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8288000" cy="10287000"/>
  <p:notesSz cx="6858000" cy="9144000"/>
  <p:embeddedFontLst>
    <p:embeddedFont>
      <p:font typeface="Montserrat" panose="020B0604020202020204" charset="0"/>
      <p:regular r:id="rId32"/>
      <p:bold r:id="rId33"/>
    </p:embeddedFont>
    <p:embeddedFont>
      <p:font typeface="Arimo" panose="020B060402020202020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Montserrat Light" panose="020B060402020202020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3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usa.net/wp-content/uploads/2019/05/SurveyUSA-24796-Analysis-Report.pdf" TargetMode="External"/><Relationship Id="rId2" Type="http://schemas.openxmlformats.org/officeDocument/2006/relationships/hyperlink" Target="http://www.surveyusa.com/client/PollReport.aspx?g=b92f51f2-97c2-4b24-872c-16f8695d26d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6000"/>
          </a:blip>
          <a:srcRect/>
          <a:stretch>
            <a:fillRect/>
          </a:stretch>
        </p:blipFill>
        <p:spPr>
          <a:xfrm>
            <a:off x="13544693" y="0"/>
            <a:ext cx="576072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267350" y="-198033"/>
            <a:ext cx="13859152" cy="10731489"/>
          </a:xfrm>
          <a:prstGeom prst="rect">
            <a:avLst/>
          </a:prstGeom>
          <a:solidFill>
            <a:srgbClr val="1D617A"/>
          </a:solidFill>
        </p:spPr>
      </p:sp>
      <p:grpSp>
        <p:nvGrpSpPr>
          <p:cNvPr id="4" name="Group 4"/>
          <p:cNvGrpSpPr/>
          <p:nvPr/>
        </p:nvGrpSpPr>
        <p:grpSpPr>
          <a:xfrm>
            <a:off x="493362" y="1424249"/>
            <a:ext cx="17820073" cy="7323577"/>
            <a:chOff x="0" y="0"/>
            <a:chExt cx="23760098" cy="9764769"/>
          </a:xfrm>
        </p:grpSpPr>
        <p:sp>
          <p:nvSpPr>
            <p:cNvPr id="5" name="AutoShape 5"/>
            <p:cNvSpPr/>
            <p:nvPr/>
          </p:nvSpPr>
          <p:spPr>
            <a:xfrm>
              <a:off x="0" y="8502244"/>
              <a:ext cx="23760098" cy="1262525"/>
            </a:xfrm>
            <a:prstGeom prst="rect">
              <a:avLst/>
            </a:prstGeom>
            <a:solidFill>
              <a:srgbClr val="52AF5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1899" y="1234931"/>
              <a:ext cx="16582402" cy="64375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499"/>
                </a:lnSpc>
              </a:pPr>
              <a:r>
                <a:rPr lang="en-US" sz="7500" b="1" i="0" spc="375">
                  <a:solidFill>
                    <a:srgbClr val="FFFFFF"/>
                  </a:solidFill>
                  <a:latin typeface="Montserrat"/>
                </a:rPr>
                <a:t>TRACKING PERCEIVED RISKS &amp; DANGERS OF USING A CELL PHONE WHILE DRIVING</a:t>
              </a:r>
            </a:p>
            <a:p>
              <a:pPr>
                <a:lnSpc>
                  <a:spcPts val="7500"/>
                </a:lnSpc>
              </a:pPr>
              <a:r>
                <a:rPr lang="en-US" sz="7500" b="1" i="0" spc="375">
                  <a:solidFill>
                    <a:srgbClr val="FFFFFF"/>
                  </a:solidFill>
                  <a:latin typeface="Montserrat"/>
                </a:rPr>
                <a:t>2018-2019 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1899" y="-76200"/>
              <a:ext cx="13975024" cy="7758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22"/>
                </a:lnSpc>
              </a:pPr>
              <a:r>
                <a:rPr lang="en-US" sz="3516" b="0" i="0" spc="351">
                  <a:solidFill>
                    <a:srgbClr val="FFFFFF"/>
                  </a:solidFill>
                  <a:latin typeface="Montserrat"/>
                </a:rPr>
                <a:t>KING COUNTY, WASHINGTON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33193" y="8746566"/>
              <a:ext cx="13955883" cy="697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07"/>
                </a:lnSpc>
              </a:pPr>
              <a:r>
                <a:rPr lang="en-US" sz="3076" b="0" i="0" spc="30">
                  <a:solidFill>
                    <a:srgbClr val="FFFFFF"/>
                  </a:solidFill>
                  <a:latin typeface="Montserrat"/>
                </a:rPr>
                <a:t>King County Target Zero Task Force with SurveyUSA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81050" y="-228600"/>
            <a:ext cx="17773650" cy="10744200"/>
          </a:xfrm>
          <a:prstGeom prst="rect">
            <a:avLst/>
          </a:prstGeom>
          <a:solidFill>
            <a:srgbClr val="1D617A"/>
          </a:solidFill>
        </p:spPr>
      </p:sp>
      <p:grpSp>
        <p:nvGrpSpPr>
          <p:cNvPr id="3" name="Group 3"/>
          <p:cNvGrpSpPr/>
          <p:nvPr/>
        </p:nvGrpSpPr>
        <p:grpSpPr>
          <a:xfrm>
            <a:off x="7173912" y="416417"/>
            <a:ext cx="10723325" cy="9350765"/>
            <a:chOff x="-1" y="-66675"/>
            <a:chExt cx="14297766" cy="12467688"/>
          </a:xfrm>
        </p:grpSpPr>
        <p:sp>
          <p:nvSpPr>
            <p:cNvPr id="4" name="TextBox 4"/>
            <p:cNvSpPr txBox="1"/>
            <p:nvPr/>
          </p:nvSpPr>
          <p:spPr>
            <a:xfrm>
              <a:off x="-1" y="9510843"/>
              <a:ext cx="2017183" cy="12311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19"/>
                </a:lnSpc>
              </a:pPr>
              <a:r>
                <a:rPr lang="en-US" sz="2585" dirty="0">
                  <a:solidFill>
                    <a:srgbClr val="FFFFFF"/>
                  </a:solidFill>
                  <a:latin typeface="Arimo"/>
                </a:rPr>
                <a:t>Suburban</a:t>
              </a:r>
            </a:p>
            <a:p>
              <a:pPr algn="ctr">
                <a:lnSpc>
                  <a:spcPts val="3619"/>
                </a:lnSpc>
              </a:pPr>
              <a:r>
                <a:rPr lang="en-US" sz="2585" dirty="0">
                  <a:solidFill>
                    <a:srgbClr val="FFFFFF"/>
                  </a:solidFill>
                  <a:latin typeface="Arimo"/>
                </a:rPr>
                <a:t>51%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105451" y="4403053"/>
              <a:ext cx="1192314" cy="1187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19"/>
                </a:lnSpc>
              </a:pPr>
              <a:r>
                <a:rPr lang="en-US" sz="2585">
                  <a:solidFill>
                    <a:srgbClr val="FFFFFF"/>
                  </a:solidFill>
                  <a:latin typeface="Arimo"/>
                </a:rPr>
                <a:t>Urban</a:t>
              </a:r>
            </a:p>
            <a:p>
              <a:pPr algn="ctr">
                <a:lnSpc>
                  <a:spcPts val="3619"/>
                </a:lnSpc>
              </a:pPr>
              <a:r>
                <a:rPr lang="en-US" sz="2585">
                  <a:solidFill>
                    <a:srgbClr val="FFFFFF"/>
                  </a:solidFill>
                  <a:latin typeface="Arimo"/>
                </a:rPr>
                <a:t>41%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342290" y="-66675"/>
              <a:ext cx="1046100" cy="1187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19"/>
                </a:lnSpc>
              </a:pPr>
              <a:r>
                <a:rPr lang="en-US" sz="2585">
                  <a:solidFill>
                    <a:srgbClr val="FFFFFF"/>
                  </a:solidFill>
                  <a:latin typeface="Arimo"/>
                </a:rPr>
                <a:t>Rural</a:t>
              </a:r>
            </a:p>
            <a:p>
              <a:pPr algn="ctr">
                <a:lnSpc>
                  <a:spcPts val="3619"/>
                </a:lnSpc>
              </a:pPr>
              <a:r>
                <a:rPr lang="en-US" sz="2585">
                  <a:solidFill>
                    <a:srgbClr val="FFFFFF"/>
                  </a:solidFill>
                  <a:latin typeface="Arimo"/>
                </a:rPr>
                <a:t>8%</a:t>
              </a:r>
            </a:p>
          </p:txBody>
        </p: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1914860" y="1276187"/>
              <a:ext cx="11124826" cy="11124826"/>
              <a:chOff x="-12700" y="-12700"/>
              <a:chExt cx="25400" cy="254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-12700"/>
                <a:ext cx="13751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13751" h="23750">
                    <a:moveTo>
                      <a:pt x="0" y="0"/>
                    </a:moveTo>
                    <a:lnTo>
                      <a:pt x="0" y="0"/>
                    </a:lnTo>
                    <a:cubicBezTo>
                      <a:pt x="5767" y="0"/>
                      <a:pt x="10810" y="3886"/>
                      <a:pt x="12280" y="9463"/>
                    </a:cubicBezTo>
                    <a:cubicBezTo>
                      <a:pt x="13751" y="15040"/>
                      <a:pt x="11278" y="20907"/>
                      <a:pt x="6261" y="23750"/>
                    </a:cubicBez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2AF5C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-12850" y="-11421"/>
                <a:ext cx="19655" cy="24783"/>
              </a:xfrm>
              <a:custGeom>
                <a:avLst/>
                <a:gdLst/>
                <a:ahLst/>
                <a:cxnLst/>
                <a:rect l="l" t="t" r="r" b="b"/>
                <a:pathLst>
                  <a:path w="19655" h="24783">
                    <a:moveTo>
                      <a:pt x="19655" y="22144"/>
                    </a:moveTo>
                    <a:cubicBezTo>
                      <a:pt x="15680" y="24667"/>
                      <a:pt x="10635" y="24783"/>
                      <a:pt x="6547" y="22447"/>
                    </a:cubicBezTo>
                    <a:cubicBezTo>
                      <a:pt x="2460" y="20110"/>
                      <a:pt x="0" y="15703"/>
                      <a:pt x="157" y="10998"/>
                    </a:cubicBezTo>
                    <a:cubicBezTo>
                      <a:pt x="314" y="6292"/>
                      <a:pt x="3061" y="2059"/>
                      <a:pt x="7296" y="0"/>
                    </a:cubicBezTo>
                    <a:lnTo>
                      <a:pt x="12850" y="11421"/>
                    </a:lnTo>
                    <a:close/>
                  </a:path>
                </a:pathLst>
              </a:custGeom>
              <a:solidFill>
                <a:srgbClr val="00958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-6118" y="-12700"/>
                <a:ext cx="6118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12700">
                    <a:moveTo>
                      <a:pt x="0" y="1571"/>
                    </a:moveTo>
                    <a:cubicBezTo>
                      <a:pt x="1874" y="541"/>
                      <a:pt x="3978" y="0"/>
                      <a:pt x="6117" y="0"/>
                    </a:cubicBezTo>
                    <a:lnTo>
                      <a:pt x="6118" y="12700"/>
                    </a:lnTo>
                    <a:close/>
                  </a:path>
                </a:pathLst>
              </a:custGeom>
              <a:solidFill>
                <a:srgbClr val="007592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-12700"/>
                <a:ext cx="1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0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" y="0"/>
                      <a:pt x="1" y="0"/>
                    </a:cubicBez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5284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1011081" y="1480853"/>
            <a:ext cx="9606688" cy="4629150"/>
            <a:chOff x="0" y="0"/>
            <a:chExt cx="12808918" cy="6172200"/>
          </a:xfrm>
        </p:grpSpPr>
        <p:sp>
          <p:nvSpPr>
            <p:cNvPr id="13" name="TextBox 13"/>
            <p:cNvSpPr txBox="1"/>
            <p:nvPr/>
          </p:nvSpPr>
          <p:spPr>
            <a:xfrm>
              <a:off x="0" y="5467350"/>
              <a:ext cx="10972800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00"/>
                </a:lnSpc>
              </a:pPr>
              <a:endParaRPr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3905647"/>
              <a:ext cx="12808918" cy="1148953"/>
            </a:xfrm>
            <a:prstGeom prst="rect">
              <a:avLst/>
            </a:prstGeom>
            <a:solidFill>
              <a:srgbClr val="52AF5C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376131" y="4106532"/>
              <a:ext cx="10596669" cy="737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20"/>
                </a:lnSpc>
              </a:pPr>
              <a:r>
                <a:rPr lang="en-US" sz="3600" b="1" i="0" spc="36">
                  <a:solidFill>
                    <a:srgbClr val="FFFFFF"/>
                  </a:solidFill>
                  <a:latin typeface="Montserrat"/>
                </a:rPr>
                <a:t>984 Driving-Age Individuals, 2019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10972800" cy="326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600"/>
                </a:lnSpc>
              </a:pPr>
              <a:r>
                <a:rPr lang="en-US" sz="8000" b="1" i="0">
                  <a:solidFill>
                    <a:srgbClr val="FFFFFF"/>
                  </a:solidFill>
                  <a:latin typeface="Montserrat"/>
                </a:rPr>
                <a:t>Geographic Demographics</a:t>
              </a: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alphaModFix amt="81000"/>
          </a:blip>
          <a:srcRect l="13583"/>
          <a:stretch>
            <a:fillRect/>
          </a:stretch>
        </p:blipFill>
        <p:spPr>
          <a:xfrm>
            <a:off x="792734" y="5486732"/>
            <a:ext cx="6223188" cy="4788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2000"/>
          </a:blip>
          <a:srcRect/>
          <a:stretch>
            <a:fillRect/>
          </a:stretch>
        </p:blipFill>
        <p:spPr>
          <a:xfrm>
            <a:off x="15065407" y="-1341763"/>
            <a:ext cx="33065770" cy="22154066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354205" y="-383907"/>
            <a:ext cx="17640300" cy="10744200"/>
          </a:xfrm>
          <a:prstGeom prst="rect">
            <a:avLst/>
          </a:prstGeom>
          <a:solidFill>
            <a:srgbClr val="1D617A"/>
          </a:solidFill>
        </p:spPr>
      </p:sp>
      <p:grpSp>
        <p:nvGrpSpPr>
          <p:cNvPr id="4" name="Group 4"/>
          <p:cNvGrpSpPr/>
          <p:nvPr/>
        </p:nvGrpSpPr>
        <p:grpSpPr>
          <a:xfrm>
            <a:off x="609600" y="618488"/>
            <a:ext cx="9871898" cy="8856030"/>
            <a:chOff x="-180111" y="-66675"/>
            <a:chExt cx="13162532" cy="11808042"/>
          </a:xfrm>
        </p:grpSpPr>
        <p:sp>
          <p:nvSpPr>
            <p:cNvPr id="5" name="TextBox 5"/>
            <p:cNvSpPr txBox="1"/>
            <p:nvPr/>
          </p:nvSpPr>
          <p:spPr>
            <a:xfrm rot="18900000">
              <a:off x="605256" y="10785650"/>
              <a:ext cx="1755964" cy="6497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773"/>
                </a:lnSpc>
              </a:pPr>
              <a:r>
                <a:rPr lang="en-US" sz="2695" dirty="0">
                  <a:solidFill>
                    <a:srgbClr val="FFFFFF"/>
                  </a:solidFill>
                  <a:latin typeface="Arimo"/>
                </a:rPr>
                <a:t>&lt; $40K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 rot="18900000">
              <a:off x="2653375" y="10884078"/>
              <a:ext cx="2339670" cy="6497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773"/>
                </a:lnSpc>
              </a:pPr>
              <a:r>
                <a:rPr lang="en-US" sz="2695" dirty="0">
                  <a:solidFill>
                    <a:srgbClr val="FFFFFF"/>
                  </a:solidFill>
                  <a:latin typeface="Arimo"/>
                </a:rPr>
                <a:t>$40-80K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 rot="18900000">
              <a:off x="5196764" y="10993862"/>
              <a:ext cx="2316526" cy="6497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773"/>
                </a:lnSpc>
              </a:pPr>
              <a:r>
                <a:rPr lang="en-US" sz="2695" dirty="0">
                  <a:solidFill>
                    <a:srgbClr val="FFFFFF"/>
                  </a:solidFill>
                  <a:latin typeface="Arimo"/>
                </a:rPr>
                <a:t>$80-120K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 rot="18900000">
              <a:off x="7416719" y="11091616"/>
              <a:ext cx="2614774" cy="6497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773"/>
                </a:lnSpc>
              </a:pPr>
              <a:r>
                <a:rPr lang="en-US" sz="2695" dirty="0">
                  <a:solidFill>
                    <a:srgbClr val="FFFFFF"/>
                  </a:solidFill>
                  <a:latin typeface="Arimo"/>
                </a:rPr>
                <a:t>$120-160K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 rot="18900000">
              <a:off x="10131087" y="10876474"/>
              <a:ext cx="2648552" cy="6497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773"/>
                </a:lnSpc>
              </a:pPr>
              <a:r>
                <a:rPr lang="en-US" sz="2695" dirty="0">
                  <a:solidFill>
                    <a:srgbClr val="FFFFFF"/>
                  </a:solidFill>
                  <a:latin typeface="Arimo"/>
                </a:rPr>
                <a:t>&gt; $160K</a:t>
              </a:r>
            </a:p>
          </p:txBody>
        </p: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888630" y="269475"/>
              <a:ext cx="12093791" cy="9877140"/>
              <a:chOff x="0" y="0"/>
              <a:chExt cx="9423400" cy="76962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6350"/>
                <a:ext cx="9423400" cy="7708900"/>
              </a:xfrm>
              <a:custGeom>
                <a:avLst/>
                <a:gdLst/>
                <a:ahLst/>
                <a:cxnLst/>
                <a:rect l="l" t="t" r="r" b="b"/>
                <a:pathLst>
                  <a:path w="9423400" h="7708900">
                    <a:moveTo>
                      <a:pt x="0" y="0"/>
                    </a:moveTo>
                    <a:lnTo>
                      <a:pt x="9423400" y="0"/>
                    </a:lnTo>
                    <a:lnTo>
                      <a:pt x="9423400" y="12700"/>
                    </a:lnTo>
                    <a:lnTo>
                      <a:pt x="0" y="12700"/>
                    </a:lnTo>
                    <a:close/>
                    <a:moveTo>
                      <a:pt x="0" y="2565400"/>
                    </a:moveTo>
                    <a:lnTo>
                      <a:pt x="9423400" y="2565400"/>
                    </a:lnTo>
                    <a:lnTo>
                      <a:pt x="9423400" y="2578100"/>
                    </a:lnTo>
                    <a:lnTo>
                      <a:pt x="0" y="2578100"/>
                    </a:lnTo>
                    <a:close/>
                    <a:moveTo>
                      <a:pt x="0" y="5130800"/>
                    </a:moveTo>
                    <a:lnTo>
                      <a:pt x="9423400" y="5130800"/>
                    </a:lnTo>
                    <a:lnTo>
                      <a:pt x="9423400" y="5143500"/>
                    </a:lnTo>
                    <a:lnTo>
                      <a:pt x="0" y="5143500"/>
                    </a:lnTo>
                    <a:close/>
                    <a:moveTo>
                      <a:pt x="0" y="7696200"/>
                    </a:moveTo>
                    <a:lnTo>
                      <a:pt x="9423400" y="7696200"/>
                    </a:lnTo>
                    <a:lnTo>
                      <a:pt x="9423400" y="7708900"/>
                    </a:lnTo>
                    <a:lnTo>
                      <a:pt x="0" y="7708900"/>
                    </a:lnTo>
                    <a:close/>
                  </a:path>
                </a:pathLst>
              </a:custGeom>
              <a:solidFill>
                <a:srgbClr val="222222">
                  <a:alpha val="24705"/>
                </a:srgbClr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-180111" y="-66675"/>
              <a:ext cx="888629" cy="6056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773"/>
                </a:lnSpc>
              </a:pPr>
              <a:r>
                <a:rPr lang="en-US" sz="2695" dirty="0">
                  <a:solidFill>
                    <a:srgbClr val="FFFFFF"/>
                  </a:solidFill>
                  <a:latin typeface="Arimo"/>
                </a:rPr>
                <a:t>300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-180111" y="3225705"/>
              <a:ext cx="888629" cy="6056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773"/>
                </a:lnSpc>
              </a:pPr>
              <a:r>
                <a:rPr lang="en-US" sz="2695" dirty="0">
                  <a:solidFill>
                    <a:srgbClr val="FFFFFF"/>
                  </a:solidFill>
                  <a:latin typeface="Arimo"/>
                </a:rPr>
                <a:t>200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180111" y="6518085"/>
              <a:ext cx="888629" cy="6056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773"/>
                </a:lnSpc>
              </a:pPr>
              <a:r>
                <a:rPr lang="en-US" sz="2695" dirty="0">
                  <a:solidFill>
                    <a:srgbClr val="FFFFFF"/>
                  </a:solidFill>
                  <a:latin typeface="Arimo"/>
                </a:rPr>
                <a:t>100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27889" y="9810465"/>
              <a:ext cx="380987" cy="6056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773"/>
                </a:lnSpc>
              </a:pPr>
              <a:r>
                <a:rPr lang="en-US" sz="2695" dirty="0">
                  <a:solidFill>
                    <a:srgbClr val="FFFFFF"/>
                  </a:solidFill>
                  <a:latin typeface="Arimo"/>
                </a:rPr>
                <a:t>0 </a:t>
              </a:r>
            </a:p>
          </p:txBody>
        </p:sp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888630" y="269475"/>
              <a:ext cx="12093791" cy="9877140"/>
              <a:chOff x="0" y="0"/>
              <a:chExt cx="9423400" cy="76962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1250696"/>
                <a:ext cx="1696212" cy="6445504"/>
              </a:xfrm>
              <a:custGeom>
                <a:avLst/>
                <a:gdLst/>
                <a:ahLst/>
                <a:cxnLst/>
                <a:rect l="l" t="t" r="r" b="b"/>
                <a:pathLst>
                  <a:path w="1696212" h="6445504">
                    <a:moveTo>
                      <a:pt x="0" y="6445504"/>
                    </a:moveTo>
                    <a:lnTo>
                      <a:pt x="0" y="135697"/>
                    </a:lnTo>
                    <a:cubicBezTo>
                      <a:pt x="0" y="60754"/>
                      <a:pt x="60754" y="0"/>
                      <a:pt x="135697" y="0"/>
                    </a:cubicBezTo>
                    <a:lnTo>
                      <a:pt x="1560515" y="0"/>
                    </a:lnTo>
                    <a:cubicBezTo>
                      <a:pt x="1635458" y="0"/>
                      <a:pt x="1696212" y="60754"/>
                      <a:pt x="1696212" y="135697"/>
                    </a:cubicBezTo>
                    <a:lnTo>
                      <a:pt x="1696212" y="6445504"/>
                    </a:lnTo>
                    <a:close/>
                  </a:path>
                </a:pathLst>
              </a:custGeom>
              <a:solidFill>
                <a:srgbClr val="52AF5C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1931797" y="1327658"/>
                <a:ext cx="1696212" cy="6368542"/>
              </a:xfrm>
              <a:custGeom>
                <a:avLst/>
                <a:gdLst/>
                <a:ahLst/>
                <a:cxnLst/>
                <a:rect l="l" t="t" r="r" b="b"/>
                <a:pathLst>
                  <a:path w="1696212" h="6368542">
                    <a:moveTo>
                      <a:pt x="0" y="6368542"/>
                    </a:moveTo>
                    <a:lnTo>
                      <a:pt x="0" y="135697"/>
                    </a:lnTo>
                    <a:cubicBezTo>
                      <a:pt x="0" y="60754"/>
                      <a:pt x="60754" y="0"/>
                      <a:pt x="135697" y="0"/>
                    </a:cubicBezTo>
                    <a:lnTo>
                      <a:pt x="1560515" y="0"/>
                    </a:lnTo>
                    <a:cubicBezTo>
                      <a:pt x="1596504" y="0"/>
                      <a:pt x="1631019" y="14297"/>
                      <a:pt x="1656467" y="39745"/>
                    </a:cubicBezTo>
                    <a:cubicBezTo>
                      <a:pt x="1681915" y="65193"/>
                      <a:pt x="1696212" y="99708"/>
                      <a:pt x="1696212" y="135697"/>
                    </a:cubicBezTo>
                    <a:lnTo>
                      <a:pt x="1696212" y="6368542"/>
                    </a:lnTo>
                    <a:close/>
                  </a:path>
                </a:pathLst>
              </a:custGeom>
              <a:solidFill>
                <a:srgbClr val="52AF5C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3863594" y="3559556"/>
                <a:ext cx="1696212" cy="4136644"/>
              </a:xfrm>
              <a:custGeom>
                <a:avLst/>
                <a:gdLst/>
                <a:ahLst/>
                <a:cxnLst/>
                <a:rect l="l" t="t" r="r" b="b"/>
                <a:pathLst>
                  <a:path w="1696212" h="4136644">
                    <a:moveTo>
                      <a:pt x="0" y="4136644"/>
                    </a:moveTo>
                    <a:lnTo>
                      <a:pt x="0" y="135697"/>
                    </a:lnTo>
                    <a:cubicBezTo>
                      <a:pt x="0" y="60754"/>
                      <a:pt x="60753" y="0"/>
                      <a:pt x="135697" y="0"/>
                    </a:cubicBezTo>
                    <a:lnTo>
                      <a:pt x="1560515" y="0"/>
                    </a:lnTo>
                    <a:cubicBezTo>
                      <a:pt x="1635459" y="0"/>
                      <a:pt x="1696212" y="60754"/>
                      <a:pt x="1696212" y="135697"/>
                    </a:cubicBezTo>
                    <a:lnTo>
                      <a:pt x="1696212" y="4136644"/>
                    </a:lnTo>
                    <a:close/>
                  </a:path>
                </a:pathLst>
              </a:custGeom>
              <a:solidFill>
                <a:srgbClr val="52AF5C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5795391" y="4200906"/>
                <a:ext cx="1696212" cy="3495294"/>
              </a:xfrm>
              <a:custGeom>
                <a:avLst/>
                <a:gdLst/>
                <a:ahLst/>
                <a:cxnLst/>
                <a:rect l="l" t="t" r="r" b="b"/>
                <a:pathLst>
                  <a:path w="1696212" h="3495294">
                    <a:moveTo>
                      <a:pt x="0" y="3495294"/>
                    </a:moveTo>
                    <a:lnTo>
                      <a:pt x="0" y="135697"/>
                    </a:lnTo>
                    <a:cubicBezTo>
                      <a:pt x="0" y="99708"/>
                      <a:pt x="14296" y="65193"/>
                      <a:pt x="39745" y="39745"/>
                    </a:cubicBezTo>
                    <a:cubicBezTo>
                      <a:pt x="65193" y="14296"/>
                      <a:pt x="99708" y="0"/>
                      <a:pt x="135697" y="0"/>
                    </a:cubicBezTo>
                    <a:lnTo>
                      <a:pt x="1560515" y="0"/>
                    </a:lnTo>
                    <a:cubicBezTo>
                      <a:pt x="1596504" y="0"/>
                      <a:pt x="1631019" y="14296"/>
                      <a:pt x="1656467" y="39745"/>
                    </a:cubicBezTo>
                    <a:cubicBezTo>
                      <a:pt x="1681915" y="65193"/>
                      <a:pt x="1696212" y="99708"/>
                      <a:pt x="1696212" y="135697"/>
                    </a:cubicBezTo>
                    <a:lnTo>
                      <a:pt x="1696212" y="3495294"/>
                    </a:lnTo>
                    <a:close/>
                  </a:path>
                </a:pathLst>
              </a:custGeom>
              <a:solidFill>
                <a:srgbClr val="52AF5C"/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7727188" y="4277868"/>
                <a:ext cx="1696212" cy="3418332"/>
              </a:xfrm>
              <a:custGeom>
                <a:avLst/>
                <a:gdLst/>
                <a:ahLst/>
                <a:cxnLst/>
                <a:rect l="l" t="t" r="r" b="b"/>
                <a:pathLst>
                  <a:path w="1696212" h="3418332">
                    <a:moveTo>
                      <a:pt x="0" y="3418332"/>
                    </a:moveTo>
                    <a:lnTo>
                      <a:pt x="0" y="135697"/>
                    </a:lnTo>
                    <a:cubicBezTo>
                      <a:pt x="0" y="99708"/>
                      <a:pt x="14297" y="65193"/>
                      <a:pt x="39745" y="39745"/>
                    </a:cubicBezTo>
                    <a:cubicBezTo>
                      <a:pt x="65193" y="14296"/>
                      <a:pt x="99708" y="0"/>
                      <a:pt x="135697" y="0"/>
                    </a:cubicBezTo>
                    <a:lnTo>
                      <a:pt x="1560515" y="0"/>
                    </a:lnTo>
                    <a:cubicBezTo>
                      <a:pt x="1596504" y="0"/>
                      <a:pt x="1631019" y="14296"/>
                      <a:pt x="1656467" y="39745"/>
                    </a:cubicBezTo>
                    <a:cubicBezTo>
                      <a:pt x="1681915" y="65193"/>
                      <a:pt x="1696212" y="99708"/>
                      <a:pt x="1696212" y="135697"/>
                    </a:cubicBezTo>
                    <a:lnTo>
                      <a:pt x="1696212" y="3418332"/>
                    </a:lnTo>
                    <a:close/>
                  </a:path>
                </a:pathLst>
              </a:custGeom>
              <a:solidFill>
                <a:srgbClr val="52AF5C"/>
              </a:solidFill>
            </p:spPr>
          </p:sp>
        </p:grpSp>
      </p:grpSp>
      <p:grpSp>
        <p:nvGrpSpPr>
          <p:cNvPr id="22" name="Group 22"/>
          <p:cNvGrpSpPr/>
          <p:nvPr/>
        </p:nvGrpSpPr>
        <p:grpSpPr>
          <a:xfrm>
            <a:off x="7679407" y="461709"/>
            <a:ext cx="9606688" cy="4629150"/>
            <a:chOff x="0" y="0"/>
            <a:chExt cx="12808918" cy="6172200"/>
          </a:xfrm>
        </p:grpSpPr>
        <p:sp>
          <p:nvSpPr>
            <p:cNvPr id="23" name="TextBox 23"/>
            <p:cNvSpPr txBox="1"/>
            <p:nvPr/>
          </p:nvSpPr>
          <p:spPr>
            <a:xfrm>
              <a:off x="1836118" y="5467350"/>
              <a:ext cx="10972800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0" y="3905647"/>
              <a:ext cx="12808918" cy="1148953"/>
            </a:xfrm>
            <a:prstGeom prst="rect">
              <a:avLst/>
            </a:prstGeom>
            <a:solidFill>
              <a:srgbClr val="52AF5C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836118" y="3946724"/>
              <a:ext cx="10596669" cy="1066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60"/>
                </a:lnSpc>
              </a:pPr>
              <a:r>
                <a:rPr lang="en-US" sz="1800" b="1" i="0" spc="18">
                  <a:solidFill>
                    <a:srgbClr val="FFFFFF"/>
                  </a:solidFill>
                  <a:latin typeface="Montserrat"/>
                </a:rPr>
                <a:t>Total Annual Income from </a:t>
              </a:r>
            </a:p>
            <a:p>
              <a:pPr>
                <a:lnSpc>
                  <a:spcPts val="2160"/>
                </a:lnSpc>
              </a:pPr>
              <a:r>
                <a:rPr lang="en-US" sz="1800" b="1" i="0" spc="18">
                  <a:solidFill>
                    <a:srgbClr val="FFFFFF"/>
                  </a:solidFill>
                  <a:latin typeface="Montserrat"/>
                </a:rPr>
                <a:t>Everyone in Household, 2019</a:t>
              </a:r>
            </a:p>
            <a:p>
              <a:pPr>
                <a:lnSpc>
                  <a:spcPts val="2160"/>
                </a:lnSpc>
              </a:pPr>
              <a:r>
                <a:rPr lang="en-US" sz="1800" b="1" i="0" spc="18">
                  <a:solidFill>
                    <a:srgbClr val="FFFFFF"/>
                  </a:solidFill>
                  <a:latin typeface="Montserrat"/>
                </a:rPr>
                <a:t>984 Driving-Age Individuals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836118" y="-9525"/>
              <a:ext cx="10972800" cy="326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en-US" sz="8000" b="1" i="0">
                  <a:solidFill>
                    <a:srgbClr val="FFFFFF"/>
                  </a:solidFill>
                  <a:latin typeface="Montserrat"/>
                </a:rPr>
                <a:t>Income Demographics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81050" y="-228600"/>
            <a:ext cx="17773650" cy="10744200"/>
          </a:xfrm>
          <a:prstGeom prst="rect">
            <a:avLst/>
          </a:prstGeom>
          <a:solidFill>
            <a:srgbClr val="1D617A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77000"/>
          </a:blip>
          <a:srcRect/>
          <a:stretch>
            <a:fillRect/>
          </a:stretch>
        </p:blipFill>
        <p:spPr>
          <a:xfrm>
            <a:off x="8675275" y="0"/>
            <a:ext cx="9612725" cy="639246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86263" y="611372"/>
            <a:ext cx="8105455" cy="9151209"/>
            <a:chOff x="0" y="-66675"/>
            <a:chExt cx="10807274" cy="12201613"/>
          </a:xfrm>
        </p:grpSpPr>
        <p:sp>
          <p:nvSpPr>
            <p:cNvPr id="5" name="TextBox 5"/>
            <p:cNvSpPr txBox="1"/>
            <p:nvPr/>
          </p:nvSpPr>
          <p:spPr>
            <a:xfrm>
              <a:off x="1396449" y="10938029"/>
              <a:ext cx="1548668" cy="11969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515"/>
                </a:lnSpc>
              </a:pPr>
              <a:r>
                <a:rPr lang="en-US" sz="2511" dirty="0">
                  <a:solidFill>
                    <a:srgbClr val="FFFFFF"/>
                  </a:solidFill>
                  <a:latin typeface="Arimo"/>
                </a:rPr>
                <a:t>Yes</a:t>
              </a:r>
            </a:p>
            <a:p>
              <a:pPr algn="ctr">
                <a:lnSpc>
                  <a:spcPts val="3515"/>
                </a:lnSpc>
              </a:pPr>
              <a:r>
                <a:rPr lang="en-US" sz="2511" dirty="0">
                  <a:solidFill>
                    <a:srgbClr val="FFFFFF"/>
                  </a:solidFill>
                  <a:latin typeface="Arimo"/>
                </a:rPr>
                <a:t>83.8%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862156" y="-66675"/>
              <a:ext cx="1900927" cy="11969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515"/>
                </a:lnSpc>
              </a:pPr>
              <a:r>
                <a:rPr lang="en-US" sz="2511" dirty="0">
                  <a:solidFill>
                    <a:srgbClr val="FFFFFF"/>
                  </a:solidFill>
                  <a:latin typeface="Arimo"/>
                </a:rPr>
                <a:t>No</a:t>
              </a:r>
            </a:p>
            <a:p>
              <a:pPr algn="ctr">
                <a:lnSpc>
                  <a:spcPts val="3515"/>
                </a:lnSpc>
              </a:pPr>
              <a:r>
                <a:rPr lang="en-US" sz="2511" dirty="0">
                  <a:solidFill>
                    <a:srgbClr val="FFFFFF"/>
                  </a:solidFill>
                  <a:latin typeface="Arimo"/>
                </a:rPr>
                <a:t>16.2%</a:t>
              </a:r>
            </a:p>
          </p:txBody>
        </p: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0" y="643251"/>
              <a:ext cx="10807274" cy="10807274"/>
              <a:chOff x="-12700" y="-12700"/>
              <a:chExt cx="25400" cy="254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-12700"/>
                <a:ext cx="11113" cy="9626"/>
              </a:xfrm>
              <a:custGeom>
                <a:avLst/>
                <a:gdLst/>
                <a:ahLst/>
                <a:cxnLst/>
                <a:rect l="l" t="t" r="r" b="b"/>
                <a:pathLst>
                  <a:path w="11113" h="9626">
                    <a:moveTo>
                      <a:pt x="0" y="0"/>
                    </a:moveTo>
                    <a:lnTo>
                      <a:pt x="0" y="0"/>
                    </a:lnTo>
                    <a:cubicBezTo>
                      <a:pt x="4620" y="0"/>
                      <a:pt x="8876" y="2509"/>
                      <a:pt x="11113" y="6552"/>
                    </a:cubicBezTo>
                    <a:lnTo>
                      <a:pt x="5556" y="9626"/>
                    </a:lnTo>
                    <a:cubicBezTo>
                      <a:pt x="4438" y="7605"/>
                      <a:pt x="2310" y="6350"/>
                      <a:pt x="0" y="6350"/>
                    </a:cubicBezTo>
                    <a:close/>
                  </a:path>
                </a:pathLst>
              </a:custGeom>
              <a:solidFill>
                <a:srgbClr val="52AF5C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-13746" y="-12700"/>
                <a:ext cx="27588" cy="26611"/>
              </a:xfrm>
              <a:custGeom>
                <a:avLst/>
                <a:gdLst/>
                <a:ahLst/>
                <a:cxnLst/>
                <a:rect l="l" t="t" r="r" b="b"/>
                <a:pathLst>
                  <a:path w="27588" h="26611">
                    <a:moveTo>
                      <a:pt x="24538" y="6004"/>
                    </a:moveTo>
                    <a:cubicBezTo>
                      <a:pt x="27588" y="10920"/>
                      <a:pt x="26930" y="17277"/>
                      <a:pt x="22938" y="21464"/>
                    </a:cubicBezTo>
                    <a:cubicBezTo>
                      <a:pt x="18945" y="25651"/>
                      <a:pt x="12628" y="26611"/>
                      <a:pt x="7572" y="23798"/>
                    </a:cubicBezTo>
                    <a:cubicBezTo>
                      <a:pt x="2516" y="20986"/>
                      <a:pt x="0" y="15111"/>
                      <a:pt x="1453" y="9511"/>
                    </a:cubicBezTo>
                    <a:cubicBezTo>
                      <a:pt x="2905" y="3911"/>
                      <a:pt x="7959" y="1"/>
                      <a:pt x="13745" y="0"/>
                    </a:cubicBezTo>
                    <a:lnTo>
                      <a:pt x="13745" y="6350"/>
                    </a:lnTo>
                    <a:cubicBezTo>
                      <a:pt x="10853" y="6350"/>
                      <a:pt x="8326" y="8306"/>
                      <a:pt x="7599" y="11106"/>
                    </a:cubicBezTo>
                    <a:cubicBezTo>
                      <a:pt x="6873" y="13906"/>
                      <a:pt x="8131" y="16843"/>
                      <a:pt x="10659" y="18249"/>
                    </a:cubicBezTo>
                    <a:cubicBezTo>
                      <a:pt x="13187" y="19655"/>
                      <a:pt x="16346" y="19176"/>
                      <a:pt x="18342" y="17082"/>
                    </a:cubicBezTo>
                    <a:cubicBezTo>
                      <a:pt x="20338" y="14988"/>
                      <a:pt x="20667" y="11810"/>
                      <a:pt x="19142" y="9352"/>
                    </a:cubicBezTo>
                    <a:close/>
                  </a:path>
                </a:pathLst>
              </a:custGeom>
              <a:solidFill>
                <a:srgbClr val="00868D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-12700"/>
                <a:ext cx="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" h="635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" y="0"/>
                      <a:pt x="1" y="0"/>
                    </a:cubicBezTo>
                    <a:lnTo>
                      <a:pt x="1" y="6350"/>
                    </a:lnTo>
                    <a:cubicBezTo>
                      <a:pt x="0" y="6350"/>
                      <a:pt x="0" y="6350"/>
                      <a:pt x="0" y="6350"/>
                    </a:cubicBezTo>
                    <a:close/>
                  </a:path>
                </a:pathLst>
              </a:custGeom>
              <a:solidFill>
                <a:srgbClr val="005284"/>
              </a:solidFill>
            </p:spPr>
          </p:sp>
        </p:grpSp>
      </p:grpSp>
      <p:grpSp>
        <p:nvGrpSpPr>
          <p:cNvPr id="11" name="Group 11"/>
          <p:cNvGrpSpPr/>
          <p:nvPr/>
        </p:nvGrpSpPr>
        <p:grpSpPr>
          <a:xfrm>
            <a:off x="7234579" y="6392462"/>
            <a:ext cx="12034189" cy="4271605"/>
            <a:chOff x="0" y="0"/>
            <a:chExt cx="16045585" cy="5695474"/>
          </a:xfrm>
        </p:grpSpPr>
        <p:sp>
          <p:nvSpPr>
            <p:cNvPr id="12" name="TextBox 12"/>
            <p:cNvSpPr txBox="1"/>
            <p:nvPr/>
          </p:nvSpPr>
          <p:spPr>
            <a:xfrm>
              <a:off x="0" y="4817535"/>
              <a:ext cx="13745501" cy="8779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637"/>
                </a:lnSpc>
              </a:pPr>
              <a:endParaRPr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0" y="2856189"/>
              <a:ext cx="16045585" cy="1439280"/>
            </a:xfrm>
            <a:prstGeom prst="rect">
              <a:avLst/>
            </a:prstGeom>
            <a:solidFill>
              <a:srgbClr val="52AF5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471175" y="2981888"/>
              <a:ext cx="13274327" cy="1187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599"/>
                </a:lnSpc>
              </a:pPr>
              <a:r>
                <a:rPr lang="en-US" sz="3000" b="1" i="0" spc="30">
                  <a:solidFill>
                    <a:srgbClr val="FFFFFF"/>
                  </a:solidFill>
                  <a:latin typeface="Montserrat"/>
                </a:rPr>
                <a:t>Driven a motor vehicle in the past 30 days, 2019</a:t>
              </a:r>
            </a:p>
            <a:p>
              <a:pPr algn="r">
                <a:lnSpc>
                  <a:spcPts val="3600"/>
                </a:lnSpc>
              </a:pPr>
              <a:r>
                <a:rPr lang="en-US" sz="3000" b="1" i="0" spc="30">
                  <a:solidFill>
                    <a:srgbClr val="FFFFFF"/>
                  </a:solidFill>
                  <a:latin typeface="Montserrat"/>
                </a:rPr>
                <a:t>984 Driving-Age Individuals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9525"/>
              <a:ext cx="13745501" cy="2045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2025"/>
                </a:lnSpc>
              </a:pPr>
              <a:r>
                <a:rPr lang="en-US" sz="10021" b="1" i="0">
                  <a:solidFill>
                    <a:srgbClr val="FFFFFF"/>
                  </a:solidFill>
                  <a:latin typeface="Montserrat"/>
                </a:rPr>
                <a:t>Driving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2742" y="4536198"/>
            <a:ext cx="12322515" cy="2407540"/>
            <a:chOff x="0" y="0"/>
            <a:chExt cx="16430021" cy="3210053"/>
          </a:xfrm>
        </p:grpSpPr>
        <p:sp>
          <p:nvSpPr>
            <p:cNvPr id="3" name="TextBox 3"/>
            <p:cNvSpPr txBox="1"/>
            <p:nvPr/>
          </p:nvSpPr>
          <p:spPr>
            <a:xfrm>
              <a:off x="275076" y="-9525"/>
              <a:ext cx="15879869" cy="1635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 b="1" i="0">
                  <a:solidFill>
                    <a:srgbClr val="FFFFFF"/>
                  </a:solidFill>
                  <a:latin typeface="Montserrat"/>
                </a:rPr>
                <a:t>KEY TAKEAWAYS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2067109"/>
              <a:ext cx="16430021" cy="1142944"/>
            </a:xfrm>
            <a:prstGeom prst="rect">
              <a:avLst/>
            </a:prstGeom>
            <a:solidFill>
              <a:srgbClr val="52AF5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75076" y="2263084"/>
              <a:ext cx="15879869" cy="6938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b="0" i="0" spc="224">
                  <a:solidFill>
                    <a:srgbClr val="FFFFFF"/>
                  </a:solidFill>
                  <a:latin typeface="Montserrat"/>
                </a:rPr>
                <a:t>2018-2019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982742" y="1851600"/>
            <a:ext cx="12322515" cy="2407540"/>
            <a:chOff x="0" y="0"/>
            <a:chExt cx="16430021" cy="3210053"/>
          </a:xfrm>
        </p:grpSpPr>
        <p:sp>
          <p:nvSpPr>
            <p:cNvPr id="7" name="TextBox 7"/>
            <p:cNvSpPr txBox="1"/>
            <p:nvPr/>
          </p:nvSpPr>
          <p:spPr>
            <a:xfrm>
              <a:off x="275076" y="-9525"/>
              <a:ext cx="15879869" cy="1635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endParaRPr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2067109"/>
              <a:ext cx="16430021" cy="1142944"/>
            </a:xfrm>
            <a:prstGeom prst="rect">
              <a:avLst/>
            </a:prstGeom>
            <a:solidFill>
              <a:srgbClr val="52AF5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275076" y="2263084"/>
              <a:ext cx="15879869" cy="6938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1922" y="532530"/>
            <a:ext cx="9553537" cy="3451165"/>
            <a:chOff x="0" y="0"/>
            <a:chExt cx="12738049" cy="460155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2738049" cy="1713048"/>
            </a:xfrm>
            <a:prstGeom prst="rect">
              <a:avLst/>
            </a:prstGeom>
            <a:solidFill>
              <a:srgbClr val="52AF5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442608" y="416682"/>
              <a:ext cx="11852832" cy="803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en-US" sz="3600" b="0" i="0" spc="359">
                  <a:solidFill>
                    <a:srgbClr val="FFFFFF"/>
                  </a:solidFill>
                  <a:latin typeface="Montserrat"/>
                </a:rPr>
                <a:t>DRIVING UNDER THE INFLUENCE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434767" y="2152291"/>
              <a:ext cx="11429273" cy="2449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81"/>
                </a:lnSpc>
              </a:pPr>
              <a:r>
                <a:rPr lang="en-US" sz="3099" b="0" i="0" spc="30">
                  <a:solidFill>
                    <a:srgbClr val="1D617A"/>
                  </a:solidFill>
                  <a:latin typeface="Montserrat Light"/>
                </a:rPr>
                <a:t>92% perceive others driving after drinking to be a "very serious threat"</a:t>
              </a:r>
            </a:p>
            <a:p>
              <a:pPr marL="495300" lvl="1" indent="-247650">
                <a:lnSpc>
                  <a:spcPts val="3660"/>
                </a:lnSpc>
                <a:buFont typeface="Arial"/>
                <a:buChar char="•"/>
              </a:pPr>
              <a:r>
                <a:rPr lang="en-US" sz="3000" b="0" i="0" spc="30">
                  <a:solidFill>
                    <a:srgbClr val="1D617A"/>
                  </a:solidFill>
                  <a:latin typeface="Montserrat Light"/>
                </a:rPr>
                <a:t>Only 62% perceive others driving after use of marijuana to be a "very serious threat"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0134600" y="-228600"/>
            <a:ext cx="7124700" cy="10744200"/>
          </a:xfrm>
          <a:prstGeom prst="rect">
            <a:avLst/>
          </a:prstGeom>
          <a:solidFill>
            <a:srgbClr val="1D617A"/>
          </a:solidFill>
        </p:spPr>
      </p:sp>
      <p:grpSp>
        <p:nvGrpSpPr>
          <p:cNvPr id="7" name="Group 7"/>
          <p:cNvGrpSpPr/>
          <p:nvPr/>
        </p:nvGrpSpPr>
        <p:grpSpPr>
          <a:xfrm>
            <a:off x="10742374" y="2880503"/>
            <a:ext cx="5909152" cy="5262563"/>
            <a:chOff x="0" y="0"/>
            <a:chExt cx="7878869" cy="7016750"/>
          </a:xfrm>
        </p:grpSpPr>
        <p:sp>
          <p:nvSpPr>
            <p:cNvPr id="8" name="TextBox 8"/>
            <p:cNvSpPr txBox="1"/>
            <p:nvPr/>
          </p:nvSpPr>
          <p:spPr>
            <a:xfrm>
              <a:off x="0" y="6279092"/>
              <a:ext cx="7878869" cy="737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2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7878869" cy="583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7200" b="1" i="0">
                  <a:solidFill>
                    <a:srgbClr val="FFFFFF"/>
                  </a:solidFill>
                  <a:latin typeface="Montserrat"/>
                </a:rPr>
                <a:t>Overall Population Findings:</a:t>
              </a:r>
            </a:p>
            <a:p>
              <a:pPr algn="ctr">
                <a:lnSpc>
                  <a:spcPts val="8640"/>
                </a:lnSpc>
              </a:pPr>
              <a:r>
                <a:rPr lang="en-US" sz="7200" b="1" i="0">
                  <a:solidFill>
                    <a:srgbClr val="FFFFFF"/>
                  </a:solidFill>
                  <a:latin typeface="Montserrat"/>
                </a:rPr>
                <a:t>Perceptions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01922" y="4336052"/>
            <a:ext cx="9553537" cy="2528755"/>
            <a:chOff x="0" y="0"/>
            <a:chExt cx="12738049" cy="3371673"/>
          </a:xfrm>
        </p:grpSpPr>
        <p:sp>
          <p:nvSpPr>
            <p:cNvPr id="11" name="AutoShape 11"/>
            <p:cNvSpPr/>
            <p:nvPr/>
          </p:nvSpPr>
          <p:spPr>
            <a:xfrm>
              <a:off x="0" y="0"/>
              <a:ext cx="12738049" cy="1713048"/>
            </a:xfrm>
            <a:prstGeom prst="rect">
              <a:avLst/>
            </a:prstGeom>
            <a:solidFill>
              <a:srgbClr val="52AF5C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442608" y="416682"/>
              <a:ext cx="11852832" cy="803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39"/>
                </a:lnSpc>
              </a:pPr>
              <a:r>
                <a:rPr lang="en-US" sz="3599" b="0" i="0" spc="359">
                  <a:solidFill>
                    <a:srgbClr val="FFFFFF"/>
                  </a:solidFill>
                  <a:latin typeface="Montserrat"/>
                </a:rPr>
                <a:t>DRIVING WHILE DROWSY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34767" y="2152291"/>
              <a:ext cx="11429273" cy="12193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81"/>
                </a:lnSpc>
              </a:pPr>
              <a:r>
                <a:rPr lang="en-US" sz="3099" b="0" i="0" spc="30">
                  <a:solidFill>
                    <a:srgbClr val="1D617A"/>
                  </a:solidFill>
                  <a:latin typeface="Montserrat Light"/>
                </a:rPr>
                <a:t>94% perceive others driving while falling asleep to be a "very serious threat"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01922" y="7253636"/>
            <a:ext cx="9553537" cy="2528755"/>
            <a:chOff x="0" y="0"/>
            <a:chExt cx="12738049" cy="3371673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12738049" cy="1713048"/>
            </a:xfrm>
            <a:prstGeom prst="rect">
              <a:avLst/>
            </a:prstGeom>
            <a:solidFill>
              <a:srgbClr val="52AF5C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442608" y="462131"/>
              <a:ext cx="11852832" cy="7506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08"/>
                </a:lnSpc>
              </a:pPr>
              <a:r>
                <a:rPr lang="en-US" sz="3600" b="0" i="0" spc="359">
                  <a:solidFill>
                    <a:srgbClr val="FFFFFF"/>
                  </a:solidFill>
                  <a:latin typeface="Montserrat"/>
                </a:rPr>
                <a:t>DRIVING AGGRESSIVELY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34767" y="2152291"/>
              <a:ext cx="11429273" cy="12193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82"/>
                </a:lnSpc>
              </a:pPr>
              <a:r>
                <a:rPr lang="en-US" sz="3100" b="0" i="0" spc="31">
                  <a:solidFill>
                    <a:srgbClr val="1D617A"/>
                  </a:solidFill>
                  <a:latin typeface="Montserrat Light"/>
                </a:rPr>
                <a:t>71% perceive others driving aggressively as a "very serious threat"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79" y="2030693"/>
            <a:ext cx="9140304" cy="2431894"/>
          </a:xfrm>
          <a:prstGeom prst="rect">
            <a:avLst/>
          </a:prstGeom>
          <a:solidFill>
            <a:srgbClr val="52AF5C"/>
          </a:solidFill>
        </p:spPr>
      </p:sp>
      <p:sp>
        <p:nvSpPr>
          <p:cNvPr id="3" name="TextBox 3"/>
          <p:cNvSpPr txBox="1"/>
          <p:nvPr/>
        </p:nvSpPr>
        <p:spPr>
          <a:xfrm>
            <a:off x="221558" y="2391930"/>
            <a:ext cx="8711970" cy="165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0" i="0" spc="224">
                <a:solidFill>
                  <a:srgbClr val="FFFFFF"/>
                </a:solidFill>
                <a:latin typeface="Montserrat"/>
              </a:rPr>
              <a:t>70% PERCEIVE IT TO BE A "VERY SERIOUS THREAT" IF OTHER DRIVERS TEXT OR EMAIL WHILE DRIVING</a:t>
            </a:r>
          </a:p>
        </p:txBody>
      </p:sp>
      <p:sp>
        <p:nvSpPr>
          <p:cNvPr id="4" name="AutoShape 4"/>
          <p:cNvSpPr/>
          <p:nvPr/>
        </p:nvSpPr>
        <p:spPr>
          <a:xfrm>
            <a:off x="7391" y="4462587"/>
            <a:ext cx="9140304" cy="2431894"/>
          </a:xfrm>
          <a:prstGeom prst="rect">
            <a:avLst/>
          </a:prstGeom>
          <a:solidFill>
            <a:srgbClr val="1D617A"/>
          </a:solidFill>
        </p:spPr>
      </p:sp>
      <p:sp>
        <p:nvSpPr>
          <p:cNvPr id="5" name="TextBox 5"/>
          <p:cNvSpPr txBox="1"/>
          <p:nvPr/>
        </p:nvSpPr>
        <p:spPr>
          <a:xfrm>
            <a:off x="221558" y="4823824"/>
            <a:ext cx="8711970" cy="165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0" i="0" spc="224">
                <a:solidFill>
                  <a:srgbClr val="FFFFFF"/>
                </a:solidFill>
                <a:latin typeface="Montserrat"/>
              </a:rPr>
              <a:t>43% SAY IT IS "COMPLETELY UNACCEPTABLE" TO TALK ON A HAND-HELD PHONE WHILE DRIVING</a:t>
            </a:r>
          </a:p>
        </p:txBody>
      </p:sp>
      <p:sp>
        <p:nvSpPr>
          <p:cNvPr id="6" name="AutoShape 6"/>
          <p:cNvSpPr/>
          <p:nvPr/>
        </p:nvSpPr>
        <p:spPr>
          <a:xfrm>
            <a:off x="9136996" y="4462587"/>
            <a:ext cx="9140304" cy="2431894"/>
          </a:xfrm>
          <a:prstGeom prst="rect">
            <a:avLst/>
          </a:prstGeom>
          <a:solidFill>
            <a:srgbClr val="52AF5C"/>
          </a:solidFill>
        </p:spPr>
      </p:sp>
      <p:sp>
        <p:nvSpPr>
          <p:cNvPr id="7" name="TextBox 7"/>
          <p:cNvSpPr txBox="1"/>
          <p:nvPr/>
        </p:nvSpPr>
        <p:spPr>
          <a:xfrm>
            <a:off x="9361863" y="4823824"/>
            <a:ext cx="8711970" cy="165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0" i="0" spc="224">
                <a:solidFill>
                  <a:srgbClr val="FFFFFF"/>
                </a:solidFill>
                <a:latin typeface="Montserrat"/>
              </a:rPr>
              <a:t>69% SAY IT IS "COMPLETELY UNACCEPTABLE" TO TYPE A TEXT</a:t>
            </a:r>
          </a:p>
          <a:p>
            <a:pPr algn="ctr">
              <a:lnSpc>
                <a:spcPts val="4480"/>
              </a:lnSpc>
            </a:pPr>
            <a:r>
              <a:rPr lang="en-US" sz="3200" b="0" i="0" spc="224">
                <a:solidFill>
                  <a:srgbClr val="FFFFFF"/>
                </a:solidFill>
                <a:latin typeface="Montserrat"/>
              </a:rPr>
              <a:t>MESSAGE WHILE DRIVING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59117" y="542925"/>
            <a:ext cx="15784092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1D617A"/>
                </a:solidFill>
                <a:latin typeface="Montserrat"/>
              </a:rPr>
              <a:t>PERCEPTIONS ON HAND-HELD PHONE USAGE</a:t>
            </a:r>
          </a:p>
        </p:txBody>
      </p:sp>
      <p:sp>
        <p:nvSpPr>
          <p:cNvPr id="9" name="AutoShape 9"/>
          <p:cNvSpPr/>
          <p:nvPr/>
        </p:nvSpPr>
        <p:spPr>
          <a:xfrm>
            <a:off x="9147696" y="2030693"/>
            <a:ext cx="9140304" cy="2431894"/>
          </a:xfrm>
          <a:prstGeom prst="rect">
            <a:avLst/>
          </a:prstGeom>
          <a:solidFill>
            <a:srgbClr val="1D617A"/>
          </a:solidFill>
        </p:spPr>
      </p:sp>
      <p:sp>
        <p:nvSpPr>
          <p:cNvPr id="10" name="TextBox 10"/>
          <p:cNvSpPr txBox="1"/>
          <p:nvPr/>
        </p:nvSpPr>
        <p:spPr>
          <a:xfrm>
            <a:off x="9361863" y="2391930"/>
            <a:ext cx="8711970" cy="165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0" i="0" spc="224">
                <a:solidFill>
                  <a:srgbClr val="FFFFFF"/>
                </a:solidFill>
                <a:latin typeface="Montserrat"/>
              </a:rPr>
              <a:t>56% SAY IT IS "COMPLETELY UNACCEPTABLE" TO READ A TEXT OR EMAIL WHILE DRIVING</a:t>
            </a:r>
          </a:p>
        </p:txBody>
      </p:sp>
      <p:sp>
        <p:nvSpPr>
          <p:cNvPr id="11" name="AutoShape 11"/>
          <p:cNvSpPr/>
          <p:nvPr/>
        </p:nvSpPr>
        <p:spPr>
          <a:xfrm>
            <a:off x="7391" y="6894481"/>
            <a:ext cx="9140304" cy="2431894"/>
          </a:xfrm>
          <a:prstGeom prst="rect">
            <a:avLst/>
          </a:prstGeom>
          <a:solidFill>
            <a:srgbClr val="52AF5C"/>
          </a:solidFill>
        </p:spPr>
      </p:sp>
      <p:sp>
        <p:nvSpPr>
          <p:cNvPr id="12" name="AutoShape 12"/>
          <p:cNvSpPr/>
          <p:nvPr/>
        </p:nvSpPr>
        <p:spPr>
          <a:xfrm>
            <a:off x="9136996" y="6894481"/>
            <a:ext cx="9140304" cy="2431894"/>
          </a:xfrm>
          <a:prstGeom prst="rect">
            <a:avLst/>
          </a:prstGeom>
          <a:solidFill>
            <a:srgbClr val="1D617A"/>
          </a:solidFill>
        </p:spPr>
      </p:sp>
      <p:sp>
        <p:nvSpPr>
          <p:cNvPr id="13" name="TextBox 13"/>
          <p:cNvSpPr txBox="1"/>
          <p:nvPr/>
        </p:nvSpPr>
        <p:spPr>
          <a:xfrm>
            <a:off x="221558" y="7255718"/>
            <a:ext cx="8711970" cy="165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0" i="0" spc="224">
                <a:solidFill>
                  <a:srgbClr val="FFFFFF"/>
                </a:solidFill>
                <a:latin typeface="Montserrat"/>
              </a:rPr>
              <a:t>69% SAY IT IS "COMPLETELY UNACCEPTABLE" TO TYPE A TEXT OR EMAIL WHILE DRIVING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58395" y="7326630"/>
            <a:ext cx="9118905" cy="165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0" i="0" spc="224">
                <a:solidFill>
                  <a:srgbClr val="FFFFFF"/>
                </a:solidFill>
                <a:latin typeface="Montserrat"/>
              </a:rPr>
              <a:t>42% SAY IT IS "COMPLETELY UNACCEPTABLE" TO USE A PHONE APP OTHER THAN GPS WHILE DRIVING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17416" y="1934808"/>
            <a:ext cx="9140304" cy="2431894"/>
          </a:xfrm>
          <a:prstGeom prst="rect">
            <a:avLst/>
          </a:prstGeom>
          <a:solidFill>
            <a:srgbClr val="1D617A"/>
          </a:solidFill>
        </p:spPr>
      </p:sp>
      <p:sp>
        <p:nvSpPr>
          <p:cNvPr id="3" name="AutoShape 3"/>
          <p:cNvSpPr/>
          <p:nvPr/>
        </p:nvSpPr>
        <p:spPr>
          <a:xfrm>
            <a:off x="9117416" y="4366702"/>
            <a:ext cx="9140304" cy="2431894"/>
          </a:xfrm>
          <a:prstGeom prst="rect">
            <a:avLst/>
          </a:prstGeom>
          <a:solidFill>
            <a:srgbClr val="52AF5C"/>
          </a:solidFill>
        </p:spPr>
      </p:sp>
      <p:sp>
        <p:nvSpPr>
          <p:cNvPr id="4" name="TextBox 4"/>
          <p:cNvSpPr txBox="1"/>
          <p:nvPr/>
        </p:nvSpPr>
        <p:spPr>
          <a:xfrm>
            <a:off x="9147696" y="4727939"/>
            <a:ext cx="8711970" cy="165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0" i="0" spc="224">
                <a:solidFill>
                  <a:srgbClr val="FFFFFF"/>
                </a:solidFill>
                <a:latin typeface="Montserrat"/>
              </a:rPr>
              <a:t>65% SAY, IN THE PAST 30 DAYS,</a:t>
            </a:r>
          </a:p>
          <a:p>
            <a:pPr algn="ctr">
              <a:lnSpc>
                <a:spcPts val="4480"/>
              </a:lnSpc>
            </a:pPr>
            <a:r>
              <a:rPr lang="en-US" sz="3200" b="0" i="0" spc="224">
                <a:solidFill>
                  <a:srgbClr val="FFFFFF"/>
                </a:solidFill>
                <a:latin typeface="Montserrat"/>
              </a:rPr>
              <a:t>THEY "NEVER" TYPED A TEXT MESSAGE WHILE DRIVING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331583" y="2296045"/>
            <a:ext cx="8711970" cy="165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0" i="0" spc="224">
                <a:solidFill>
                  <a:srgbClr val="FFFFFF"/>
                </a:solidFill>
                <a:latin typeface="Montserrat"/>
              </a:rPr>
              <a:t>53% SAY, IN THE PAST 30 DAYS,</a:t>
            </a:r>
          </a:p>
          <a:p>
            <a:pPr algn="ctr">
              <a:lnSpc>
                <a:spcPts val="4480"/>
              </a:lnSpc>
            </a:pPr>
            <a:r>
              <a:rPr lang="en-US" sz="3200" b="0" i="0" spc="224">
                <a:solidFill>
                  <a:srgbClr val="FFFFFF"/>
                </a:solidFill>
                <a:latin typeface="Montserrat"/>
              </a:rPr>
              <a:t>THEY "NEVER" READ A TEXT MESSAGE WHILE DRIVING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3395" y="542925"/>
            <a:ext cx="15768601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1D617A"/>
                </a:solidFill>
                <a:latin typeface="Montserrat"/>
              </a:rPr>
              <a:t>BEHAVIORS WITH HAND-HELD PHONE USAGE</a:t>
            </a:r>
          </a:p>
        </p:txBody>
      </p:sp>
      <p:sp>
        <p:nvSpPr>
          <p:cNvPr id="7" name="AutoShape 7"/>
          <p:cNvSpPr/>
          <p:nvPr/>
        </p:nvSpPr>
        <p:spPr>
          <a:xfrm>
            <a:off x="-22889" y="1934808"/>
            <a:ext cx="9140304" cy="2431894"/>
          </a:xfrm>
          <a:prstGeom prst="rect">
            <a:avLst/>
          </a:prstGeom>
          <a:solidFill>
            <a:srgbClr val="52AF5C"/>
          </a:solidFill>
        </p:spPr>
      </p:sp>
      <p:sp>
        <p:nvSpPr>
          <p:cNvPr id="8" name="AutoShape 8"/>
          <p:cNvSpPr/>
          <p:nvPr/>
        </p:nvSpPr>
        <p:spPr>
          <a:xfrm>
            <a:off x="-22889" y="4366702"/>
            <a:ext cx="9140304" cy="2431894"/>
          </a:xfrm>
          <a:prstGeom prst="rect">
            <a:avLst/>
          </a:prstGeom>
          <a:solidFill>
            <a:srgbClr val="1D617A"/>
          </a:solidFill>
        </p:spPr>
      </p:sp>
      <p:sp>
        <p:nvSpPr>
          <p:cNvPr id="9" name="TextBox 9"/>
          <p:cNvSpPr txBox="1"/>
          <p:nvPr/>
        </p:nvSpPr>
        <p:spPr>
          <a:xfrm>
            <a:off x="22889" y="4727939"/>
            <a:ext cx="9094527" cy="165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0" i="0" spc="224">
                <a:solidFill>
                  <a:srgbClr val="FFFFFF"/>
                </a:solidFill>
                <a:latin typeface="Montserrat"/>
              </a:rPr>
              <a:t>14% SAY THEY "REGULARLY" OR "FAIRLY OFTEN" TALK ON A HAND-HELD PHONE WHILE DRIVING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889" y="2296045"/>
            <a:ext cx="9094527" cy="165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0" i="0" spc="224">
                <a:solidFill>
                  <a:srgbClr val="FFFFFF"/>
                </a:solidFill>
                <a:latin typeface="Montserrat"/>
              </a:rPr>
              <a:t>20% SAY, IN THE PAST 30 DAYS, THEY "REGULARLY" OR "FAIRLY OFTEN" READ TEXTS OR EMAILS WHILE DRIVING</a:t>
            </a:r>
          </a:p>
        </p:txBody>
      </p:sp>
      <p:sp>
        <p:nvSpPr>
          <p:cNvPr id="11" name="AutoShape 11"/>
          <p:cNvSpPr/>
          <p:nvPr/>
        </p:nvSpPr>
        <p:spPr>
          <a:xfrm>
            <a:off x="-22889" y="6784178"/>
            <a:ext cx="9140304" cy="2431894"/>
          </a:xfrm>
          <a:prstGeom prst="rect">
            <a:avLst/>
          </a:prstGeom>
          <a:solidFill>
            <a:srgbClr val="52AF5C"/>
          </a:solidFill>
        </p:spPr>
      </p:sp>
      <p:sp>
        <p:nvSpPr>
          <p:cNvPr id="12" name="TextBox 12"/>
          <p:cNvSpPr txBox="1"/>
          <p:nvPr/>
        </p:nvSpPr>
        <p:spPr>
          <a:xfrm>
            <a:off x="-22889" y="7145415"/>
            <a:ext cx="9140304" cy="165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0" i="0" spc="224">
                <a:solidFill>
                  <a:srgbClr val="FFFFFF"/>
                </a:solidFill>
                <a:latin typeface="Montserrat"/>
              </a:rPr>
              <a:t>11% SAY THEY "REGULARLY"</a:t>
            </a:r>
          </a:p>
          <a:p>
            <a:pPr algn="ctr">
              <a:lnSpc>
                <a:spcPts val="4480"/>
              </a:lnSpc>
            </a:pPr>
            <a:r>
              <a:rPr lang="en-US" sz="3200" b="0" i="0" spc="224">
                <a:solidFill>
                  <a:srgbClr val="FFFFFF"/>
                </a:solidFill>
                <a:latin typeface="Montserrat"/>
              </a:rPr>
              <a:t>OR "FAIRLY OFTEN" TYPED TEXTS</a:t>
            </a:r>
          </a:p>
          <a:p>
            <a:pPr algn="ctr">
              <a:lnSpc>
                <a:spcPts val="4480"/>
              </a:lnSpc>
            </a:pPr>
            <a:r>
              <a:rPr lang="en-US" sz="3200" b="0" i="0" spc="224">
                <a:solidFill>
                  <a:srgbClr val="FFFFFF"/>
                </a:solidFill>
                <a:latin typeface="Montserrat"/>
              </a:rPr>
              <a:t>OR EMAILS WHILE DRIVING</a:t>
            </a:r>
          </a:p>
        </p:txBody>
      </p:sp>
      <p:sp>
        <p:nvSpPr>
          <p:cNvPr id="13" name="AutoShape 13"/>
          <p:cNvSpPr/>
          <p:nvPr/>
        </p:nvSpPr>
        <p:spPr>
          <a:xfrm>
            <a:off x="9117416" y="6784178"/>
            <a:ext cx="9140304" cy="2431894"/>
          </a:xfrm>
          <a:prstGeom prst="rect">
            <a:avLst/>
          </a:prstGeom>
          <a:solidFill>
            <a:srgbClr val="1D617A"/>
          </a:solidFill>
        </p:spPr>
      </p:sp>
      <p:sp>
        <p:nvSpPr>
          <p:cNvPr id="14" name="TextBox 14"/>
          <p:cNvSpPr txBox="1"/>
          <p:nvPr/>
        </p:nvSpPr>
        <p:spPr>
          <a:xfrm>
            <a:off x="9117416" y="7145415"/>
            <a:ext cx="9140304" cy="165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0" i="0" spc="224">
                <a:solidFill>
                  <a:srgbClr val="FFFFFF"/>
                </a:solidFill>
                <a:latin typeface="Montserrat"/>
              </a:rPr>
              <a:t>18% SAY THEY "REGULARLY" OR "FAIRLY OFTEN" USED A PHONE APP OTHER THAN GPS WHILE DRIVING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63395" y="333375"/>
            <a:ext cx="15768601" cy="300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1D617A"/>
                </a:solidFill>
                <a:latin typeface="Montserrat"/>
              </a:rPr>
              <a:t>PREDICTING FUTURE BEHAVIORS 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1D617A"/>
                </a:solidFill>
                <a:latin typeface="Montserrat"/>
              </a:rPr>
              <a:t>WITH HAND-HELD PHONE USAGE: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endParaRPr lang="en-US" sz="5000" b="1">
              <a:solidFill>
                <a:srgbClr val="1D617A"/>
              </a:solidFill>
              <a:latin typeface="Montserrat"/>
            </a:endParaRP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1D617A"/>
                </a:solidFill>
                <a:latin typeface="Montserrat"/>
              </a:rPr>
              <a:t>IN THE NEXT 30 DAYS...</a:t>
            </a:r>
          </a:p>
        </p:txBody>
      </p:sp>
      <p:sp>
        <p:nvSpPr>
          <p:cNvPr id="3" name="AutoShape 3"/>
          <p:cNvSpPr/>
          <p:nvPr/>
        </p:nvSpPr>
        <p:spPr>
          <a:xfrm>
            <a:off x="4547264" y="3517187"/>
            <a:ext cx="9140304" cy="2013507"/>
          </a:xfrm>
          <a:prstGeom prst="rect">
            <a:avLst/>
          </a:prstGeom>
          <a:solidFill>
            <a:srgbClr val="52AF5C"/>
          </a:solidFill>
        </p:spPr>
      </p:sp>
      <p:sp>
        <p:nvSpPr>
          <p:cNvPr id="4" name="AutoShape 4"/>
          <p:cNvSpPr/>
          <p:nvPr/>
        </p:nvSpPr>
        <p:spPr>
          <a:xfrm>
            <a:off x="4547264" y="5790487"/>
            <a:ext cx="9140304" cy="2013507"/>
          </a:xfrm>
          <a:prstGeom prst="rect">
            <a:avLst/>
          </a:prstGeom>
          <a:solidFill>
            <a:srgbClr val="1D617A"/>
          </a:solidFill>
        </p:spPr>
      </p:sp>
      <p:sp>
        <p:nvSpPr>
          <p:cNvPr id="5" name="TextBox 5"/>
          <p:cNvSpPr txBox="1"/>
          <p:nvPr/>
        </p:nvSpPr>
        <p:spPr>
          <a:xfrm>
            <a:off x="4761431" y="5942530"/>
            <a:ext cx="8711970" cy="165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0" i="0" spc="224">
                <a:solidFill>
                  <a:srgbClr val="FFFFFF"/>
                </a:solidFill>
                <a:latin typeface="Montserrat"/>
              </a:rPr>
              <a:t>90% SAY THEY ARE "UNLIKELY" OR "VERY UNLIKELY" TO TYPE A TEXT MESSAGE WHILE DRIVING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570152" y="3669230"/>
            <a:ext cx="9094527" cy="165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0" i="0" spc="224">
                <a:solidFill>
                  <a:srgbClr val="FFFFFF"/>
                </a:solidFill>
                <a:latin typeface="Montserrat"/>
              </a:rPr>
              <a:t>85% SAY THEY ARE "UNLIKELY" OR "VERY UNLIKELY" TO TALK ON A HAND-HELD PHONE WHILE DRIVING</a:t>
            </a:r>
          </a:p>
        </p:txBody>
      </p:sp>
      <p:sp>
        <p:nvSpPr>
          <p:cNvPr id="7" name="AutoShape 7"/>
          <p:cNvSpPr/>
          <p:nvPr/>
        </p:nvSpPr>
        <p:spPr>
          <a:xfrm>
            <a:off x="4547264" y="8082993"/>
            <a:ext cx="9140304" cy="2013507"/>
          </a:xfrm>
          <a:prstGeom prst="rect">
            <a:avLst/>
          </a:prstGeom>
          <a:solidFill>
            <a:srgbClr val="52AF5C"/>
          </a:solidFill>
        </p:spPr>
      </p:sp>
      <p:sp>
        <p:nvSpPr>
          <p:cNvPr id="8" name="TextBox 8"/>
          <p:cNvSpPr txBox="1"/>
          <p:nvPr/>
        </p:nvSpPr>
        <p:spPr>
          <a:xfrm>
            <a:off x="4547264" y="8235037"/>
            <a:ext cx="9140304" cy="165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0" i="0" spc="224">
                <a:solidFill>
                  <a:srgbClr val="FFFFFF"/>
                </a:solidFill>
                <a:latin typeface="Montserrat"/>
              </a:rPr>
              <a:t>79% SAY THEY ARE "UNLIKELY" OR "VERY UNLIKELY" TO USE A PHONE APP OTHER THAN GPS WHILE DRIVING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-228600"/>
            <a:ext cx="9086850" cy="10744200"/>
          </a:xfrm>
          <a:prstGeom prst="rect">
            <a:avLst/>
          </a:prstGeom>
          <a:solidFill>
            <a:srgbClr val="1D617A"/>
          </a:solidFill>
        </p:spPr>
      </p:sp>
      <p:sp>
        <p:nvSpPr>
          <p:cNvPr id="3" name="TextBox 3"/>
          <p:cNvSpPr txBox="1"/>
          <p:nvPr/>
        </p:nvSpPr>
        <p:spPr>
          <a:xfrm>
            <a:off x="1828601" y="1624330"/>
            <a:ext cx="6286899" cy="7057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7200" b="1" i="0" spc="72">
                <a:solidFill>
                  <a:srgbClr val="FFFFFF"/>
                </a:solidFill>
                <a:latin typeface="Montserrat"/>
              </a:rPr>
              <a:t>FINDINGS THAT SUGGEST EXISTING CONFUSION AROUND OUR LAWS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050008" y="728068"/>
            <a:ext cx="7448550" cy="2146554"/>
            <a:chOff x="0" y="0"/>
            <a:chExt cx="9931400" cy="2862072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9931400" cy="1143000"/>
            </a:xfrm>
            <a:prstGeom prst="rect">
              <a:avLst/>
            </a:prstGeom>
            <a:solidFill>
              <a:srgbClr val="1D617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104362" y="193887"/>
              <a:ext cx="6732010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b="0" i="0" spc="196">
                  <a:solidFill>
                    <a:srgbClr val="FFFFFF"/>
                  </a:solidFill>
                  <a:latin typeface="Montserrat"/>
                </a:rPr>
                <a:t>TYPING A TEXT MESSAGE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104362" y="1387475"/>
              <a:ext cx="6732010" cy="1474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28"/>
                </a:lnSpc>
              </a:pPr>
              <a:r>
                <a:rPr lang="en-US" sz="2400" b="0" i="0" spc="24">
                  <a:solidFill>
                    <a:srgbClr val="1D617A"/>
                  </a:solidFill>
                  <a:latin typeface="Montserrat Light"/>
                </a:rPr>
                <a:t>68% correctly say it is "illegal" to type a text message while stopped at an intersection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050008" y="6084626"/>
            <a:ext cx="7448550" cy="3861054"/>
            <a:chOff x="0" y="0"/>
            <a:chExt cx="9931400" cy="5148072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9931400" cy="1143000"/>
            </a:xfrm>
            <a:prstGeom prst="rect">
              <a:avLst/>
            </a:prstGeom>
            <a:solidFill>
              <a:srgbClr val="1D617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104362" y="193887"/>
              <a:ext cx="6732010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b="0" i="0" spc="196">
                  <a:solidFill>
                    <a:srgbClr val="FFFFFF"/>
                  </a:solidFill>
                  <a:latin typeface="Montserrat"/>
                </a:rPr>
                <a:t>HAND-HELD PHONE USE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04362" y="1387475"/>
              <a:ext cx="6732010" cy="3760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28"/>
                </a:lnSpc>
              </a:pPr>
              <a:r>
                <a:rPr lang="en-US" sz="2400" b="0" i="0" spc="24">
                  <a:solidFill>
                    <a:srgbClr val="1D617A"/>
                  </a:solidFill>
                  <a:latin typeface="Montserrat Light"/>
                </a:rPr>
                <a:t>44% were not sure or incorrectly said it is "illegal" to call 911</a:t>
              </a:r>
            </a:p>
            <a:p>
              <a:pPr>
                <a:lnSpc>
                  <a:spcPts val="2928"/>
                </a:lnSpc>
              </a:pPr>
              <a:endParaRPr lang="en-US" sz="2400" b="0" i="0" spc="24">
                <a:solidFill>
                  <a:srgbClr val="1D617A"/>
                </a:solidFill>
                <a:latin typeface="Montserrat Light"/>
              </a:endParaRPr>
            </a:p>
            <a:p>
              <a:pPr>
                <a:lnSpc>
                  <a:spcPts val="2928"/>
                </a:lnSpc>
              </a:pPr>
              <a:r>
                <a:rPr lang="en-US" sz="2400" b="0" i="0" spc="24">
                  <a:solidFill>
                    <a:srgbClr val="1D617A"/>
                  </a:solidFill>
                  <a:latin typeface="Montserrat Light"/>
                </a:rPr>
                <a:t>71% correctly say it is "illegal" to use a hand-held cell phone while stopped at an intersection </a:t>
              </a:r>
            </a:p>
            <a:p>
              <a:pPr marL="330200" lvl="1" indent="-165100">
                <a:lnSpc>
                  <a:spcPts val="2440"/>
                </a:lnSpc>
                <a:buFont typeface="Arial"/>
                <a:buChar char="•"/>
              </a:pPr>
              <a:r>
                <a:rPr lang="en-US" sz="2000" b="0" i="0" spc="20">
                  <a:solidFill>
                    <a:srgbClr val="1D617A"/>
                  </a:solidFill>
                  <a:latin typeface="Montserrat Light"/>
                </a:rPr>
                <a:t>Women: 71%</a:t>
              </a:r>
            </a:p>
            <a:p>
              <a:pPr marL="330200" lvl="1" indent="-165100">
                <a:lnSpc>
                  <a:spcPts val="2440"/>
                </a:lnSpc>
                <a:buFont typeface="Arial"/>
                <a:buChar char="•"/>
              </a:pPr>
              <a:r>
                <a:rPr lang="en-US" sz="2000" b="0" i="0" spc="20">
                  <a:solidFill>
                    <a:srgbClr val="1D617A"/>
                  </a:solidFill>
                  <a:latin typeface="Montserrat Light"/>
                </a:rPr>
                <a:t>Urban: 68%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839450" y="3387699"/>
            <a:ext cx="7448550" cy="2451354"/>
            <a:chOff x="0" y="0"/>
            <a:chExt cx="9931400" cy="3268472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9931400" cy="1143000"/>
            </a:xfrm>
            <a:prstGeom prst="rect">
              <a:avLst/>
            </a:prstGeom>
            <a:solidFill>
              <a:srgbClr val="1D617A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104362" y="193887"/>
              <a:ext cx="6732010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b="0" i="0" spc="196">
                  <a:solidFill>
                    <a:srgbClr val="FFFFFF"/>
                  </a:solidFill>
                  <a:latin typeface="Montserrat"/>
                </a:rPr>
                <a:t>USING PHONE CAMERA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04362" y="1387475"/>
              <a:ext cx="6732010" cy="18809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28"/>
                </a:lnSpc>
              </a:pPr>
              <a:r>
                <a:rPr lang="en-US" sz="2400" b="0" i="0" spc="24">
                  <a:solidFill>
                    <a:srgbClr val="1D617A"/>
                  </a:solidFill>
                  <a:latin typeface="Montserrat Light"/>
                </a:rPr>
                <a:t>53% correctly say it is "illegal" to use your cell-phone camera while stopped at an intersection </a:t>
              </a:r>
            </a:p>
            <a:p>
              <a:pPr marL="330200" lvl="1" indent="-165100">
                <a:lnSpc>
                  <a:spcPts val="2440"/>
                </a:lnSpc>
                <a:buFont typeface="Arial"/>
                <a:buChar char="•"/>
              </a:pPr>
              <a:r>
                <a:rPr lang="en-US" sz="2000" b="0" i="0" spc="20">
                  <a:solidFill>
                    <a:srgbClr val="1D617A"/>
                  </a:solidFill>
                  <a:latin typeface="Montserrat Light"/>
                </a:rPr>
                <a:t>Urban: 47%</a:t>
              </a:r>
            </a:p>
          </p:txBody>
        </p:sp>
      </p:grpSp>
      <p:sp>
        <p:nvSpPr>
          <p:cNvPr id="16" name="AutoShape 16"/>
          <p:cNvSpPr/>
          <p:nvPr/>
        </p:nvSpPr>
        <p:spPr>
          <a:xfrm>
            <a:off x="9144000" y="347068"/>
            <a:ext cx="2133600" cy="2133600"/>
          </a:xfrm>
          <a:prstGeom prst="rect">
            <a:avLst/>
          </a:prstGeom>
          <a:solidFill>
            <a:srgbClr val="52AF5C"/>
          </a:solidFill>
        </p:spPr>
      </p:sp>
      <p:sp>
        <p:nvSpPr>
          <p:cNvPr id="17" name="AutoShape 17"/>
          <p:cNvSpPr/>
          <p:nvPr/>
        </p:nvSpPr>
        <p:spPr>
          <a:xfrm>
            <a:off x="9147165" y="2994006"/>
            <a:ext cx="2133600" cy="2133600"/>
          </a:xfrm>
          <a:prstGeom prst="rect">
            <a:avLst/>
          </a:prstGeom>
          <a:solidFill>
            <a:srgbClr val="52AF5C"/>
          </a:solidFill>
        </p:spPr>
      </p:sp>
      <p:sp>
        <p:nvSpPr>
          <p:cNvPr id="18" name="AutoShape 18"/>
          <p:cNvSpPr/>
          <p:nvPr/>
        </p:nvSpPr>
        <p:spPr>
          <a:xfrm>
            <a:off x="9147165" y="5686905"/>
            <a:ext cx="2133600" cy="2133600"/>
          </a:xfrm>
          <a:prstGeom prst="rect">
            <a:avLst/>
          </a:prstGeom>
          <a:solidFill>
            <a:srgbClr val="52AF5C"/>
          </a:solidFill>
        </p:spPr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9275012" y="910647"/>
            <a:ext cx="1871576" cy="96386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9275012" y="6279501"/>
            <a:ext cx="1871576" cy="96386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9278177" y="3557585"/>
            <a:ext cx="1871576" cy="963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3785" y="271093"/>
            <a:ext cx="18288000" cy="1519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40"/>
              </a:lnSpc>
            </a:pPr>
            <a:r>
              <a:rPr lang="en-US" sz="5400" b="1" i="0" spc="54">
                <a:solidFill>
                  <a:srgbClr val="FFFFFF"/>
                </a:solidFill>
                <a:latin typeface="Montserrat"/>
              </a:rPr>
              <a:t>WHAT WOULD IT TAKE FOR A PERSON TO</a:t>
            </a:r>
          </a:p>
          <a:p>
            <a:pPr algn="just">
              <a:lnSpc>
                <a:spcPts val="5940"/>
              </a:lnSpc>
            </a:pPr>
            <a:r>
              <a:rPr lang="en-US" sz="5400" b="1" i="0" spc="54">
                <a:solidFill>
                  <a:srgbClr val="FFFFFF"/>
                </a:solidFill>
                <a:latin typeface="Montserrat"/>
              </a:rPr>
              <a:t>STOP USING A CELL PHONE WHILE DRIVING?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8928" y="2144474"/>
            <a:ext cx="18047976" cy="1632803"/>
            <a:chOff x="0" y="0"/>
            <a:chExt cx="4197269" cy="3797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97269" cy="379728"/>
            </a:xfrm>
            <a:custGeom>
              <a:avLst/>
              <a:gdLst/>
              <a:ahLst/>
              <a:cxnLst/>
              <a:rect l="l" t="t" r="r" b="b"/>
              <a:pathLst>
                <a:path w="4197269" h="379728">
                  <a:moveTo>
                    <a:pt x="0" y="0"/>
                  </a:moveTo>
                  <a:lnTo>
                    <a:pt x="4197269" y="0"/>
                  </a:lnTo>
                  <a:lnTo>
                    <a:pt x="4197269" y="379728"/>
                  </a:lnTo>
                  <a:lnTo>
                    <a:pt x="0" y="379728"/>
                  </a:lnTo>
                  <a:close/>
                </a:path>
              </a:pathLst>
            </a:custGeom>
            <a:solidFill>
              <a:srgbClr val="52AF5C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8928" y="4173947"/>
            <a:ext cx="18047976" cy="1632803"/>
            <a:chOff x="0" y="0"/>
            <a:chExt cx="4197269" cy="3797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97269" cy="379728"/>
            </a:xfrm>
            <a:custGeom>
              <a:avLst/>
              <a:gdLst/>
              <a:ahLst/>
              <a:cxnLst/>
              <a:rect l="l" t="t" r="r" b="b"/>
              <a:pathLst>
                <a:path w="4197269" h="379728">
                  <a:moveTo>
                    <a:pt x="0" y="0"/>
                  </a:moveTo>
                  <a:lnTo>
                    <a:pt x="4197269" y="0"/>
                  </a:lnTo>
                  <a:lnTo>
                    <a:pt x="4197269" y="379728"/>
                  </a:lnTo>
                  <a:lnTo>
                    <a:pt x="0" y="379728"/>
                  </a:lnTo>
                  <a:close/>
                </a:path>
              </a:pathLst>
            </a:custGeom>
            <a:solidFill>
              <a:srgbClr val="52AF5C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571767" y="4279000"/>
            <a:ext cx="15477954" cy="1338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</a:pPr>
            <a:r>
              <a:rPr lang="en-US" sz="3900" b="0" i="0" spc="273">
                <a:solidFill>
                  <a:srgbClr val="FFFFFF"/>
                </a:solidFill>
                <a:latin typeface="Montserrat"/>
              </a:rPr>
              <a:t>OF ASIAN AMERICANS IN KING COUNTY WOULD STOP USING THEIR CELL PHONE AFTER A FATALITY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8928" y="6213974"/>
            <a:ext cx="18047976" cy="1624159"/>
            <a:chOff x="0" y="0"/>
            <a:chExt cx="4197269" cy="37771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97269" cy="377717"/>
            </a:xfrm>
            <a:custGeom>
              <a:avLst/>
              <a:gdLst/>
              <a:ahLst/>
              <a:cxnLst/>
              <a:rect l="l" t="t" r="r" b="b"/>
              <a:pathLst>
                <a:path w="4197269" h="377717">
                  <a:moveTo>
                    <a:pt x="0" y="0"/>
                  </a:moveTo>
                  <a:lnTo>
                    <a:pt x="4197269" y="0"/>
                  </a:lnTo>
                  <a:lnTo>
                    <a:pt x="4197269" y="377717"/>
                  </a:lnTo>
                  <a:lnTo>
                    <a:pt x="0" y="377717"/>
                  </a:lnTo>
                  <a:close/>
                </a:path>
              </a:pathLst>
            </a:custGeom>
            <a:solidFill>
              <a:srgbClr val="52AF5C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2571767" y="6318565"/>
            <a:ext cx="15477954" cy="1338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</a:pPr>
            <a:r>
              <a:rPr lang="en-US" sz="3900" b="0" i="0" spc="273">
                <a:solidFill>
                  <a:srgbClr val="FFFFFF"/>
                </a:solidFill>
                <a:latin typeface="Montserrat"/>
              </a:rPr>
              <a:t>OF WOMEN IN KING COUNTY WOULD STOP USING THEIR CELL PHONE AFTER A FATALITY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7230" y="8245253"/>
            <a:ext cx="18047976" cy="1624159"/>
            <a:chOff x="0" y="0"/>
            <a:chExt cx="4197269" cy="37771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197269" cy="377717"/>
            </a:xfrm>
            <a:custGeom>
              <a:avLst/>
              <a:gdLst/>
              <a:ahLst/>
              <a:cxnLst/>
              <a:rect l="l" t="t" r="r" b="b"/>
              <a:pathLst>
                <a:path w="4197269" h="377717">
                  <a:moveTo>
                    <a:pt x="0" y="0"/>
                  </a:moveTo>
                  <a:lnTo>
                    <a:pt x="4197269" y="0"/>
                  </a:lnTo>
                  <a:lnTo>
                    <a:pt x="4197269" y="377717"/>
                  </a:lnTo>
                  <a:lnTo>
                    <a:pt x="0" y="377717"/>
                  </a:lnTo>
                  <a:close/>
                </a:path>
              </a:pathLst>
            </a:custGeom>
            <a:solidFill>
              <a:srgbClr val="52AF5C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2645455" y="8349844"/>
            <a:ext cx="15477954" cy="1338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</a:pPr>
            <a:r>
              <a:rPr lang="en-US" sz="3900" b="0" i="0" spc="273">
                <a:solidFill>
                  <a:srgbClr val="FFFFFF"/>
                </a:solidFill>
                <a:latin typeface="Montserrat"/>
              </a:rPr>
              <a:t>OF MEN IN KING COUNTY WOULD STOP USING THEIR CELL PHONE AFTER A FATALITY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71767" y="2253387"/>
            <a:ext cx="15625330" cy="1338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</a:pPr>
            <a:r>
              <a:rPr lang="en-US" sz="3900" b="0" i="0" spc="273">
                <a:solidFill>
                  <a:srgbClr val="FFFFFF"/>
                </a:solidFill>
                <a:latin typeface="Montserrat"/>
              </a:rPr>
              <a:t>IN KING COUNTY </a:t>
            </a:r>
            <a:r>
              <a:rPr lang="en-US" sz="3900" b="1" i="0" spc="273">
                <a:solidFill>
                  <a:srgbClr val="FFFFFF"/>
                </a:solidFill>
                <a:latin typeface="Montserrat"/>
              </a:rPr>
              <a:t>WOULD NOT</a:t>
            </a:r>
            <a:r>
              <a:rPr lang="en-US" sz="3900" b="0" i="0" spc="273">
                <a:solidFill>
                  <a:srgbClr val="FFFFFF"/>
                </a:solidFill>
                <a:latin typeface="Montserrat"/>
              </a:rPr>
              <a:t> STOP EVEN IF IT CAUSED THEM TO STRIKE &amp; KILL SOMEONE WITH THEIR VEHICLE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34391" y="-109836"/>
            <a:ext cx="1915331" cy="191533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881009">
            <a:off x="15506317" y="88866"/>
            <a:ext cx="1033586" cy="96123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05033" y="8353694"/>
            <a:ext cx="2198950" cy="1281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EFF0F2"/>
                </a:solidFill>
                <a:latin typeface="Montserrat"/>
              </a:rPr>
              <a:t>63%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2614" y="4262589"/>
            <a:ext cx="2212574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EFF0F2"/>
                </a:solidFill>
                <a:latin typeface="Montserrat"/>
              </a:rPr>
              <a:t>52%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2614" y="6302153"/>
            <a:ext cx="2251369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EFF0F2"/>
                </a:solidFill>
                <a:latin typeface="Montserrat"/>
              </a:rPr>
              <a:t>61%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05033" y="2257574"/>
            <a:ext cx="2298560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EFF0F2"/>
                </a:solidFill>
                <a:latin typeface="Montserrat"/>
              </a:rPr>
              <a:t>38%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7000"/>
          </a:blip>
          <a:srcRect/>
          <a:stretch>
            <a:fillRect/>
          </a:stretch>
        </p:blipFill>
        <p:spPr>
          <a:xfrm>
            <a:off x="-3860337" y="0"/>
            <a:ext cx="15469173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185510" y="-792095"/>
            <a:ext cx="13580005" cy="10760415"/>
            <a:chOff x="0" y="0"/>
            <a:chExt cx="18106673" cy="14347221"/>
          </a:xfrm>
        </p:grpSpPr>
        <p:sp>
          <p:nvSpPr>
            <p:cNvPr id="4" name="TextBox 4"/>
            <p:cNvSpPr txBox="1"/>
            <p:nvPr/>
          </p:nvSpPr>
          <p:spPr>
            <a:xfrm>
              <a:off x="2004824" y="4605303"/>
              <a:ext cx="13830595" cy="97419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0"/>
                </a:lnSpc>
              </a:pPr>
              <a:r>
                <a:rPr lang="en-US" sz="2700" b="0" i="0" spc="27">
                  <a:solidFill>
                    <a:srgbClr val="FFFFFF"/>
                  </a:solidFill>
                  <a:latin typeface="Montserrat Light"/>
                </a:rPr>
                <a:t>SurveyUSA interviewed 984 </a:t>
              </a:r>
            </a:p>
            <a:p>
              <a:pPr>
                <a:lnSpc>
                  <a:spcPts val="4050"/>
                </a:lnSpc>
              </a:pPr>
              <a:r>
                <a:rPr lang="en-US" sz="2700" b="0" i="0" spc="27">
                  <a:solidFill>
                    <a:srgbClr val="FFFFFF"/>
                  </a:solidFill>
                  <a:latin typeface="Montserrat Light"/>
                </a:rPr>
                <a:t>driving-age </a:t>
              </a:r>
              <a:r>
                <a:rPr lang="en-US" sz="2600" b="0" i="0" spc="26">
                  <a:solidFill>
                    <a:srgbClr val="FFFFFF"/>
                  </a:solidFill>
                  <a:latin typeface="Montserrat Light"/>
                </a:rPr>
                <a:t>individuals on</a:t>
              </a:r>
              <a:r>
                <a:rPr lang="en-US" sz="2700" b="0" i="0" spc="27">
                  <a:solidFill>
                    <a:srgbClr val="FFFFFF"/>
                  </a:solidFill>
                  <a:latin typeface="Montserrat Light"/>
                </a:rPr>
                <a:t>l</a:t>
              </a:r>
              <a:r>
                <a:rPr lang="en-US" sz="2600" b="0" i="0" spc="26">
                  <a:solidFill>
                    <a:srgbClr val="FFFFFF"/>
                  </a:solidFill>
                  <a:latin typeface="Montserrat Light"/>
                </a:rPr>
                <a:t>ine on</a:t>
              </a:r>
            </a:p>
            <a:p>
              <a:pPr>
                <a:lnSpc>
                  <a:spcPts val="4050"/>
                </a:lnSpc>
              </a:pPr>
              <a:r>
                <a:rPr lang="en-US" sz="2600" b="0" i="0" spc="26">
                  <a:solidFill>
                    <a:srgbClr val="FFFFFF"/>
                  </a:solidFill>
                  <a:latin typeface="Montserrat Light"/>
                </a:rPr>
                <a:t>behalf of King County Target</a:t>
              </a:r>
            </a:p>
            <a:p>
              <a:pPr>
                <a:lnSpc>
                  <a:spcPts val="3900"/>
                </a:lnSpc>
              </a:pPr>
              <a:r>
                <a:rPr lang="en-US" sz="2600" b="0" i="0" spc="26">
                  <a:solidFill>
                    <a:srgbClr val="FFFFFF"/>
                  </a:solidFill>
                  <a:latin typeface="Montserrat Light"/>
                </a:rPr>
                <a:t>Zero Task Force, 05/23/19-06/06/19</a:t>
              </a:r>
            </a:p>
            <a:p>
              <a:pPr>
                <a:lnSpc>
                  <a:spcPts val="3900"/>
                </a:lnSpc>
              </a:pPr>
              <a:endParaRPr lang="en-US" sz="2600" b="0" i="0" spc="26">
                <a:solidFill>
                  <a:srgbClr val="FFFFFF"/>
                </a:solidFill>
                <a:latin typeface="Montserrat Light"/>
              </a:endParaRPr>
            </a:p>
            <a:p>
              <a:pPr>
                <a:lnSpc>
                  <a:spcPts val="3900"/>
                </a:lnSpc>
              </a:pPr>
              <a:r>
                <a:rPr lang="en-US" sz="2600" b="0" i="0" spc="26">
                  <a:solidFill>
                    <a:srgbClr val="FFFFFF"/>
                  </a:solidFill>
                  <a:latin typeface="Montserrat Light"/>
                </a:rPr>
                <a:t>Analysis of year-on-year sentiments </a:t>
              </a:r>
            </a:p>
            <a:p>
              <a:pPr>
                <a:lnSpc>
                  <a:spcPts val="3900"/>
                </a:lnSpc>
              </a:pPr>
              <a:r>
                <a:rPr lang="en-US" sz="2600" b="0" i="0" spc="26">
                  <a:solidFill>
                    <a:srgbClr val="FFFFFF"/>
                  </a:solidFill>
                  <a:latin typeface="Montserrat Light"/>
                </a:rPr>
                <a:t>from 2018 to 2019 using identical </a:t>
              </a:r>
            </a:p>
            <a:p>
              <a:pPr>
                <a:lnSpc>
                  <a:spcPts val="3900"/>
                </a:lnSpc>
              </a:pPr>
              <a:r>
                <a:rPr lang="en-US" sz="2600" b="0" i="0" spc="26">
                  <a:solidFill>
                    <a:srgbClr val="FFFFFF"/>
                  </a:solidFill>
                  <a:latin typeface="Montserrat Light"/>
                </a:rPr>
                <a:t>questionnaire on perceived risks </a:t>
              </a:r>
            </a:p>
            <a:p>
              <a:pPr>
                <a:lnSpc>
                  <a:spcPts val="3900"/>
                </a:lnSpc>
              </a:pPr>
              <a:r>
                <a:rPr lang="en-US" sz="2600" b="0" i="0" spc="26">
                  <a:solidFill>
                    <a:srgbClr val="FFFFFF"/>
                  </a:solidFill>
                  <a:latin typeface="Montserrat Light"/>
                </a:rPr>
                <a:t>and dangers of using a cell phone </a:t>
              </a:r>
            </a:p>
            <a:p>
              <a:pPr>
                <a:lnSpc>
                  <a:spcPts val="3900"/>
                </a:lnSpc>
              </a:pPr>
              <a:r>
                <a:rPr lang="en-US" sz="2600" b="0" i="0" spc="26">
                  <a:solidFill>
                    <a:srgbClr val="FFFFFF"/>
                  </a:solidFill>
                  <a:latin typeface="Montserrat Light"/>
                </a:rPr>
                <a:t>while driving</a:t>
              </a:r>
            </a:p>
            <a:p>
              <a:pPr>
                <a:lnSpc>
                  <a:spcPts val="3900"/>
                </a:lnSpc>
              </a:pPr>
              <a:endParaRPr lang="en-US" sz="2600" b="0" i="0" spc="26">
                <a:solidFill>
                  <a:srgbClr val="FFFFFF"/>
                </a:solidFill>
                <a:latin typeface="Montserrat Light"/>
              </a:endParaRPr>
            </a:p>
            <a:p>
              <a:pPr>
                <a:lnSpc>
                  <a:spcPts val="3900"/>
                </a:lnSpc>
              </a:pPr>
              <a:r>
                <a:rPr lang="en-US" sz="2600" b="0" i="0" spc="26">
                  <a:solidFill>
                    <a:srgbClr val="FFFFFF"/>
                  </a:solidFill>
                  <a:latin typeface="Montserrat Light"/>
                </a:rPr>
                <a:t>Questionnaire in 2019 modified to</a:t>
              </a:r>
            </a:p>
            <a:p>
              <a:pPr>
                <a:lnSpc>
                  <a:spcPts val="3900"/>
                </a:lnSpc>
              </a:pPr>
              <a:r>
                <a:rPr lang="en-US" sz="2600" b="0" i="0" spc="26">
                  <a:solidFill>
                    <a:srgbClr val="FFFFFF"/>
                  </a:solidFill>
                  <a:latin typeface="Montserrat Light"/>
                </a:rPr>
                <a:t>offer Spanish-language version to </a:t>
              </a:r>
            </a:p>
            <a:p>
              <a:pPr>
                <a:lnSpc>
                  <a:spcPts val="3900"/>
                </a:lnSpc>
              </a:pPr>
              <a:r>
                <a:rPr lang="en-US" sz="2600" b="0" i="0" spc="26">
                  <a:solidFill>
                    <a:srgbClr val="FFFFFF"/>
                  </a:solidFill>
                  <a:latin typeface="Montserrat Light"/>
                </a:rPr>
                <a:t>respondents - Hispanic/Latino/Mexican</a:t>
              </a:r>
            </a:p>
            <a:p>
              <a:pPr>
                <a:lnSpc>
                  <a:spcPts val="3900"/>
                </a:lnSpc>
              </a:pPr>
              <a:r>
                <a:rPr lang="en-US" sz="2600" b="0" i="0" spc="26">
                  <a:solidFill>
                    <a:srgbClr val="FFFFFF"/>
                  </a:solidFill>
                  <a:latin typeface="Montserrat Light"/>
                </a:rPr>
                <a:t>respondents intentionally oversampled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2631873"/>
              <a:ext cx="18106673" cy="1421240"/>
            </a:xfrm>
            <a:prstGeom prst="rect">
              <a:avLst/>
            </a:prstGeom>
            <a:solidFill>
              <a:srgbClr val="52AF5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2004824" y="2894766"/>
              <a:ext cx="13830595" cy="733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40"/>
                </a:lnSpc>
              </a:pPr>
              <a:r>
                <a:rPr lang="en-US" sz="3700" b="1" i="0" spc="37">
                  <a:solidFill>
                    <a:srgbClr val="FFFFFF"/>
                  </a:solidFill>
                  <a:latin typeface="Montserrat"/>
                </a:rPr>
                <a:t>King County, Washington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004824" y="-9525"/>
              <a:ext cx="13830595" cy="1831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3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741654" y="-14844"/>
            <a:ext cx="4412745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b="1" dirty="0">
                <a:solidFill>
                  <a:srgbClr val="FFFFFF"/>
                </a:solidFill>
                <a:latin typeface="Montserrat"/>
              </a:rPr>
              <a:t>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1922" y="1829933"/>
            <a:ext cx="9553537" cy="2989960"/>
            <a:chOff x="0" y="0"/>
            <a:chExt cx="12738049" cy="3986613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2738049" cy="1713048"/>
            </a:xfrm>
            <a:prstGeom prst="rect">
              <a:avLst/>
            </a:prstGeom>
            <a:solidFill>
              <a:srgbClr val="52AF5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442608" y="416682"/>
              <a:ext cx="11852832" cy="803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en-US" sz="3600" b="0" i="0" spc="359">
                  <a:solidFill>
                    <a:srgbClr val="FFFFFF"/>
                  </a:solidFill>
                  <a:latin typeface="Montserrat"/>
                </a:rPr>
                <a:t>EXPECTING A TRAFFIC TICKET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434767" y="2152291"/>
              <a:ext cx="11429273" cy="18343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81"/>
                </a:lnSpc>
              </a:pPr>
              <a:r>
                <a:rPr lang="en-US" sz="3099" b="0" i="0" spc="30">
                  <a:solidFill>
                    <a:srgbClr val="1D617A"/>
                  </a:solidFill>
                  <a:latin typeface="Montserrat Light"/>
                </a:rPr>
                <a:t>8% perceive it to be "likely" or "very likely" for them to get a traffic ticket for texting while driving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0134600" y="-228600"/>
            <a:ext cx="7124700" cy="10744200"/>
          </a:xfrm>
          <a:prstGeom prst="rect">
            <a:avLst/>
          </a:prstGeom>
          <a:solidFill>
            <a:srgbClr val="1D617A"/>
          </a:solidFill>
        </p:spPr>
      </p:sp>
      <p:grpSp>
        <p:nvGrpSpPr>
          <p:cNvPr id="7" name="Group 7"/>
          <p:cNvGrpSpPr/>
          <p:nvPr/>
        </p:nvGrpSpPr>
        <p:grpSpPr>
          <a:xfrm>
            <a:off x="10742374" y="3972703"/>
            <a:ext cx="5909152" cy="3078163"/>
            <a:chOff x="0" y="0"/>
            <a:chExt cx="7878869" cy="4104217"/>
          </a:xfrm>
        </p:grpSpPr>
        <p:sp>
          <p:nvSpPr>
            <p:cNvPr id="8" name="TextBox 8"/>
            <p:cNvSpPr txBox="1"/>
            <p:nvPr/>
          </p:nvSpPr>
          <p:spPr>
            <a:xfrm>
              <a:off x="0" y="3366558"/>
              <a:ext cx="7878869" cy="737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2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7878869" cy="2922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7200" b="1" i="0">
                  <a:solidFill>
                    <a:srgbClr val="FFFFFF"/>
                  </a:solidFill>
                  <a:latin typeface="Montserrat"/>
                </a:rPr>
                <a:t>Traffic Tickets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01922" y="5417423"/>
            <a:ext cx="9553537" cy="2924581"/>
            <a:chOff x="0" y="0"/>
            <a:chExt cx="12738049" cy="3899442"/>
          </a:xfrm>
        </p:grpSpPr>
        <p:sp>
          <p:nvSpPr>
            <p:cNvPr id="11" name="AutoShape 11"/>
            <p:cNvSpPr/>
            <p:nvPr/>
          </p:nvSpPr>
          <p:spPr>
            <a:xfrm>
              <a:off x="0" y="0"/>
              <a:ext cx="12738049" cy="1713048"/>
            </a:xfrm>
            <a:prstGeom prst="rect">
              <a:avLst/>
            </a:prstGeom>
            <a:solidFill>
              <a:srgbClr val="52AF5C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442608" y="270782"/>
              <a:ext cx="11852832" cy="1152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84"/>
                </a:lnSpc>
              </a:pPr>
              <a:r>
                <a:rPr lang="en-US" sz="2800" b="0" i="0" spc="280">
                  <a:solidFill>
                    <a:srgbClr val="FFFFFF"/>
                  </a:solidFill>
                  <a:latin typeface="Montserrat"/>
                </a:rPr>
                <a:t>TICKETS THAT WOULD STOP DRIVERS FROM USING PHONE WHILE DRIVING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34767" y="2142766"/>
              <a:ext cx="11429273" cy="1756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37"/>
                </a:lnSpc>
              </a:pPr>
              <a:r>
                <a:rPr lang="en-US" sz="2899" b="0" i="0" spc="28">
                  <a:solidFill>
                    <a:srgbClr val="1D617A"/>
                  </a:solidFill>
                  <a:latin typeface="Montserrat Light"/>
                </a:rPr>
                <a:t>51% would stop at ticket cost of $124 </a:t>
              </a:r>
            </a:p>
            <a:p>
              <a:pPr>
                <a:lnSpc>
                  <a:spcPts val="3537"/>
                </a:lnSpc>
              </a:pPr>
              <a:r>
                <a:rPr lang="en-US" sz="2899" b="0" i="0" spc="28">
                  <a:solidFill>
                    <a:srgbClr val="1D617A"/>
                  </a:solidFill>
                  <a:latin typeface="Montserrat Light"/>
                </a:rPr>
                <a:t>59% would stop at ticket cost of $240+</a:t>
              </a:r>
            </a:p>
            <a:p>
              <a:pPr>
                <a:lnSpc>
                  <a:spcPts val="3537"/>
                </a:lnSpc>
              </a:pPr>
              <a:r>
                <a:rPr lang="en-US" sz="2899" b="0" i="0" spc="28">
                  <a:solidFill>
                    <a:srgbClr val="1D617A"/>
                  </a:solidFill>
                  <a:latin typeface="Montserrat Light"/>
                </a:rPr>
                <a:t>56% would stop if ticket reported to insurance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5483" y="62411"/>
            <a:ext cx="17847679" cy="2616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en-US" sz="5000" b="1" i="0" spc="50">
                <a:solidFill>
                  <a:srgbClr val="FFFFFF"/>
                </a:solidFill>
                <a:latin typeface="Montserrat"/>
              </a:rPr>
              <a:t>OUT OF 984 RESPONDENTS, 138 (14%) "REGULARLY"</a:t>
            </a:r>
          </a:p>
          <a:p>
            <a:pPr>
              <a:lnSpc>
                <a:spcPts val="5500"/>
              </a:lnSpc>
            </a:pPr>
            <a:r>
              <a:rPr lang="en-US" sz="5000" b="1" i="0" spc="50">
                <a:solidFill>
                  <a:srgbClr val="FFFFFF"/>
                </a:solidFill>
                <a:latin typeface="Montserrat"/>
              </a:rPr>
              <a:t>OR "FAIRLY OFTEN" TALKED ON HAND-HELD PHONES.</a:t>
            </a:r>
          </a:p>
          <a:p>
            <a:pPr>
              <a:lnSpc>
                <a:spcPts val="550"/>
              </a:lnSpc>
            </a:pPr>
            <a:endParaRPr lang="en-US" sz="5000" b="1" i="0" spc="50">
              <a:solidFill>
                <a:srgbClr val="FFFFFF"/>
              </a:solidFill>
              <a:latin typeface="Montserrat"/>
            </a:endParaRPr>
          </a:p>
          <a:p>
            <a:pPr>
              <a:lnSpc>
                <a:spcPts val="4400"/>
              </a:lnSpc>
            </a:pPr>
            <a:r>
              <a:rPr lang="en-US" sz="4000" b="1" i="0" spc="40">
                <a:solidFill>
                  <a:srgbClr val="FFFFFF"/>
                </a:solidFill>
                <a:latin typeface="Montserrat"/>
              </a:rPr>
              <a:t>AMONG THE 138 (14%) WHO "REGULARLY" OR "FAIRLY OFTEN" TALKED ON A HAND-HELD PHONE WHILE DRIVING: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7230" y="2776924"/>
            <a:ext cx="18047976" cy="1348590"/>
            <a:chOff x="0" y="0"/>
            <a:chExt cx="4197269" cy="3136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97269" cy="313630"/>
            </a:xfrm>
            <a:custGeom>
              <a:avLst/>
              <a:gdLst/>
              <a:ahLst/>
              <a:cxnLst/>
              <a:rect l="l" t="t" r="r" b="b"/>
              <a:pathLst>
                <a:path w="4197269" h="313630">
                  <a:moveTo>
                    <a:pt x="0" y="0"/>
                  </a:moveTo>
                  <a:lnTo>
                    <a:pt x="4197269" y="0"/>
                  </a:lnTo>
                  <a:lnTo>
                    <a:pt x="4197269" y="313630"/>
                  </a:lnTo>
                  <a:lnTo>
                    <a:pt x="0" y="313630"/>
                  </a:lnTo>
                  <a:close/>
                </a:path>
              </a:pathLst>
            </a:custGeom>
            <a:solidFill>
              <a:srgbClr val="52AF5C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5433" y="8799384"/>
            <a:ext cx="18047976" cy="1348590"/>
            <a:chOff x="0" y="0"/>
            <a:chExt cx="4197269" cy="31363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97269" cy="313630"/>
            </a:xfrm>
            <a:custGeom>
              <a:avLst/>
              <a:gdLst/>
              <a:ahLst/>
              <a:cxnLst/>
              <a:rect l="l" t="t" r="r" b="b"/>
              <a:pathLst>
                <a:path w="4197269" h="313630">
                  <a:moveTo>
                    <a:pt x="0" y="0"/>
                  </a:moveTo>
                  <a:lnTo>
                    <a:pt x="4197269" y="0"/>
                  </a:lnTo>
                  <a:lnTo>
                    <a:pt x="4197269" y="313630"/>
                  </a:lnTo>
                  <a:lnTo>
                    <a:pt x="0" y="313630"/>
                  </a:lnTo>
                  <a:close/>
                </a:path>
              </a:pathLst>
            </a:custGeom>
            <a:solidFill>
              <a:srgbClr val="52AF5C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645455" y="8784372"/>
            <a:ext cx="15477954" cy="1302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0"/>
              </a:lnSpc>
            </a:pPr>
            <a:r>
              <a:rPr lang="en-US" sz="3800" b="0" i="0" spc="266">
                <a:solidFill>
                  <a:srgbClr val="FFFFFF"/>
                </a:solidFill>
                <a:latin typeface="Montserrat"/>
              </a:rPr>
              <a:t>SAID IT'S "VERY LIKELY" OR "LIKELY" FOR THEM TO CRASH WHILE TALKING ON A HAND-HELD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7824" y="8719598"/>
            <a:ext cx="2198950" cy="1281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EFF0F2"/>
                </a:solidFill>
                <a:latin typeface="Montserrat"/>
              </a:rPr>
              <a:t>19%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7230" y="5776066"/>
            <a:ext cx="18047976" cy="1348590"/>
            <a:chOff x="0" y="0"/>
            <a:chExt cx="4197269" cy="31363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97269" cy="313630"/>
            </a:xfrm>
            <a:custGeom>
              <a:avLst/>
              <a:gdLst/>
              <a:ahLst/>
              <a:cxnLst/>
              <a:rect l="l" t="t" r="r" b="b"/>
              <a:pathLst>
                <a:path w="4197269" h="313630">
                  <a:moveTo>
                    <a:pt x="0" y="0"/>
                  </a:moveTo>
                  <a:lnTo>
                    <a:pt x="4197269" y="0"/>
                  </a:lnTo>
                  <a:lnTo>
                    <a:pt x="4197269" y="313630"/>
                  </a:lnTo>
                  <a:lnTo>
                    <a:pt x="0" y="313630"/>
                  </a:lnTo>
                  <a:close/>
                </a:path>
              </a:pathLst>
            </a:custGeom>
            <a:solidFill>
              <a:srgbClr val="52AF5C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243253" y="5708834"/>
            <a:ext cx="2212574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EFF0F2"/>
                </a:solidFill>
                <a:latin typeface="Montserrat"/>
              </a:rPr>
              <a:t>60%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5433" y="7283256"/>
            <a:ext cx="18047976" cy="1348590"/>
            <a:chOff x="0" y="0"/>
            <a:chExt cx="4197269" cy="31363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197269" cy="313630"/>
            </a:xfrm>
            <a:custGeom>
              <a:avLst/>
              <a:gdLst/>
              <a:ahLst/>
              <a:cxnLst/>
              <a:rect l="l" t="t" r="r" b="b"/>
              <a:pathLst>
                <a:path w="4197269" h="313630">
                  <a:moveTo>
                    <a:pt x="0" y="0"/>
                  </a:moveTo>
                  <a:lnTo>
                    <a:pt x="4197269" y="0"/>
                  </a:lnTo>
                  <a:lnTo>
                    <a:pt x="4197269" y="313630"/>
                  </a:lnTo>
                  <a:lnTo>
                    <a:pt x="0" y="313630"/>
                  </a:lnTo>
                  <a:close/>
                </a:path>
              </a:pathLst>
            </a:custGeom>
            <a:solidFill>
              <a:srgbClr val="52AF5C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204681" y="7196443"/>
            <a:ext cx="2251369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EFF0F2"/>
                </a:solidFill>
                <a:latin typeface="Montserrat"/>
              </a:rPr>
              <a:t>26%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07230" y="4272969"/>
            <a:ext cx="18047976" cy="1348590"/>
            <a:chOff x="0" y="0"/>
            <a:chExt cx="4197269" cy="31363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197269" cy="313630"/>
            </a:xfrm>
            <a:custGeom>
              <a:avLst/>
              <a:gdLst/>
              <a:ahLst/>
              <a:cxnLst/>
              <a:rect l="l" t="t" r="r" b="b"/>
              <a:pathLst>
                <a:path w="4197269" h="313630">
                  <a:moveTo>
                    <a:pt x="0" y="0"/>
                  </a:moveTo>
                  <a:lnTo>
                    <a:pt x="4197269" y="0"/>
                  </a:lnTo>
                  <a:lnTo>
                    <a:pt x="4197269" y="313630"/>
                  </a:lnTo>
                  <a:lnTo>
                    <a:pt x="0" y="313630"/>
                  </a:lnTo>
                  <a:close/>
                </a:path>
              </a:pathLst>
            </a:custGeom>
            <a:solidFill>
              <a:srgbClr val="52AF5C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68836" y="4205737"/>
            <a:ext cx="2298560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EFF0F2"/>
                </a:solidFill>
                <a:latin typeface="Montserrat"/>
              </a:rPr>
              <a:t>62%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3858" y="2691088"/>
            <a:ext cx="2298560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EFF0F2"/>
                </a:solidFill>
                <a:latin typeface="Montserrat"/>
              </a:rPr>
              <a:t>51%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645455" y="7272643"/>
            <a:ext cx="15477954" cy="1302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0"/>
              </a:lnSpc>
            </a:pPr>
            <a:r>
              <a:rPr lang="en-US" sz="3800" b="0" i="0" spc="266">
                <a:solidFill>
                  <a:srgbClr val="FFFFFF"/>
                </a:solidFill>
                <a:latin typeface="Montserrat"/>
              </a:rPr>
              <a:t>SAID IT'S "VERY LIKELY" OR "LIKELY" FOR THEM TO GET A TICKET FOR TALKING ON HAND-HELD WHILE DRIVING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645455" y="5747825"/>
            <a:ext cx="15477954" cy="1302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0"/>
              </a:lnSpc>
            </a:pPr>
            <a:r>
              <a:rPr lang="en-US" sz="3800" b="0" i="0" spc="266">
                <a:solidFill>
                  <a:srgbClr val="FFFFFF"/>
                </a:solidFill>
                <a:latin typeface="Montserrat"/>
              </a:rPr>
              <a:t>SAID THEY WILL "VERY LIKELY" OR "LIKELY" TALK ON HAND-HELD WHILE DRIVING IN THE NEXT 30 DAYS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645455" y="4244728"/>
            <a:ext cx="15477954" cy="1302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0"/>
              </a:lnSpc>
            </a:pPr>
            <a:r>
              <a:rPr lang="en-US" sz="3800" b="0" i="0" spc="266">
                <a:solidFill>
                  <a:srgbClr val="FFFFFF"/>
                </a:solidFill>
                <a:latin typeface="Montserrat"/>
              </a:rPr>
              <a:t>SAID TALKING ON HAND-HELD WHILE DRIVING WAS A "THREAT" OR "VERY SERIOUS THREAT"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45455" y="2767288"/>
            <a:ext cx="15477954" cy="1302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0"/>
              </a:lnSpc>
            </a:pPr>
            <a:r>
              <a:rPr lang="en-US" sz="3800" b="0" i="0" spc="266">
                <a:solidFill>
                  <a:srgbClr val="FFFFFF"/>
                </a:solidFill>
                <a:latin typeface="Montserrat"/>
              </a:rPr>
              <a:t>SAID IT WAS "COMPLETELY ACCEPTABLE" OR "ACCEPTABLE" TO TALK ON HAND-HELD WHILE DRIVING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5483" y="62411"/>
            <a:ext cx="17847679" cy="2616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en-US" sz="5000" b="1" i="0" spc="50">
                <a:solidFill>
                  <a:srgbClr val="FFFFFF"/>
                </a:solidFill>
                <a:latin typeface="Montserrat"/>
              </a:rPr>
              <a:t>OUT OF 984 RESPONDENTS, 196 (20%) "REGULARLY"</a:t>
            </a:r>
          </a:p>
          <a:p>
            <a:pPr>
              <a:lnSpc>
                <a:spcPts val="5500"/>
              </a:lnSpc>
            </a:pPr>
            <a:r>
              <a:rPr lang="en-US" sz="5000" b="1" i="0" spc="50">
                <a:solidFill>
                  <a:srgbClr val="FFFFFF"/>
                </a:solidFill>
                <a:latin typeface="Montserrat"/>
              </a:rPr>
              <a:t>OR "FAIRLY OFTEN" READ TEXTS WHILE DRIVING.</a:t>
            </a:r>
          </a:p>
          <a:p>
            <a:pPr>
              <a:lnSpc>
                <a:spcPts val="550"/>
              </a:lnSpc>
            </a:pPr>
            <a:endParaRPr lang="en-US" sz="5000" b="1" i="0" spc="50">
              <a:solidFill>
                <a:srgbClr val="FFFFFF"/>
              </a:solidFill>
              <a:latin typeface="Montserrat"/>
            </a:endParaRPr>
          </a:p>
          <a:p>
            <a:pPr>
              <a:lnSpc>
                <a:spcPts val="4400"/>
              </a:lnSpc>
            </a:pPr>
            <a:r>
              <a:rPr lang="en-US" sz="4000" b="1" i="0" spc="40">
                <a:solidFill>
                  <a:srgbClr val="FFFFFF"/>
                </a:solidFill>
                <a:latin typeface="Montserrat"/>
              </a:rPr>
              <a:t>AMONG THE 196 (20%) WHO "REGULARLY" OR "FAIRLY OFTEN" READ TEXTS WHILE DRIVING: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5433" y="8436030"/>
            <a:ext cx="18047976" cy="1656131"/>
            <a:chOff x="0" y="0"/>
            <a:chExt cx="4197269" cy="3851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97269" cy="385153"/>
            </a:xfrm>
            <a:custGeom>
              <a:avLst/>
              <a:gdLst/>
              <a:ahLst/>
              <a:cxnLst/>
              <a:rect l="l" t="t" r="r" b="b"/>
              <a:pathLst>
                <a:path w="4197269" h="385153">
                  <a:moveTo>
                    <a:pt x="0" y="0"/>
                  </a:moveTo>
                  <a:lnTo>
                    <a:pt x="4197269" y="0"/>
                  </a:lnTo>
                  <a:lnTo>
                    <a:pt x="4197269" y="385153"/>
                  </a:lnTo>
                  <a:lnTo>
                    <a:pt x="0" y="385153"/>
                  </a:lnTo>
                  <a:close/>
                </a:path>
              </a:pathLst>
            </a:custGeom>
            <a:solidFill>
              <a:srgbClr val="52AF5C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645455" y="8579725"/>
            <a:ext cx="15477954" cy="1302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0"/>
              </a:lnSpc>
            </a:pPr>
            <a:r>
              <a:rPr lang="en-US" sz="3800" b="0" i="0" spc="266">
                <a:solidFill>
                  <a:srgbClr val="FFFFFF"/>
                </a:solidFill>
                <a:latin typeface="Montserrat"/>
              </a:rPr>
              <a:t>SAID IT'S "VERY LIKELY" OR "LIKELY" FOR THEM TO CRASH WHILE TEXTING AND DRIVING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5033" y="8514951"/>
            <a:ext cx="2198950" cy="1281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EFF0F2"/>
                </a:solidFill>
                <a:latin typeface="Montserrat"/>
              </a:rPr>
              <a:t>24%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5433" y="4679687"/>
            <a:ext cx="18047976" cy="1656131"/>
            <a:chOff x="0" y="0"/>
            <a:chExt cx="4197269" cy="3851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97269" cy="385153"/>
            </a:xfrm>
            <a:custGeom>
              <a:avLst/>
              <a:gdLst/>
              <a:ahLst/>
              <a:cxnLst/>
              <a:rect l="l" t="t" r="r" b="b"/>
              <a:pathLst>
                <a:path w="4197269" h="385153">
                  <a:moveTo>
                    <a:pt x="0" y="0"/>
                  </a:moveTo>
                  <a:lnTo>
                    <a:pt x="4197269" y="0"/>
                  </a:lnTo>
                  <a:lnTo>
                    <a:pt x="4197269" y="385153"/>
                  </a:lnTo>
                  <a:lnTo>
                    <a:pt x="0" y="385153"/>
                  </a:lnTo>
                  <a:close/>
                </a:path>
              </a:pathLst>
            </a:custGeom>
            <a:solidFill>
              <a:srgbClr val="52AF5C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645455" y="4817611"/>
            <a:ext cx="15477954" cy="1302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0"/>
              </a:lnSpc>
            </a:pPr>
            <a:r>
              <a:rPr lang="en-US" sz="3800" b="0" i="0" spc="266">
                <a:solidFill>
                  <a:srgbClr val="FFFFFF"/>
                </a:solidFill>
                <a:latin typeface="Montserrat"/>
              </a:rPr>
              <a:t>SAID TEXTING OR EMAILING WHILE DRIVING WAS A "THREAT" OR "VERY SERIOUS THREAT"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5433" y="6556647"/>
            <a:ext cx="18047976" cy="1656131"/>
            <a:chOff x="0" y="0"/>
            <a:chExt cx="4197269" cy="38515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197269" cy="385153"/>
            </a:xfrm>
            <a:custGeom>
              <a:avLst/>
              <a:gdLst/>
              <a:ahLst/>
              <a:cxnLst/>
              <a:rect l="l" t="t" r="r" b="b"/>
              <a:pathLst>
                <a:path w="4197269" h="385153">
                  <a:moveTo>
                    <a:pt x="0" y="0"/>
                  </a:moveTo>
                  <a:lnTo>
                    <a:pt x="4197269" y="0"/>
                  </a:lnTo>
                  <a:lnTo>
                    <a:pt x="4197269" y="385153"/>
                  </a:lnTo>
                  <a:lnTo>
                    <a:pt x="0" y="385153"/>
                  </a:lnTo>
                  <a:close/>
                </a:path>
              </a:pathLst>
            </a:custGeom>
            <a:solidFill>
              <a:srgbClr val="52AF5C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67473" y="6638314"/>
            <a:ext cx="2251369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EFF0F2"/>
                </a:solidFill>
                <a:latin typeface="Montserrat"/>
              </a:rPr>
              <a:t>24%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45455" y="6677306"/>
            <a:ext cx="15477954" cy="1302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0"/>
              </a:lnSpc>
            </a:pPr>
            <a:r>
              <a:rPr lang="en-US" sz="3800" b="0" i="0" spc="266">
                <a:solidFill>
                  <a:srgbClr val="FFFFFF"/>
                </a:solidFill>
                <a:latin typeface="Montserrat"/>
              </a:rPr>
              <a:t>SAID IT'S "VERY LIKELY" OR "LIKELY" FOR THEM TO GET A TICKET FOR TEXTING WHILE DRIVING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6045" y="4760016"/>
            <a:ext cx="2212574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EFF0F2"/>
                </a:solidFill>
                <a:latin typeface="Montserrat"/>
              </a:rPr>
              <a:t>92%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75433" y="2795027"/>
            <a:ext cx="18047976" cy="1656131"/>
            <a:chOff x="0" y="0"/>
            <a:chExt cx="4197269" cy="38515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197269" cy="385153"/>
            </a:xfrm>
            <a:custGeom>
              <a:avLst/>
              <a:gdLst/>
              <a:ahLst/>
              <a:cxnLst/>
              <a:rect l="l" t="t" r="r" b="b"/>
              <a:pathLst>
                <a:path w="4197269" h="385153">
                  <a:moveTo>
                    <a:pt x="0" y="0"/>
                  </a:moveTo>
                  <a:lnTo>
                    <a:pt x="4197269" y="0"/>
                  </a:lnTo>
                  <a:lnTo>
                    <a:pt x="4197269" y="385153"/>
                  </a:lnTo>
                  <a:lnTo>
                    <a:pt x="0" y="385153"/>
                  </a:lnTo>
                  <a:close/>
                </a:path>
              </a:pathLst>
            </a:custGeom>
            <a:solidFill>
              <a:srgbClr val="52AF5C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2645455" y="2923825"/>
            <a:ext cx="15477954" cy="1302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0"/>
              </a:lnSpc>
            </a:pPr>
            <a:r>
              <a:rPr lang="en-US" sz="3800" b="0" i="0" spc="266">
                <a:solidFill>
                  <a:srgbClr val="FFFFFF"/>
                </a:solidFill>
                <a:latin typeface="Montserrat"/>
              </a:rPr>
              <a:t>SAID IT WAS "COMPLETELY ACCEPTABLE" OR "ACCEPTABLE" TO READ A TEXT/EMAIL WHILE DRIVING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8836" y="2884833"/>
            <a:ext cx="2298560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EFF0F2"/>
                </a:solidFill>
                <a:latin typeface="Montserrat"/>
              </a:rPr>
              <a:t>24%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5483" y="62411"/>
            <a:ext cx="17847679" cy="2616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en-US" sz="5000" b="1" i="0" spc="50">
                <a:solidFill>
                  <a:srgbClr val="FFFFFF"/>
                </a:solidFill>
                <a:latin typeface="Montserrat"/>
              </a:rPr>
              <a:t>OUT OF 984 RESPONDENTS, 123 (13%) "REGULARLY"</a:t>
            </a:r>
          </a:p>
          <a:p>
            <a:pPr>
              <a:lnSpc>
                <a:spcPts val="5500"/>
              </a:lnSpc>
            </a:pPr>
            <a:r>
              <a:rPr lang="en-US" sz="5000" b="1" i="0" spc="50">
                <a:solidFill>
                  <a:srgbClr val="FFFFFF"/>
                </a:solidFill>
                <a:latin typeface="Montserrat"/>
              </a:rPr>
              <a:t>OR "FAIRLY OFTEN" TYPED WHILE DRIVING.</a:t>
            </a:r>
          </a:p>
          <a:p>
            <a:pPr>
              <a:lnSpc>
                <a:spcPts val="550"/>
              </a:lnSpc>
            </a:pPr>
            <a:endParaRPr lang="en-US" sz="5000" b="1" i="0" spc="50">
              <a:solidFill>
                <a:srgbClr val="FFFFFF"/>
              </a:solidFill>
              <a:latin typeface="Montserrat"/>
            </a:endParaRPr>
          </a:p>
          <a:p>
            <a:pPr>
              <a:lnSpc>
                <a:spcPts val="4400"/>
              </a:lnSpc>
            </a:pPr>
            <a:r>
              <a:rPr lang="en-US" sz="4000" b="1" i="0" spc="40">
                <a:solidFill>
                  <a:srgbClr val="FFFFFF"/>
                </a:solidFill>
                <a:latin typeface="Montserrat"/>
              </a:rPr>
              <a:t>AMONG THE 123 (13%) WHO "REGULARLY" OR "FAIRLY OFTEN" TYPED WHILE DRIVING: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7230" y="2776924"/>
            <a:ext cx="18047976" cy="1348590"/>
            <a:chOff x="0" y="0"/>
            <a:chExt cx="4197269" cy="3136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97269" cy="313630"/>
            </a:xfrm>
            <a:custGeom>
              <a:avLst/>
              <a:gdLst/>
              <a:ahLst/>
              <a:cxnLst/>
              <a:rect l="l" t="t" r="r" b="b"/>
              <a:pathLst>
                <a:path w="4197269" h="313630">
                  <a:moveTo>
                    <a:pt x="0" y="0"/>
                  </a:moveTo>
                  <a:lnTo>
                    <a:pt x="4197269" y="0"/>
                  </a:lnTo>
                  <a:lnTo>
                    <a:pt x="4197269" y="313630"/>
                  </a:lnTo>
                  <a:lnTo>
                    <a:pt x="0" y="313630"/>
                  </a:lnTo>
                  <a:close/>
                </a:path>
              </a:pathLst>
            </a:custGeom>
            <a:solidFill>
              <a:srgbClr val="52AF5C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5433" y="8799384"/>
            <a:ext cx="18047976" cy="1348590"/>
            <a:chOff x="0" y="0"/>
            <a:chExt cx="4197269" cy="31363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97269" cy="313630"/>
            </a:xfrm>
            <a:custGeom>
              <a:avLst/>
              <a:gdLst/>
              <a:ahLst/>
              <a:cxnLst/>
              <a:rect l="l" t="t" r="r" b="b"/>
              <a:pathLst>
                <a:path w="4197269" h="313630">
                  <a:moveTo>
                    <a:pt x="0" y="0"/>
                  </a:moveTo>
                  <a:lnTo>
                    <a:pt x="4197269" y="0"/>
                  </a:lnTo>
                  <a:lnTo>
                    <a:pt x="4197269" y="313630"/>
                  </a:lnTo>
                  <a:lnTo>
                    <a:pt x="0" y="313630"/>
                  </a:lnTo>
                  <a:close/>
                </a:path>
              </a:pathLst>
            </a:custGeom>
            <a:solidFill>
              <a:srgbClr val="52AF5C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645455" y="8784372"/>
            <a:ext cx="15477954" cy="1302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0"/>
              </a:lnSpc>
            </a:pPr>
            <a:r>
              <a:rPr lang="en-US" sz="3800" b="0" i="0" spc="266">
                <a:solidFill>
                  <a:srgbClr val="FFFFFF"/>
                </a:solidFill>
                <a:latin typeface="Montserrat"/>
              </a:rPr>
              <a:t>SAID IT'S "VERY LIKELY" OR "LIKELY" FOR THEM TO CRASH WHILE TEXTING AND DRIVING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7824" y="8719598"/>
            <a:ext cx="2198950" cy="1281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EFF0F2"/>
                </a:solidFill>
                <a:latin typeface="Montserrat"/>
              </a:rPr>
              <a:t>33%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7230" y="5776066"/>
            <a:ext cx="18047976" cy="1348590"/>
            <a:chOff x="0" y="0"/>
            <a:chExt cx="4197269" cy="31363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97269" cy="313630"/>
            </a:xfrm>
            <a:custGeom>
              <a:avLst/>
              <a:gdLst/>
              <a:ahLst/>
              <a:cxnLst/>
              <a:rect l="l" t="t" r="r" b="b"/>
              <a:pathLst>
                <a:path w="4197269" h="313630">
                  <a:moveTo>
                    <a:pt x="0" y="0"/>
                  </a:moveTo>
                  <a:lnTo>
                    <a:pt x="4197269" y="0"/>
                  </a:lnTo>
                  <a:lnTo>
                    <a:pt x="4197269" y="313630"/>
                  </a:lnTo>
                  <a:lnTo>
                    <a:pt x="0" y="313630"/>
                  </a:lnTo>
                  <a:close/>
                </a:path>
              </a:pathLst>
            </a:custGeom>
            <a:solidFill>
              <a:srgbClr val="52AF5C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243253" y="5708834"/>
            <a:ext cx="2212574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EFF0F2"/>
                </a:solidFill>
                <a:latin typeface="Montserrat"/>
              </a:rPr>
              <a:t>51%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5433" y="7283256"/>
            <a:ext cx="18047976" cy="1348590"/>
            <a:chOff x="0" y="0"/>
            <a:chExt cx="4197269" cy="31363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197269" cy="313630"/>
            </a:xfrm>
            <a:custGeom>
              <a:avLst/>
              <a:gdLst/>
              <a:ahLst/>
              <a:cxnLst/>
              <a:rect l="l" t="t" r="r" b="b"/>
              <a:pathLst>
                <a:path w="4197269" h="313630">
                  <a:moveTo>
                    <a:pt x="0" y="0"/>
                  </a:moveTo>
                  <a:lnTo>
                    <a:pt x="4197269" y="0"/>
                  </a:lnTo>
                  <a:lnTo>
                    <a:pt x="4197269" y="313630"/>
                  </a:lnTo>
                  <a:lnTo>
                    <a:pt x="0" y="313630"/>
                  </a:lnTo>
                  <a:close/>
                </a:path>
              </a:pathLst>
            </a:custGeom>
            <a:solidFill>
              <a:srgbClr val="52AF5C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204681" y="7196443"/>
            <a:ext cx="2251369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EFF0F2"/>
                </a:solidFill>
                <a:latin typeface="Montserrat"/>
              </a:rPr>
              <a:t>33%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07230" y="4272969"/>
            <a:ext cx="18047976" cy="1348590"/>
            <a:chOff x="0" y="0"/>
            <a:chExt cx="4197269" cy="31363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197269" cy="313630"/>
            </a:xfrm>
            <a:custGeom>
              <a:avLst/>
              <a:gdLst/>
              <a:ahLst/>
              <a:cxnLst/>
              <a:rect l="l" t="t" r="r" b="b"/>
              <a:pathLst>
                <a:path w="4197269" h="313630">
                  <a:moveTo>
                    <a:pt x="0" y="0"/>
                  </a:moveTo>
                  <a:lnTo>
                    <a:pt x="4197269" y="0"/>
                  </a:lnTo>
                  <a:lnTo>
                    <a:pt x="4197269" y="313630"/>
                  </a:lnTo>
                  <a:lnTo>
                    <a:pt x="0" y="313630"/>
                  </a:lnTo>
                  <a:close/>
                </a:path>
              </a:pathLst>
            </a:custGeom>
            <a:solidFill>
              <a:srgbClr val="52AF5C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68836" y="4205737"/>
            <a:ext cx="2298560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EFF0F2"/>
                </a:solidFill>
                <a:latin typeface="Montserrat"/>
              </a:rPr>
              <a:t>86%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3858" y="2691088"/>
            <a:ext cx="2298560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EFF0F2"/>
                </a:solidFill>
                <a:latin typeface="Montserrat"/>
              </a:rPr>
              <a:t>23%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645455" y="7272643"/>
            <a:ext cx="15477954" cy="1302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0"/>
              </a:lnSpc>
            </a:pPr>
            <a:r>
              <a:rPr lang="en-US" sz="3800" b="0" i="0" spc="266">
                <a:solidFill>
                  <a:srgbClr val="FFFFFF"/>
                </a:solidFill>
                <a:latin typeface="Montserrat"/>
              </a:rPr>
              <a:t>SAID IT'S "VERY LIKELY" OR "LIKELY" FOR THEM TO GET A TICKET FOR TEXTING WHILE DRIVING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645455" y="5747825"/>
            <a:ext cx="15477954" cy="1302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0"/>
              </a:lnSpc>
            </a:pPr>
            <a:r>
              <a:rPr lang="en-US" sz="3800" b="0" i="0" spc="266">
                <a:solidFill>
                  <a:srgbClr val="FFFFFF"/>
                </a:solidFill>
                <a:latin typeface="Montserrat"/>
              </a:rPr>
              <a:t>SAID IT'S "VERY LIKELY" OR "LIKELY" FOR THEM TO TYPE A TEXT WHILE DRIVING IN THE NEXT 30 DAYS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645455" y="4244728"/>
            <a:ext cx="15477954" cy="1302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0"/>
              </a:lnSpc>
            </a:pPr>
            <a:r>
              <a:rPr lang="en-US" sz="3800" b="0" i="0" spc="266">
                <a:solidFill>
                  <a:srgbClr val="FFFFFF"/>
                </a:solidFill>
                <a:latin typeface="Montserrat"/>
              </a:rPr>
              <a:t>SAID TEXTING OR EMAILING WHILE DRIVING WAS A "THREAT" OR "VERY SERIOUS THREAT"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45455" y="2767288"/>
            <a:ext cx="15477954" cy="1302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0"/>
              </a:lnSpc>
            </a:pPr>
            <a:r>
              <a:rPr lang="en-US" sz="3800" b="0" i="0" spc="266">
                <a:solidFill>
                  <a:srgbClr val="FFFFFF"/>
                </a:solidFill>
                <a:latin typeface="Montserrat"/>
              </a:rPr>
              <a:t>SAID IT WAS "COMPLETELY ACCEPTABLE" OR "ACCEPTABLE" TO TYPE A TEXT/EMAIL WHILE DRIVING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2000"/>
          </a:blip>
          <a:srcRect/>
          <a:stretch>
            <a:fillRect/>
          </a:stretch>
        </p:blipFill>
        <p:spPr>
          <a:xfrm>
            <a:off x="9144000" y="4206240"/>
            <a:ext cx="9144000" cy="608076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228600" y="5574747"/>
            <a:ext cx="9832419" cy="1422400"/>
            <a:chOff x="0" y="0"/>
            <a:chExt cx="13109892" cy="1896533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3109892" cy="1143000"/>
            </a:xfrm>
            <a:prstGeom prst="rect">
              <a:avLst/>
            </a:prstGeom>
            <a:solidFill>
              <a:srgbClr val="52AF5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312619" y="274108"/>
              <a:ext cx="10038177" cy="585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19"/>
                </a:lnSpc>
              </a:pPr>
              <a:r>
                <a:rPr lang="en-US" sz="2850" b="1" i="0" spc="28">
                  <a:solidFill>
                    <a:srgbClr val="FFFFFF"/>
                  </a:solidFill>
                  <a:latin typeface="Montserrat"/>
                </a:rPr>
                <a:t>77% of under age 18 "very unlikely"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312619" y="1320800"/>
              <a:ext cx="10038177" cy="5757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750"/>
                </a:lnSpc>
              </a:pPr>
              <a:r>
                <a:rPr lang="en-US" sz="2500" b="0" i="0" spc="25">
                  <a:solidFill>
                    <a:srgbClr val="FFFFFF"/>
                  </a:solidFill>
                  <a:latin typeface="Montserrat Light"/>
                </a:rPr>
                <a:t>to talk on hand-held phone while driving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670125" y="1388110"/>
            <a:ext cx="9832419" cy="2052955"/>
            <a:chOff x="0" y="0"/>
            <a:chExt cx="13109892" cy="2737273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13109892" cy="1143000"/>
            </a:xfrm>
            <a:prstGeom prst="rect">
              <a:avLst/>
            </a:prstGeom>
            <a:solidFill>
              <a:srgbClr val="52AF5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707161" y="207433"/>
              <a:ext cx="10038177" cy="728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80"/>
                </a:lnSpc>
              </a:pPr>
              <a:r>
                <a:rPr lang="en-US" sz="3650" b="1" i="0" spc="36">
                  <a:solidFill>
                    <a:srgbClr val="FFFFFF"/>
                  </a:solidFill>
                  <a:latin typeface="Montserrat"/>
                </a:rPr>
                <a:t>16% of male respondents said...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707161" y="1301750"/>
              <a:ext cx="10038177" cy="1435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25"/>
                </a:lnSpc>
              </a:pPr>
              <a:r>
                <a:rPr lang="en-US" sz="2950" b="0" i="0" spc="29">
                  <a:solidFill>
                    <a:srgbClr val="FFFFFF"/>
                  </a:solidFill>
                  <a:latin typeface="Montserrat Light"/>
                </a:rPr>
                <a:t>it was "likely" or "very likely" they would talk on a hand-held phone while driving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63729" y="494226"/>
            <a:ext cx="7957767" cy="4718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80"/>
              </a:lnSpc>
            </a:pPr>
            <a:r>
              <a:rPr lang="en-US" sz="6800" b="1" i="0" spc="68">
                <a:solidFill>
                  <a:srgbClr val="FFFFFF"/>
                </a:solidFill>
                <a:latin typeface="Montserrat"/>
              </a:rPr>
              <a:t>WHO IS PRIMARILY TALKING ON A CELL PHONE WHILE DRIVING?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-221209" y="7492653"/>
            <a:ext cx="9832419" cy="2362200"/>
            <a:chOff x="0" y="0"/>
            <a:chExt cx="13109892" cy="3149600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13109892" cy="1143000"/>
            </a:xfrm>
            <a:prstGeom prst="rect">
              <a:avLst/>
            </a:prstGeom>
            <a:solidFill>
              <a:srgbClr val="52AF5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312619" y="274108"/>
              <a:ext cx="10038177" cy="585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19"/>
                </a:lnSpc>
              </a:pPr>
              <a:r>
                <a:rPr lang="en-US" sz="2850" b="1" i="0" spc="28">
                  <a:solidFill>
                    <a:srgbClr val="FFFFFF"/>
                  </a:solidFill>
                  <a:latin typeface="Montserrat"/>
                </a:rPr>
                <a:t>In comparison, only 57% "very unlikely"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312619" y="1320800"/>
              <a:ext cx="10038177" cy="182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749"/>
                </a:lnSpc>
              </a:pPr>
              <a:r>
                <a:rPr lang="en-US" sz="2500" b="0" i="0" spc="25">
                  <a:solidFill>
                    <a:srgbClr val="FFFFFF"/>
                  </a:solidFill>
                  <a:latin typeface="Montserrat Light"/>
                </a:rPr>
                <a:t>to talk on hand-held phone while </a:t>
              </a:r>
            </a:p>
            <a:p>
              <a:pPr algn="r">
                <a:lnSpc>
                  <a:spcPts val="3749"/>
                </a:lnSpc>
              </a:pPr>
              <a:r>
                <a:rPr lang="en-US" sz="2500" b="0" i="0" spc="25">
                  <a:solidFill>
                    <a:srgbClr val="FFFFFF"/>
                  </a:solidFill>
                  <a:latin typeface="Montserrat Light"/>
                </a:rPr>
                <a:t>driving among both respondents </a:t>
              </a:r>
            </a:p>
            <a:p>
              <a:pPr algn="r">
                <a:lnSpc>
                  <a:spcPts val="3750"/>
                </a:lnSpc>
              </a:pPr>
              <a:r>
                <a:rPr lang="en-US" sz="2500" b="0" i="0" spc="25">
                  <a:solidFill>
                    <a:srgbClr val="FFFFFF"/>
                  </a:solidFill>
                  <a:latin typeface="Montserrat Light"/>
                </a:rPr>
                <a:t>ages 18-34 and respondents ages 34-49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6280" y="490152"/>
            <a:ext cx="8461177" cy="6500811"/>
            <a:chOff x="0" y="0"/>
            <a:chExt cx="11281569" cy="8667748"/>
          </a:xfrm>
        </p:grpSpPr>
        <p:sp>
          <p:nvSpPr>
            <p:cNvPr id="3" name="TextBox 3"/>
            <p:cNvSpPr txBox="1"/>
            <p:nvPr/>
          </p:nvSpPr>
          <p:spPr>
            <a:xfrm>
              <a:off x="0" y="7767847"/>
              <a:ext cx="9664392" cy="899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68"/>
                </a:lnSpc>
              </a:pPr>
              <a:endParaRPr/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6422771"/>
              <a:ext cx="11281569" cy="1011950"/>
            </a:xfrm>
            <a:prstGeom prst="rect">
              <a:avLst/>
            </a:prstGeom>
            <a:solidFill>
              <a:srgbClr val="52AF5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331281" y="6488778"/>
              <a:ext cx="9333112" cy="8799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281"/>
                </a:lnSpc>
              </a:pPr>
              <a:r>
                <a:rPr lang="en-US" sz="4401" b="1" i="0" spc="44">
                  <a:solidFill>
                    <a:srgbClr val="FFFFFF"/>
                  </a:solidFill>
                  <a:latin typeface="Montserrat"/>
                </a:rPr>
                <a:t>2018-2019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9664392" cy="5855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7200" b="1" i="0">
                  <a:solidFill>
                    <a:srgbClr val="FFFFFF"/>
                  </a:solidFill>
                  <a:latin typeface="Montserrat"/>
                </a:rPr>
                <a:t>Hispanic Subpopulation: Data Improvements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403361" y="318783"/>
            <a:ext cx="8370778" cy="9530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500" b="1">
                <a:solidFill>
                  <a:srgbClr val="EFF0F2"/>
                </a:solidFill>
                <a:latin typeface="Montserrat"/>
              </a:rPr>
              <a:t>21 data points where King County Hispanics are either:</a:t>
            </a:r>
          </a:p>
          <a:p>
            <a:pPr marL="742950" lvl="1" indent="-371475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EFF0F2"/>
                </a:solidFill>
                <a:latin typeface="Montserrat"/>
              </a:rPr>
              <a:t> More regularly              obeying the law</a:t>
            </a:r>
          </a:p>
          <a:p>
            <a:pPr marL="742950" lvl="1" indent="-371475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EFF0F2"/>
                </a:solidFill>
                <a:latin typeface="Montserrat"/>
              </a:rPr>
              <a:t> More fearful of       disobeying the law</a:t>
            </a:r>
          </a:p>
          <a:p>
            <a:pPr marL="742950" lvl="1" indent="-371475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EFF0F2"/>
                </a:solidFill>
                <a:latin typeface="Montserrat"/>
              </a:rPr>
              <a:t> Have a newfound  appreciation for                 how using a cell             phone while driving         may be perceived              by other drivers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8920" y="2305050"/>
            <a:ext cx="8092367" cy="4038600"/>
            <a:chOff x="0" y="0"/>
            <a:chExt cx="10789823" cy="5384800"/>
          </a:xfrm>
        </p:grpSpPr>
        <p:sp>
          <p:nvSpPr>
            <p:cNvPr id="3" name="TextBox 3"/>
            <p:cNvSpPr txBox="1"/>
            <p:nvPr/>
          </p:nvSpPr>
          <p:spPr>
            <a:xfrm>
              <a:off x="316460" y="1186754"/>
              <a:ext cx="10165573" cy="6938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16460" y="3574354"/>
              <a:ext cx="10165573" cy="6938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10789823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00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292350"/>
              <a:ext cx="10789823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00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679950"/>
              <a:ext cx="10789823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334849" y="2385084"/>
            <a:ext cx="8092367" cy="4038600"/>
            <a:chOff x="0" y="0"/>
            <a:chExt cx="10789823" cy="5384800"/>
          </a:xfrm>
        </p:grpSpPr>
        <p:sp>
          <p:nvSpPr>
            <p:cNvPr id="9" name="TextBox 9"/>
            <p:cNvSpPr txBox="1"/>
            <p:nvPr/>
          </p:nvSpPr>
          <p:spPr>
            <a:xfrm>
              <a:off x="316460" y="1186754"/>
              <a:ext cx="10165573" cy="6938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10789823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00"/>
                </a:lnSpc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292350"/>
              <a:ext cx="10789823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00"/>
                </a:lnSpc>
              </a:pPr>
              <a:endParaRPr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4679950"/>
              <a:ext cx="10789823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00"/>
                </a:lnSpc>
              </a:pPr>
              <a:endParaRPr/>
            </a:p>
          </p:txBody>
        </p:sp>
      </p:grpSp>
      <p:sp>
        <p:nvSpPr>
          <p:cNvPr id="13" name="AutoShape 13"/>
          <p:cNvSpPr/>
          <p:nvPr/>
        </p:nvSpPr>
        <p:spPr>
          <a:xfrm>
            <a:off x="-129413" y="2190750"/>
            <a:ext cx="18821400" cy="8305800"/>
          </a:xfrm>
          <a:prstGeom prst="rect">
            <a:avLst/>
          </a:prstGeom>
          <a:solidFill>
            <a:srgbClr val="1D617A"/>
          </a:solidFill>
        </p:spPr>
      </p:sp>
      <p:sp>
        <p:nvSpPr>
          <p:cNvPr id="14" name="TextBox 14"/>
          <p:cNvSpPr txBox="1"/>
          <p:nvPr/>
        </p:nvSpPr>
        <p:spPr>
          <a:xfrm>
            <a:off x="523360" y="180689"/>
            <a:ext cx="17241279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b="1" i="0">
                <a:solidFill>
                  <a:srgbClr val="1D617A"/>
                </a:solidFill>
                <a:latin typeface="Montserrat"/>
              </a:rPr>
              <a:t>Hispanic Subpopulation, 2018 to 2019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0" y="1340735"/>
            <a:ext cx="18288000" cy="850015"/>
            <a:chOff x="0" y="0"/>
            <a:chExt cx="4253089" cy="1976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53089" cy="197681"/>
            </a:xfrm>
            <a:custGeom>
              <a:avLst/>
              <a:gdLst/>
              <a:ahLst/>
              <a:cxnLst/>
              <a:rect l="l" t="t" r="r" b="b"/>
              <a:pathLst>
                <a:path w="4253089" h="197681">
                  <a:moveTo>
                    <a:pt x="0" y="0"/>
                  </a:moveTo>
                  <a:lnTo>
                    <a:pt x="4253089" y="0"/>
                  </a:lnTo>
                  <a:lnTo>
                    <a:pt x="4253089" y="197681"/>
                  </a:lnTo>
                  <a:lnTo>
                    <a:pt x="0" y="197681"/>
                  </a:lnTo>
                  <a:close/>
                </a:path>
              </a:pathLst>
            </a:custGeom>
            <a:solidFill>
              <a:srgbClr val="52AF5C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0" y="2363207"/>
            <a:ext cx="8511211" cy="850015"/>
            <a:chOff x="0" y="0"/>
            <a:chExt cx="1979382" cy="19768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79382" cy="197681"/>
            </a:xfrm>
            <a:custGeom>
              <a:avLst/>
              <a:gdLst/>
              <a:ahLst/>
              <a:cxnLst/>
              <a:rect l="l" t="t" r="r" b="b"/>
              <a:pathLst>
                <a:path w="1979382" h="197681">
                  <a:moveTo>
                    <a:pt x="0" y="0"/>
                  </a:moveTo>
                  <a:lnTo>
                    <a:pt x="1979382" y="0"/>
                  </a:lnTo>
                  <a:lnTo>
                    <a:pt x="1979382" y="197681"/>
                  </a:lnTo>
                  <a:lnTo>
                    <a:pt x="0" y="197681"/>
                  </a:lnTo>
                  <a:close/>
                </a:path>
              </a:pathLst>
            </a:custGeom>
            <a:solidFill>
              <a:srgbClr val="52AF5C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9281287" y="2385084"/>
            <a:ext cx="11022153" cy="850015"/>
            <a:chOff x="0" y="0"/>
            <a:chExt cx="2563331" cy="19768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563331" cy="197681"/>
            </a:xfrm>
            <a:custGeom>
              <a:avLst/>
              <a:gdLst/>
              <a:ahLst/>
              <a:cxnLst/>
              <a:rect l="l" t="t" r="r" b="b"/>
              <a:pathLst>
                <a:path w="2563331" h="197681">
                  <a:moveTo>
                    <a:pt x="0" y="0"/>
                  </a:moveTo>
                  <a:lnTo>
                    <a:pt x="2563331" y="0"/>
                  </a:lnTo>
                  <a:lnTo>
                    <a:pt x="2563331" y="197681"/>
                  </a:lnTo>
                  <a:lnTo>
                    <a:pt x="0" y="197681"/>
                  </a:lnTo>
                  <a:close/>
                </a:path>
              </a:pathLst>
            </a:custGeom>
            <a:solidFill>
              <a:srgbClr val="52AF5C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196986" y="3286510"/>
            <a:ext cx="8228128" cy="319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EFF0F2"/>
                </a:solidFill>
                <a:latin typeface="Montserrat"/>
              </a:rPr>
              <a:t>Percentage of Hispanics who 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EFF0F2"/>
                </a:solidFill>
                <a:latin typeface="Montserrat"/>
              </a:rPr>
              <a:t>correctly say it is illegal, while 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EFF0F2"/>
                </a:solidFill>
                <a:latin typeface="Montserrat"/>
              </a:rPr>
              <a:t>stopped at an intersection, to:</a:t>
            </a:r>
          </a:p>
          <a:p>
            <a:pPr marL="495300" lvl="1" indent="-247650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000">
                <a:solidFill>
                  <a:srgbClr val="EFF0F2"/>
                </a:solidFill>
                <a:latin typeface="Montserrat"/>
              </a:rPr>
              <a:t> use a hand-held cell phone...53% to 65%</a:t>
            </a:r>
          </a:p>
          <a:p>
            <a:pPr marL="495300" lvl="1" indent="-247650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000">
                <a:solidFill>
                  <a:srgbClr val="EFF0F2"/>
                </a:solidFill>
                <a:latin typeface="Montserrat"/>
              </a:rPr>
              <a:t> use phone camera.......................43% to 51%</a:t>
            </a:r>
          </a:p>
          <a:p>
            <a:pPr marL="495300" lvl="1" indent="-247650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000">
                <a:solidFill>
                  <a:srgbClr val="EFF0F2"/>
                </a:solidFill>
                <a:latin typeface="Montserrat"/>
              </a:rPr>
              <a:t> read a text message...................41% to 58%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6986" y="2492940"/>
            <a:ext cx="674687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EFF0F2"/>
                </a:solidFill>
                <a:latin typeface="Montserrat"/>
              </a:rPr>
              <a:t>WHILE STOPPED AT INTERSECTION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459455" y="2514817"/>
            <a:ext cx="859193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EFF0F2"/>
                </a:solidFill>
                <a:latin typeface="Montserrat"/>
              </a:rPr>
              <a:t>PERCEPTION OF LIKELIHOOD OF ________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416352" y="3319491"/>
            <a:ext cx="8635035" cy="658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9"/>
              </a:lnSpc>
            </a:pPr>
            <a:r>
              <a:rPr lang="en-US" sz="2900">
                <a:solidFill>
                  <a:srgbClr val="EFF0F2"/>
                </a:solidFill>
                <a:latin typeface="Montserrat"/>
              </a:rPr>
              <a:t>Percentage of Hispanics who say they're:</a:t>
            </a:r>
          </a:p>
          <a:p>
            <a:pPr marL="478790" lvl="1" indent="-239395">
              <a:lnSpc>
                <a:spcPts val="4059"/>
              </a:lnSpc>
              <a:buFont typeface="Arial"/>
              <a:buChar char="•"/>
            </a:pPr>
            <a:r>
              <a:rPr lang="en-US" sz="2900">
                <a:solidFill>
                  <a:srgbClr val="EFF0F2"/>
                </a:solidFill>
                <a:latin typeface="Montserrat"/>
              </a:rPr>
              <a:t>"likely" to talk on phone:                                             28% to 16%</a:t>
            </a:r>
          </a:p>
          <a:p>
            <a:pPr marL="478790" lvl="1" indent="-239395">
              <a:lnSpc>
                <a:spcPts val="4059"/>
              </a:lnSpc>
              <a:buFont typeface="Arial"/>
              <a:buChar char="•"/>
            </a:pPr>
            <a:r>
              <a:rPr lang="en-US" sz="2900">
                <a:solidFill>
                  <a:srgbClr val="EFF0F2"/>
                </a:solidFill>
                <a:latin typeface="Montserrat"/>
              </a:rPr>
              <a:t>"likely" to get ticket for using phone:                         2% to 8%</a:t>
            </a:r>
          </a:p>
          <a:p>
            <a:pPr marL="478790" lvl="1" indent="-239395">
              <a:lnSpc>
                <a:spcPts val="4059"/>
              </a:lnSpc>
              <a:buFont typeface="Arial"/>
              <a:buChar char="•"/>
            </a:pPr>
            <a:r>
              <a:rPr lang="en-US" sz="2900">
                <a:solidFill>
                  <a:srgbClr val="EFF0F2"/>
                </a:solidFill>
                <a:latin typeface="Montserrat"/>
              </a:rPr>
              <a:t>"very likely" to type text:                                                11% to 2%</a:t>
            </a:r>
          </a:p>
          <a:p>
            <a:pPr marL="478790" lvl="1" indent="-239395">
              <a:lnSpc>
                <a:spcPts val="4059"/>
              </a:lnSpc>
              <a:buFont typeface="Arial"/>
              <a:buChar char="•"/>
            </a:pPr>
            <a:r>
              <a:rPr lang="en-US" sz="2900">
                <a:solidFill>
                  <a:srgbClr val="EFF0F2"/>
                </a:solidFill>
                <a:latin typeface="Montserrat"/>
              </a:rPr>
              <a:t>"very unlikely" to get ticket for texting:                     82% to 67%</a:t>
            </a:r>
          </a:p>
          <a:p>
            <a:pPr marL="478790" lvl="1" indent="-239395">
              <a:lnSpc>
                <a:spcPts val="4059"/>
              </a:lnSpc>
              <a:buFont typeface="Arial"/>
              <a:buChar char="•"/>
            </a:pPr>
            <a:r>
              <a:rPr lang="en-US" sz="2900">
                <a:solidFill>
                  <a:srgbClr val="EFF0F2"/>
                </a:solidFill>
                <a:latin typeface="Montserrat"/>
              </a:rPr>
              <a:t>"very likely" to crash car while using phone:           0% to 7%</a:t>
            </a:r>
          </a:p>
          <a:p>
            <a:pPr marL="478790" lvl="1" indent="-239395">
              <a:lnSpc>
                <a:spcPts val="4059"/>
              </a:lnSpc>
              <a:buFont typeface="Arial"/>
              <a:buChar char="•"/>
            </a:pPr>
            <a:r>
              <a:rPr lang="en-US" sz="2900">
                <a:solidFill>
                  <a:srgbClr val="EFF0F2"/>
                </a:solidFill>
                <a:latin typeface="Montserrat"/>
              </a:rPr>
              <a:t>"likely" or "very likely" to crash while texting:          3% to 11%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-56288" y="1426834"/>
            <a:ext cx="9457654" cy="620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3700" b="1">
                <a:solidFill>
                  <a:srgbClr val="EFF0F2"/>
                </a:solidFill>
                <a:latin typeface="Montserrat"/>
              </a:rPr>
              <a:t>POSITIVE PERCEPTIONS AND BELIEFS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0" y="6702365"/>
            <a:ext cx="8511211" cy="1208164"/>
            <a:chOff x="0" y="0"/>
            <a:chExt cx="1979382" cy="28097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979382" cy="280973"/>
            </a:xfrm>
            <a:custGeom>
              <a:avLst/>
              <a:gdLst/>
              <a:ahLst/>
              <a:cxnLst/>
              <a:rect l="l" t="t" r="r" b="b"/>
              <a:pathLst>
                <a:path w="1979382" h="280973">
                  <a:moveTo>
                    <a:pt x="0" y="0"/>
                  </a:moveTo>
                  <a:lnTo>
                    <a:pt x="1979382" y="0"/>
                  </a:lnTo>
                  <a:lnTo>
                    <a:pt x="1979382" y="280973"/>
                  </a:lnTo>
                  <a:lnTo>
                    <a:pt x="0" y="280973"/>
                  </a:lnTo>
                  <a:close/>
                </a:path>
              </a:pathLst>
            </a:custGeom>
            <a:solidFill>
              <a:srgbClr val="52AF5C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196986" y="6757870"/>
            <a:ext cx="8107548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EFF0F2"/>
                </a:solidFill>
                <a:latin typeface="Montserrat"/>
              </a:rPr>
              <a:t>"COMPLETELY UNACCEPTABLE" TO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EFF0F2"/>
                </a:solidFill>
                <a:latin typeface="Montserrat"/>
              </a:rPr>
              <a:t> TALK ON PHONE WHILE DRIVING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5646" y="7928448"/>
            <a:ext cx="9683407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EFF0F2"/>
                </a:solidFill>
                <a:latin typeface="Montserrat"/>
              </a:rPr>
              <a:t>Reported belief that it is 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EFF0F2"/>
                </a:solidFill>
                <a:latin typeface="Montserrat"/>
              </a:rPr>
              <a:t>"completely unacceptable" 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EFF0F2"/>
                </a:solidFill>
                <a:latin typeface="Montserrat"/>
              </a:rPr>
              <a:t>to talk on hand-held 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EFF0F2"/>
                </a:solidFill>
                <a:latin typeface="Montserrat"/>
              </a:rPr>
              <a:t>phone while driving............................26% to 44%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27183" y="474273"/>
            <a:ext cx="11233634" cy="81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80"/>
              </a:lnSpc>
            </a:pPr>
            <a:r>
              <a:rPr lang="en-US" sz="5800" b="1" i="0" spc="58">
                <a:solidFill>
                  <a:srgbClr val="FFFFFF"/>
                </a:solidFill>
                <a:latin typeface="Montserrat"/>
              </a:rPr>
              <a:t>HISPANIC SUBPOPULATION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832034" y="2808875"/>
            <a:ext cx="10493566" cy="1534898"/>
            <a:chOff x="0" y="0"/>
            <a:chExt cx="1887275" cy="2760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87275" cy="276052"/>
            </a:xfrm>
            <a:custGeom>
              <a:avLst/>
              <a:gdLst/>
              <a:ahLst/>
              <a:cxnLst/>
              <a:rect l="l" t="t" r="r" b="b"/>
              <a:pathLst>
                <a:path w="1887275" h="276052">
                  <a:moveTo>
                    <a:pt x="0" y="0"/>
                  </a:moveTo>
                  <a:lnTo>
                    <a:pt x="1887275" y="0"/>
                  </a:lnTo>
                  <a:lnTo>
                    <a:pt x="1887275" y="276052"/>
                  </a:lnTo>
                  <a:lnTo>
                    <a:pt x="0" y="276052"/>
                  </a:lnTo>
                  <a:close/>
                </a:path>
              </a:pathLst>
            </a:custGeom>
            <a:solidFill>
              <a:srgbClr val="52AF5C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581400" y="2868094"/>
            <a:ext cx="10945198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64"/>
              </a:lnSpc>
              <a:spcBef>
                <a:spcPct val="0"/>
              </a:spcBef>
            </a:pPr>
            <a:r>
              <a:rPr lang="en-US" sz="3831" dirty="0">
                <a:solidFill>
                  <a:srgbClr val="EFF0F2"/>
                </a:solidFill>
                <a:latin typeface="Montserrat"/>
              </a:rPr>
              <a:t>REPORTED WILLINGNESS TO STOP USING</a:t>
            </a:r>
          </a:p>
          <a:p>
            <a:pPr algn="ctr">
              <a:lnSpc>
                <a:spcPts val="5364"/>
              </a:lnSpc>
              <a:spcBef>
                <a:spcPct val="0"/>
              </a:spcBef>
            </a:pPr>
            <a:r>
              <a:rPr lang="en-US" sz="3831" dirty="0">
                <a:solidFill>
                  <a:srgbClr val="EFF0F2"/>
                </a:solidFill>
                <a:latin typeface="Montserrat"/>
              </a:rPr>
              <a:t>THEIR PHONE WHILE DRIVING IF: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1654116"/>
            <a:ext cx="18288000" cy="850015"/>
            <a:chOff x="0" y="0"/>
            <a:chExt cx="4253089" cy="19768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53089" cy="197681"/>
            </a:xfrm>
            <a:custGeom>
              <a:avLst/>
              <a:gdLst/>
              <a:ahLst/>
              <a:cxnLst/>
              <a:rect l="l" t="t" r="r" b="b"/>
              <a:pathLst>
                <a:path w="4253089" h="197681">
                  <a:moveTo>
                    <a:pt x="0" y="0"/>
                  </a:moveTo>
                  <a:lnTo>
                    <a:pt x="4253089" y="0"/>
                  </a:lnTo>
                  <a:lnTo>
                    <a:pt x="4253089" y="197681"/>
                  </a:lnTo>
                  <a:lnTo>
                    <a:pt x="0" y="197681"/>
                  </a:lnTo>
                  <a:close/>
                </a:path>
              </a:pathLst>
            </a:custGeom>
            <a:solidFill>
              <a:srgbClr val="52AF5C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640852" y="1687963"/>
            <a:ext cx="7006296" cy="706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>
                <a:solidFill>
                  <a:srgbClr val="EFF0F2"/>
                </a:solidFill>
                <a:latin typeface="Montserrat"/>
              </a:rPr>
              <a:t>POSITIVE MOTIVATIONS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733800" y="4577747"/>
            <a:ext cx="10684403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3000" b="1" dirty="0">
                <a:solidFill>
                  <a:srgbClr val="EFF0F2"/>
                </a:solidFill>
                <a:latin typeface="Montserrat"/>
              </a:rPr>
              <a:t>a family member asked them to stop:</a:t>
            </a:r>
          </a:p>
          <a:p>
            <a:pPr algn="ctr">
              <a:lnSpc>
                <a:spcPts val="3780"/>
              </a:lnSpc>
            </a:pPr>
            <a:r>
              <a:rPr lang="en-US" sz="3000" dirty="0">
                <a:solidFill>
                  <a:srgbClr val="EFF0F2"/>
                </a:solidFill>
                <a:latin typeface="Montserrat"/>
              </a:rPr>
              <a:t> 40% to 55%</a:t>
            </a:r>
          </a:p>
          <a:p>
            <a:pPr algn="ctr">
              <a:lnSpc>
                <a:spcPts val="1260"/>
              </a:lnSpc>
            </a:pPr>
            <a:endParaRPr lang="en-US" sz="3000" dirty="0">
              <a:solidFill>
                <a:srgbClr val="EFF0F2"/>
              </a:solidFill>
              <a:latin typeface="Montserrat"/>
            </a:endParaRPr>
          </a:p>
          <a:p>
            <a:pPr algn="ctr">
              <a:lnSpc>
                <a:spcPts val="3780"/>
              </a:lnSpc>
            </a:pPr>
            <a:r>
              <a:rPr lang="en-US" sz="3000" b="1" dirty="0">
                <a:solidFill>
                  <a:srgbClr val="EFF0F2"/>
                </a:solidFill>
                <a:latin typeface="Montserrat"/>
              </a:rPr>
              <a:t>a passenger asked them to stop:</a:t>
            </a:r>
          </a:p>
          <a:p>
            <a:pPr algn="ctr">
              <a:lnSpc>
                <a:spcPts val="3780"/>
              </a:lnSpc>
            </a:pPr>
            <a:r>
              <a:rPr lang="en-US" sz="3000" dirty="0">
                <a:solidFill>
                  <a:srgbClr val="EFF0F2"/>
                </a:solidFill>
                <a:latin typeface="Montserrat"/>
              </a:rPr>
              <a:t> 35% to 49%</a:t>
            </a:r>
          </a:p>
          <a:p>
            <a:pPr algn="ctr">
              <a:lnSpc>
                <a:spcPts val="1260"/>
              </a:lnSpc>
            </a:pPr>
            <a:endParaRPr lang="en-US" sz="3000" dirty="0">
              <a:solidFill>
                <a:srgbClr val="EFF0F2"/>
              </a:solidFill>
              <a:latin typeface="Montserrat"/>
            </a:endParaRPr>
          </a:p>
          <a:p>
            <a:pPr algn="ctr">
              <a:lnSpc>
                <a:spcPts val="3780"/>
              </a:lnSpc>
            </a:pPr>
            <a:r>
              <a:rPr lang="en-US" sz="3000" b="1" dirty="0">
                <a:solidFill>
                  <a:srgbClr val="EFF0F2"/>
                </a:solidFill>
                <a:latin typeface="Montserrat"/>
              </a:rPr>
              <a:t>the traffic ticket for being caught cost $240: </a:t>
            </a:r>
          </a:p>
          <a:p>
            <a:pPr algn="ctr">
              <a:lnSpc>
                <a:spcPts val="3780"/>
              </a:lnSpc>
            </a:pPr>
            <a:r>
              <a:rPr lang="en-US" sz="3000" dirty="0">
                <a:solidFill>
                  <a:srgbClr val="EFF0F2"/>
                </a:solidFill>
                <a:latin typeface="Montserrat"/>
              </a:rPr>
              <a:t>38% to 49%</a:t>
            </a:r>
          </a:p>
          <a:p>
            <a:pPr algn="ctr">
              <a:lnSpc>
                <a:spcPts val="1260"/>
              </a:lnSpc>
            </a:pPr>
            <a:endParaRPr lang="en-US" sz="3000" dirty="0">
              <a:solidFill>
                <a:srgbClr val="EFF0F2"/>
              </a:solidFill>
              <a:latin typeface="Montserrat"/>
            </a:endParaRPr>
          </a:p>
          <a:p>
            <a:pPr algn="ctr">
              <a:lnSpc>
                <a:spcPts val="3780"/>
              </a:lnSpc>
            </a:pPr>
            <a:r>
              <a:rPr lang="en-US" sz="3000" b="1" dirty="0">
                <a:solidFill>
                  <a:srgbClr val="EFF0F2"/>
                </a:solidFill>
                <a:latin typeface="Montserrat"/>
              </a:rPr>
              <a:t>they crashed their car due to phone use:</a:t>
            </a:r>
          </a:p>
          <a:p>
            <a:pPr algn="ctr">
              <a:lnSpc>
                <a:spcPts val="3780"/>
              </a:lnSpc>
            </a:pPr>
            <a:r>
              <a:rPr lang="en-US" sz="3000" dirty="0">
                <a:solidFill>
                  <a:srgbClr val="EFF0F2"/>
                </a:solidFill>
                <a:latin typeface="Montserrat"/>
              </a:rPr>
              <a:t> 51% to 63%</a:t>
            </a:r>
          </a:p>
          <a:p>
            <a:pPr algn="ctr">
              <a:lnSpc>
                <a:spcPts val="1260"/>
              </a:lnSpc>
            </a:pPr>
            <a:endParaRPr lang="en-US" sz="3000" dirty="0">
              <a:solidFill>
                <a:srgbClr val="EFF0F2"/>
              </a:solidFill>
              <a:latin typeface="Montserrat"/>
            </a:endParaRPr>
          </a:p>
          <a:p>
            <a:pPr algn="ctr">
              <a:lnSpc>
                <a:spcPts val="3780"/>
              </a:lnSpc>
            </a:pPr>
            <a:r>
              <a:rPr lang="en-US" sz="3000" b="1" dirty="0">
                <a:solidFill>
                  <a:srgbClr val="EFF0F2"/>
                </a:solidFill>
                <a:latin typeface="Montserrat"/>
              </a:rPr>
              <a:t>they killed someone due to phone use while driving: </a:t>
            </a:r>
          </a:p>
          <a:p>
            <a:pPr algn="ctr">
              <a:lnSpc>
                <a:spcPts val="3779"/>
              </a:lnSpc>
            </a:pPr>
            <a:r>
              <a:rPr lang="en-US" sz="3000" dirty="0">
                <a:solidFill>
                  <a:srgbClr val="EFF0F2"/>
                </a:solidFill>
                <a:latin typeface="Montserrat"/>
              </a:rPr>
              <a:t>53% to 62%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511" y="2385084"/>
            <a:ext cx="8092367" cy="4038600"/>
            <a:chOff x="0" y="0"/>
            <a:chExt cx="10789823" cy="5384800"/>
          </a:xfrm>
        </p:grpSpPr>
        <p:sp>
          <p:nvSpPr>
            <p:cNvPr id="3" name="TextBox 3"/>
            <p:cNvSpPr txBox="1"/>
            <p:nvPr/>
          </p:nvSpPr>
          <p:spPr>
            <a:xfrm>
              <a:off x="316460" y="1186754"/>
              <a:ext cx="10165573" cy="6938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16460" y="3574354"/>
              <a:ext cx="10165573" cy="6938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10789823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00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292350"/>
              <a:ext cx="10789823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00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679950"/>
              <a:ext cx="10789823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334849" y="2385084"/>
            <a:ext cx="8092367" cy="4038600"/>
            <a:chOff x="0" y="0"/>
            <a:chExt cx="10789823" cy="5384800"/>
          </a:xfrm>
        </p:grpSpPr>
        <p:sp>
          <p:nvSpPr>
            <p:cNvPr id="9" name="TextBox 9"/>
            <p:cNvSpPr txBox="1"/>
            <p:nvPr/>
          </p:nvSpPr>
          <p:spPr>
            <a:xfrm>
              <a:off x="316460" y="1186754"/>
              <a:ext cx="10165573" cy="6938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10789823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00"/>
                </a:lnSpc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292350"/>
              <a:ext cx="10789823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00"/>
                </a:lnSpc>
              </a:pPr>
              <a:endParaRPr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4679950"/>
              <a:ext cx="10789823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00"/>
                </a:lnSpc>
              </a:pPr>
              <a:endParaRPr/>
            </a:p>
          </p:txBody>
        </p:sp>
      </p:grpSp>
      <p:sp>
        <p:nvSpPr>
          <p:cNvPr id="13" name="AutoShape 13"/>
          <p:cNvSpPr/>
          <p:nvPr/>
        </p:nvSpPr>
        <p:spPr>
          <a:xfrm>
            <a:off x="-266700" y="2190750"/>
            <a:ext cx="18821400" cy="8305800"/>
          </a:xfrm>
          <a:prstGeom prst="rect">
            <a:avLst/>
          </a:prstGeom>
          <a:solidFill>
            <a:srgbClr val="1D617A"/>
          </a:solidFill>
        </p:spPr>
      </p:sp>
      <p:sp>
        <p:nvSpPr>
          <p:cNvPr id="14" name="TextBox 14"/>
          <p:cNvSpPr txBox="1"/>
          <p:nvPr/>
        </p:nvSpPr>
        <p:spPr>
          <a:xfrm>
            <a:off x="523360" y="180689"/>
            <a:ext cx="17241279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b="1" i="0">
                <a:solidFill>
                  <a:srgbClr val="1D617A"/>
                </a:solidFill>
                <a:latin typeface="Montserrat"/>
              </a:rPr>
              <a:t>Hispanic Subpopulation, 2018 to 2019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0" y="1340735"/>
            <a:ext cx="18288000" cy="850015"/>
            <a:chOff x="0" y="0"/>
            <a:chExt cx="4253089" cy="1976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53089" cy="197681"/>
            </a:xfrm>
            <a:custGeom>
              <a:avLst/>
              <a:gdLst/>
              <a:ahLst/>
              <a:cxnLst/>
              <a:rect l="l" t="t" r="r" b="b"/>
              <a:pathLst>
                <a:path w="4253089" h="197681">
                  <a:moveTo>
                    <a:pt x="0" y="0"/>
                  </a:moveTo>
                  <a:lnTo>
                    <a:pt x="4253089" y="0"/>
                  </a:lnTo>
                  <a:lnTo>
                    <a:pt x="4253089" y="197681"/>
                  </a:lnTo>
                  <a:lnTo>
                    <a:pt x="0" y="197681"/>
                  </a:lnTo>
                  <a:close/>
                </a:path>
              </a:pathLst>
            </a:custGeom>
            <a:solidFill>
              <a:srgbClr val="52AF5C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571524" y="1325003"/>
            <a:ext cx="14925806" cy="786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64"/>
              </a:lnSpc>
              <a:spcBef>
                <a:spcPct val="0"/>
              </a:spcBef>
            </a:pPr>
            <a:r>
              <a:rPr lang="en-US" sz="4617" b="1">
                <a:solidFill>
                  <a:srgbClr val="EFF0F2"/>
                </a:solidFill>
                <a:latin typeface="Montserrat"/>
              </a:rPr>
              <a:t>POSITIVE BEHAVIORS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2664881" y="3950476"/>
            <a:ext cx="5773443" cy="1534898"/>
            <a:chOff x="0" y="0"/>
            <a:chExt cx="1038358" cy="27605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38358" cy="276052"/>
            </a:xfrm>
            <a:custGeom>
              <a:avLst/>
              <a:gdLst/>
              <a:ahLst/>
              <a:cxnLst/>
              <a:rect l="l" t="t" r="r" b="b"/>
              <a:pathLst>
                <a:path w="1038358" h="276052">
                  <a:moveTo>
                    <a:pt x="0" y="0"/>
                  </a:moveTo>
                  <a:lnTo>
                    <a:pt x="1038358" y="0"/>
                  </a:lnTo>
                  <a:lnTo>
                    <a:pt x="1038358" y="276052"/>
                  </a:lnTo>
                  <a:lnTo>
                    <a:pt x="0" y="276052"/>
                  </a:lnTo>
                  <a:close/>
                </a:path>
              </a:pathLst>
            </a:custGeom>
            <a:solidFill>
              <a:srgbClr val="52AF5C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2878354" y="4012788"/>
            <a:ext cx="4436845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64"/>
              </a:lnSpc>
              <a:spcBef>
                <a:spcPct val="0"/>
              </a:spcBef>
            </a:pPr>
            <a:r>
              <a:rPr lang="en-US" sz="3831" dirty="0">
                <a:solidFill>
                  <a:srgbClr val="EFF0F2"/>
                </a:solidFill>
                <a:latin typeface="Montserrat"/>
              </a:rPr>
              <a:t>NOT TEXTING</a:t>
            </a:r>
          </a:p>
          <a:p>
            <a:pPr>
              <a:lnSpc>
                <a:spcPts val="5364"/>
              </a:lnSpc>
              <a:spcBef>
                <a:spcPct val="0"/>
              </a:spcBef>
            </a:pPr>
            <a:r>
              <a:rPr lang="en-US" sz="3831" dirty="0">
                <a:solidFill>
                  <a:srgbClr val="EFF0F2"/>
                </a:solidFill>
                <a:latin typeface="Montserrat"/>
              </a:rPr>
              <a:t>WHILE DRIVING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664881" y="5665497"/>
            <a:ext cx="5773443" cy="265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EFF0F2"/>
                </a:solidFill>
                <a:latin typeface="Montserrat"/>
              </a:rPr>
              <a:t>Percentage of Hispanics who:</a:t>
            </a:r>
          </a:p>
          <a:p>
            <a:pPr marL="495300" lvl="1" indent="-2476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EFF0F2"/>
                </a:solidFill>
                <a:latin typeface="Montserrat"/>
              </a:rPr>
              <a:t>read texts "regularly" dropped from 31% to 11%</a:t>
            </a:r>
          </a:p>
          <a:p>
            <a:pPr marL="495300" lvl="1" indent="-2476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EFF0F2"/>
                </a:solidFill>
                <a:latin typeface="Montserrat"/>
              </a:rPr>
              <a:t>type texts "regularly" dropped from 20% to 3%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859171" y="5665497"/>
            <a:ext cx="6312634" cy="265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EFF0F2"/>
                </a:solidFill>
                <a:latin typeface="Montserrat"/>
              </a:rPr>
              <a:t>Percentage of Hispanics who correctly say it is illegal, while driving, to hold a cell phone 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EFF0F2"/>
                </a:solidFill>
                <a:latin typeface="Montserrat"/>
              </a:rPr>
              <a:t>while using the phone's speaker increased from 49% to 61%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859171" y="3950476"/>
            <a:ext cx="6312634" cy="1534898"/>
            <a:chOff x="0" y="0"/>
            <a:chExt cx="1135332" cy="27605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135332" cy="276052"/>
            </a:xfrm>
            <a:custGeom>
              <a:avLst/>
              <a:gdLst/>
              <a:ahLst/>
              <a:cxnLst/>
              <a:rect l="l" t="t" r="r" b="b"/>
              <a:pathLst>
                <a:path w="1135332" h="276052">
                  <a:moveTo>
                    <a:pt x="0" y="0"/>
                  </a:moveTo>
                  <a:lnTo>
                    <a:pt x="1135332" y="0"/>
                  </a:lnTo>
                  <a:lnTo>
                    <a:pt x="1135332" y="276052"/>
                  </a:lnTo>
                  <a:lnTo>
                    <a:pt x="0" y="276052"/>
                  </a:lnTo>
                  <a:close/>
                </a:path>
              </a:pathLst>
            </a:custGeom>
            <a:solidFill>
              <a:srgbClr val="52AF5C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10018708" y="4007314"/>
            <a:ext cx="5993560" cy="1345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79"/>
              </a:lnSpc>
              <a:spcBef>
                <a:spcPct val="0"/>
              </a:spcBef>
            </a:pPr>
            <a:r>
              <a:rPr lang="en-US" sz="3842" dirty="0">
                <a:solidFill>
                  <a:srgbClr val="EFF0F2"/>
                </a:solidFill>
                <a:latin typeface="Montserrat"/>
              </a:rPr>
              <a:t>NOT HOLDING PHONE</a:t>
            </a:r>
          </a:p>
          <a:p>
            <a:pPr>
              <a:lnSpc>
                <a:spcPts val="5379"/>
              </a:lnSpc>
              <a:spcBef>
                <a:spcPct val="0"/>
              </a:spcBef>
            </a:pPr>
            <a:r>
              <a:rPr lang="en-US" sz="3842" dirty="0">
                <a:solidFill>
                  <a:srgbClr val="EFF0F2"/>
                </a:solidFill>
                <a:latin typeface="Montserrat"/>
              </a:rPr>
              <a:t>WHILE ON SPEAKER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2742" y="1625467"/>
            <a:ext cx="12322515" cy="6065140"/>
            <a:chOff x="0" y="0"/>
            <a:chExt cx="16430021" cy="8086853"/>
          </a:xfrm>
        </p:grpSpPr>
        <p:sp>
          <p:nvSpPr>
            <p:cNvPr id="3" name="TextBox 3"/>
            <p:cNvSpPr txBox="1"/>
            <p:nvPr/>
          </p:nvSpPr>
          <p:spPr>
            <a:xfrm>
              <a:off x="275076" y="-9525"/>
              <a:ext cx="15879869" cy="6511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 b="1" i="0">
                  <a:solidFill>
                    <a:srgbClr val="FFFFFF"/>
                  </a:solidFill>
                  <a:latin typeface="Montserrat"/>
                </a:rPr>
                <a:t>The King County Target Zero Task</a:t>
              </a:r>
            </a:p>
            <a:p>
              <a:pPr algn="ctr">
                <a:lnSpc>
                  <a:spcPts val="9600"/>
                </a:lnSpc>
              </a:pPr>
              <a:r>
                <a:rPr lang="en-US" sz="8000" b="1" i="0">
                  <a:solidFill>
                    <a:srgbClr val="FFFFFF"/>
                  </a:solidFill>
                  <a:latin typeface="Montserrat"/>
                </a:rPr>
                <a:t> Force will repeat </a:t>
              </a:r>
            </a:p>
            <a:p>
              <a:pPr algn="ctr">
                <a:lnSpc>
                  <a:spcPts val="9600"/>
                </a:lnSpc>
              </a:pPr>
              <a:r>
                <a:rPr lang="en-US" sz="8000" b="1" i="0">
                  <a:solidFill>
                    <a:srgbClr val="FFFFFF"/>
                  </a:solidFill>
                  <a:latin typeface="Montserrat"/>
                </a:rPr>
                <a:t>this survey next year.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6943909"/>
              <a:ext cx="16430021" cy="1142944"/>
            </a:xfrm>
            <a:prstGeom prst="rect">
              <a:avLst/>
            </a:prstGeom>
            <a:solidFill>
              <a:srgbClr val="52AF5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75076" y="7139884"/>
              <a:ext cx="15879869" cy="6938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b="0" i="0" spc="224">
                  <a:solidFill>
                    <a:srgbClr val="FFFFFF"/>
                  </a:solidFill>
                  <a:latin typeface="Montserrat"/>
                </a:rPr>
                <a:t>TO TAKE A LOOK AT THE DATA OR ANALYSIS: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982742" y="767241"/>
            <a:ext cx="12322515" cy="857208"/>
            <a:chOff x="0" y="0"/>
            <a:chExt cx="16430021" cy="1142944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16430021" cy="1142944"/>
            </a:xfrm>
            <a:prstGeom prst="rect">
              <a:avLst/>
            </a:prstGeom>
            <a:solidFill>
              <a:srgbClr val="52AF5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275076" y="195976"/>
              <a:ext cx="15879869" cy="6938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14767" y="8112765"/>
            <a:ext cx="17058466" cy="141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2"/>
              </a:lnSpc>
              <a:spcBef>
                <a:spcPct val="0"/>
              </a:spcBef>
            </a:pPr>
            <a:r>
              <a:rPr lang="en-US" sz="2701">
                <a:solidFill>
                  <a:srgbClr val="EFF0F2"/>
                </a:solidFill>
                <a:latin typeface="Montserrat"/>
                <a:hlinkClick r:id="rId2" tooltip="http://www.surveyusa.com/client/PollReport.aspx?g=b92f51f2-97c2-4b24-872c-16f8695d26de"/>
              </a:rPr>
              <a:t>http://www.surveyusa.com/client/PollReport.aspx?g=b92f51f2-97c2-4b24-872c-16f8695d26de</a:t>
            </a:r>
          </a:p>
          <a:p>
            <a:pPr algn="ctr">
              <a:lnSpc>
                <a:spcPts val="3782"/>
              </a:lnSpc>
              <a:spcBef>
                <a:spcPct val="0"/>
              </a:spcBef>
            </a:pPr>
            <a:endParaRPr lang="en-US" sz="2701">
              <a:solidFill>
                <a:srgbClr val="EFF0F2"/>
              </a:solidFill>
              <a:latin typeface="Montserrat"/>
              <a:hlinkClick r:id="rId2" tooltip="http://www.surveyusa.com/client/PollReport.aspx?g=b92f51f2-97c2-4b24-872c-16f8695d26de"/>
            </a:endParaRPr>
          </a:p>
          <a:p>
            <a:pPr algn="ctr">
              <a:lnSpc>
                <a:spcPts val="3782"/>
              </a:lnSpc>
              <a:spcBef>
                <a:spcPct val="0"/>
              </a:spcBef>
            </a:pPr>
            <a:endParaRPr lang="en-US" sz="2701">
              <a:solidFill>
                <a:srgbClr val="EFF0F2"/>
              </a:solidFill>
              <a:latin typeface="Montserrat"/>
              <a:hlinkClick r:id="rId2" tooltip="http://www.surveyusa.com/client/PollReport.aspx?g=b92f51f2-97c2-4b24-872c-16f8695d26de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14767" y="9210675"/>
            <a:ext cx="17058466" cy="934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2"/>
              </a:lnSpc>
              <a:spcBef>
                <a:spcPct val="0"/>
              </a:spcBef>
            </a:pPr>
            <a:r>
              <a:rPr lang="en-US" sz="2701">
                <a:solidFill>
                  <a:srgbClr val="EFF0F2"/>
                </a:solidFill>
                <a:latin typeface="Montserrat"/>
                <a:hlinkClick r:id="rId3" tooltip="https://www.surveyusa.net/wp-content/uploads/2019/05/SurveyUSA-24796-Analysis-Report.pdf"/>
              </a:rPr>
              <a:t>https://www.surveyusa.net/wp-content/uploads/2019/05/SurveyUSA-24796-Analysis-Report.pdf</a:t>
            </a:r>
          </a:p>
          <a:p>
            <a:pPr algn="ctr">
              <a:lnSpc>
                <a:spcPts val="3782"/>
              </a:lnSpc>
              <a:spcBef>
                <a:spcPct val="0"/>
              </a:spcBef>
            </a:pPr>
            <a:endParaRPr lang="en-US" sz="2701">
              <a:solidFill>
                <a:srgbClr val="EFF0F2"/>
              </a:solidFill>
              <a:latin typeface="Montserrat"/>
              <a:hlinkClick r:id="rId3" tooltip="https://www.surveyusa.net/wp-content/uploads/2019/05/SurveyUSA-24796-Analysis-Report.pd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2742" y="4002675"/>
            <a:ext cx="12322515" cy="2407540"/>
            <a:chOff x="0" y="0"/>
            <a:chExt cx="16430021" cy="3210053"/>
          </a:xfrm>
        </p:grpSpPr>
        <p:sp>
          <p:nvSpPr>
            <p:cNvPr id="3" name="TextBox 3"/>
            <p:cNvSpPr txBox="1"/>
            <p:nvPr/>
          </p:nvSpPr>
          <p:spPr>
            <a:xfrm>
              <a:off x="275076" y="-9525"/>
              <a:ext cx="15879869" cy="1635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 b="1" i="0">
                  <a:solidFill>
                    <a:srgbClr val="FFFFFF"/>
                  </a:solidFill>
                  <a:latin typeface="Montserrat"/>
                </a:rPr>
                <a:t>DEMOGRAPHICS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2067109"/>
              <a:ext cx="16430021" cy="1142944"/>
            </a:xfrm>
            <a:prstGeom prst="rect">
              <a:avLst/>
            </a:prstGeom>
            <a:solidFill>
              <a:srgbClr val="52AF5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75076" y="2263084"/>
              <a:ext cx="15879869" cy="6938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b="0" i="0" spc="224">
                  <a:solidFill>
                    <a:srgbClr val="FFFFFF"/>
                  </a:solidFill>
                  <a:latin typeface="Montserrat"/>
                </a:rPr>
                <a:t>984 DRIVING-AGE INDIVIDUALS, 2019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2742" y="4539805"/>
            <a:ext cx="12322515" cy="2407540"/>
            <a:chOff x="0" y="0"/>
            <a:chExt cx="16430021" cy="3210053"/>
          </a:xfrm>
        </p:grpSpPr>
        <p:sp>
          <p:nvSpPr>
            <p:cNvPr id="3" name="TextBox 3"/>
            <p:cNvSpPr txBox="1"/>
            <p:nvPr/>
          </p:nvSpPr>
          <p:spPr>
            <a:xfrm>
              <a:off x="275076" y="-9525"/>
              <a:ext cx="15879869" cy="1635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 b="1" i="0">
                  <a:solidFill>
                    <a:srgbClr val="FFFFFF"/>
                  </a:solidFill>
                  <a:latin typeface="Montserrat"/>
                </a:rPr>
                <a:t>Thank you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2067109"/>
              <a:ext cx="16430021" cy="1142944"/>
            </a:xfrm>
            <a:prstGeom prst="rect">
              <a:avLst/>
            </a:prstGeom>
            <a:solidFill>
              <a:srgbClr val="52AF5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75076" y="2263084"/>
              <a:ext cx="15879869" cy="6938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982742" y="3682597"/>
            <a:ext cx="12322515" cy="857208"/>
            <a:chOff x="0" y="0"/>
            <a:chExt cx="16430021" cy="1142944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16430021" cy="1142944"/>
            </a:xfrm>
            <a:prstGeom prst="rect">
              <a:avLst/>
            </a:prstGeom>
            <a:solidFill>
              <a:srgbClr val="52AF5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275076" y="195976"/>
              <a:ext cx="15879869" cy="6938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81050" y="-228600"/>
            <a:ext cx="17773650" cy="10744200"/>
          </a:xfrm>
          <a:prstGeom prst="rect">
            <a:avLst/>
          </a:prstGeom>
          <a:solidFill>
            <a:srgbClr val="1D617A"/>
          </a:solidFill>
        </p:spPr>
      </p:sp>
      <p:grpSp>
        <p:nvGrpSpPr>
          <p:cNvPr id="3" name="Group 3"/>
          <p:cNvGrpSpPr/>
          <p:nvPr/>
        </p:nvGrpSpPr>
        <p:grpSpPr>
          <a:xfrm>
            <a:off x="3402809" y="354365"/>
            <a:ext cx="14546256" cy="9673575"/>
            <a:chOff x="0" y="-66675"/>
            <a:chExt cx="19395008" cy="12898099"/>
          </a:xfrm>
        </p:grpSpPr>
        <p:sp>
          <p:nvSpPr>
            <p:cNvPr id="4" name="TextBox 4"/>
            <p:cNvSpPr txBox="1"/>
            <p:nvPr/>
          </p:nvSpPr>
          <p:spPr>
            <a:xfrm>
              <a:off x="0" y="9003795"/>
              <a:ext cx="1264910" cy="1209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88"/>
                </a:lnSpc>
              </a:pPr>
              <a:r>
                <a:rPr lang="en-US" sz="2634">
                  <a:solidFill>
                    <a:srgbClr val="FFFFFF"/>
                  </a:solidFill>
                  <a:latin typeface="Arimo"/>
                </a:rPr>
                <a:t>White</a:t>
              </a:r>
            </a:p>
            <a:p>
              <a:pPr algn="ctr">
                <a:lnSpc>
                  <a:spcPts val="3688"/>
                </a:lnSpc>
              </a:pPr>
              <a:r>
                <a:rPr lang="en-US" sz="2634">
                  <a:solidFill>
                    <a:srgbClr val="FFFFFF"/>
                  </a:solidFill>
                  <a:latin typeface="Arimo"/>
                </a:rPr>
                <a:t>62.2%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562240" y="7994862"/>
              <a:ext cx="1264910" cy="1209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88"/>
                </a:lnSpc>
              </a:pPr>
              <a:r>
                <a:rPr lang="en-US" sz="2634">
                  <a:solidFill>
                    <a:srgbClr val="FFFFFF"/>
                  </a:solidFill>
                  <a:latin typeface="Arimo"/>
                </a:rPr>
                <a:t>Asian</a:t>
              </a:r>
            </a:p>
            <a:p>
              <a:pPr algn="ctr">
                <a:lnSpc>
                  <a:spcPts val="3688"/>
                </a:lnSpc>
              </a:pPr>
              <a:r>
                <a:rPr lang="en-US" sz="2634">
                  <a:solidFill>
                    <a:srgbClr val="FFFFFF"/>
                  </a:solidFill>
                  <a:latin typeface="Arimo"/>
                </a:rPr>
                <a:t>16.3%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2048583" y="2574351"/>
              <a:ext cx="1710457" cy="1209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88"/>
                </a:lnSpc>
              </a:pPr>
              <a:r>
                <a:rPr lang="en-US" sz="2634" dirty="0">
                  <a:solidFill>
                    <a:srgbClr val="FFFFFF"/>
                  </a:solidFill>
                  <a:latin typeface="Arimo"/>
                </a:rPr>
                <a:t>Hispanic</a:t>
              </a:r>
            </a:p>
            <a:p>
              <a:pPr algn="ctr">
                <a:lnSpc>
                  <a:spcPts val="3688"/>
                </a:lnSpc>
              </a:pPr>
              <a:r>
                <a:rPr lang="en-US" sz="2634" dirty="0">
                  <a:solidFill>
                    <a:srgbClr val="FFFFFF"/>
                  </a:solidFill>
                  <a:latin typeface="Arimo"/>
                </a:rPr>
                <a:t>9.2%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290977" y="256255"/>
              <a:ext cx="1090832" cy="1209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88"/>
                </a:lnSpc>
              </a:pPr>
              <a:r>
                <a:rPr lang="en-US" sz="2634">
                  <a:solidFill>
                    <a:srgbClr val="FFFFFF"/>
                  </a:solidFill>
                  <a:latin typeface="Arimo"/>
                </a:rPr>
                <a:t>Black</a:t>
              </a:r>
            </a:p>
            <a:p>
              <a:pPr algn="ctr">
                <a:lnSpc>
                  <a:spcPts val="3688"/>
                </a:lnSpc>
              </a:pPr>
              <a:r>
                <a:rPr lang="en-US" sz="2634">
                  <a:solidFill>
                    <a:srgbClr val="FFFFFF"/>
                  </a:solidFill>
                  <a:latin typeface="Arimo"/>
                </a:rPr>
                <a:t>6.1%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620405" y="-66675"/>
              <a:ext cx="1115617" cy="1209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88"/>
                </a:lnSpc>
              </a:pPr>
              <a:r>
                <a:rPr lang="en-US" sz="2634">
                  <a:solidFill>
                    <a:srgbClr val="FFFFFF"/>
                  </a:solidFill>
                  <a:latin typeface="Arimo"/>
                </a:rPr>
                <a:t>Other</a:t>
              </a:r>
            </a:p>
            <a:p>
              <a:pPr algn="ctr">
                <a:lnSpc>
                  <a:spcPts val="3688"/>
                </a:lnSpc>
              </a:pPr>
              <a:r>
                <a:rPr lang="en-US" sz="2634">
                  <a:solidFill>
                    <a:srgbClr val="FFFFFF"/>
                  </a:solidFill>
                  <a:latin typeface="Arimo"/>
                </a:rPr>
                <a:t>2%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358429" y="989229"/>
              <a:ext cx="2203811" cy="12653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88"/>
                </a:lnSpc>
              </a:pPr>
              <a:r>
                <a:rPr lang="en-US" sz="2634" dirty="0">
                  <a:solidFill>
                    <a:srgbClr val="FFFFFF"/>
                  </a:solidFill>
                  <a:latin typeface="Arimo"/>
                </a:rPr>
                <a:t>Multiracial</a:t>
              </a:r>
            </a:p>
            <a:p>
              <a:pPr algn="ctr">
                <a:lnSpc>
                  <a:spcPts val="3688"/>
                </a:lnSpc>
              </a:pPr>
              <a:r>
                <a:rPr lang="en-US" sz="2634" dirty="0">
                  <a:solidFill>
                    <a:srgbClr val="FFFFFF"/>
                  </a:solidFill>
                  <a:latin typeface="Arimo"/>
                </a:rPr>
                <a:t>2%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3023802" y="4443664"/>
              <a:ext cx="6371206" cy="1209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88"/>
                </a:lnSpc>
              </a:pPr>
              <a:r>
                <a:rPr lang="en-US" sz="2634">
                  <a:solidFill>
                    <a:srgbClr val="FFFFFF"/>
                  </a:solidFill>
                  <a:latin typeface="Arimo"/>
                </a:rPr>
                <a:t>Native Hawaiian/Pacific Islander</a:t>
              </a:r>
            </a:p>
            <a:p>
              <a:pPr algn="ctr">
                <a:lnSpc>
                  <a:spcPts val="3688"/>
                </a:lnSpc>
              </a:pPr>
              <a:r>
                <a:rPr lang="en-US" sz="2634">
                  <a:solidFill>
                    <a:srgbClr val="FFFFFF"/>
                  </a:solidFill>
                  <a:latin typeface="Arimo"/>
                </a:rPr>
                <a:t>1%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499919" y="11120233"/>
              <a:ext cx="6619803" cy="12653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88"/>
                </a:lnSpc>
              </a:pPr>
              <a:r>
                <a:rPr lang="en-US" sz="2634" dirty="0">
                  <a:solidFill>
                    <a:srgbClr val="FFFFFF"/>
                  </a:solidFill>
                  <a:latin typeface="Arimo"/>
                </a:rPr>
                <a:t>American Indian/Alaska Native</a:t>
              </a:r>
            </a:p>
            <a:p>
              <a:pPr algn="ctr">
                <a:lnSpc>
                  <a:spcPts val="3688"/>
                </a:lnSpc>
              </a:pPr>
              <a:r>
                <a:rPr lang="en-US" sz="2634" dirty="0">
                  <a:solidFill>
                    <a:srgbClr val="FFFFFF"/>
                  </a:solidFill>
                  <a:latin typeface="Arimo"/>
                </a:rPr>
                <a:t>1%</a:t>
              </a:r>
            </a:p>
          </p:txBody>
        </p: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1086534" y="1494468"/>
              <a:ext cx="11336956" cy="11336956"/>
              <a:chOff x="-12700" y="-12700"/>
              <a:chExt cx="25400" cy="25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-12700"/>
                <a:ext cx="225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12700">
                    <a:moveTo>
                      <a:pt x="0" y="0"/>
                    </a:moveTo>
                    <a:lnTo>
                      <a:pt x="0" y="0"/>
                    </a:lnTo>
                    <a:cubicBezTo>
                      <a:pt x="755" y="0"/>
                      <a:pt x="1508" y="67"/>
                      <a:pt x="2252" y="201"/>
                    </a:cubicBez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2AF5C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-12596"/>
                <a:ext cx="6777" cy="12596"/>
              </a:xfrm>
              <a:custGeom>
                <a:avLst/>
                <a:gdLst/>
                <a:ahLst/>
                <a:cxnLst/>
                <a:rect l="l" t="t" r="r" b="b"/>
                <a:pathLst>
                  <a:path w="6777" h="12596">
                    <a:moveTo>
                      <a:pt x="1624" y="0"/>
                    </a:moveTo>
                    <a:cubicBezTo>
                      <a:pt x="3456" y="237"/>
                      <a:pt x="5215" y="870"/>
                      <a:pt x="6777" y="1856"/>
                    </a:cubicBezTo>
                    <a:lnTo>
                      <a:pt x="0" y="12596"/>
                    </a:lnTo>
                    <a:close/>
                  </a:path>
                </a:pathLst>
              </a:custGeom>
              <a:solidFill>
                <a:srgbClr val="0CA56C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-11066"/>
                <a:ext cx="8095" cy="11066"/>
              </a:xfrm>
              <a:custGeom>
                <a:avLst/>
                <a:gdLst/>
                <a:ahLst/>
                <a:cxnLst/>
                <a:rect l="l" t="t" r="r" b="b"/>
                <a:pathLst>
                  <a:path w="8095" h="11066">
                    <a:moveTo>
                      <a:pt x="6232" y="0"/>
                    </a:moveTo>
                    <a:cubicBezTo>
                      <a:pt x="6890" y="371"/>
                      <a:pt x="7513" y="799"/>
                      <a:pt x="8095" y="1280"/>
                    </a:cubicBezTo>
                    <a:lnTo>
                      <a:pt x="0" y="11066"/>
                    </a:lnTo>
                    <a:close/>
                  </a:path>
                </a:pathLst>
              </a:custGeom>
              <a:solidFill>
                <a:srgbClr val="00997C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-10178"/>
                <a:ext cx="12123" cy="10178"/>
              </a:xfrm>
              <a:custGeom>
                <a:avLst/>
                <a:gdLst/>
                <a:ahLst/>
                <a:cxnLst/>
                <a:rect l="l" t="t" r="r" b="b"/>
                <a:pathLst>
                  <a:path w="12123" h="10178">
                    <a:moveTo>
                      <a:pt x="7596" y="0"/>
                    </a:moveTo>
                    <a:cubicBezTo>
                      <a:pt x="9741" y="1601"/>
                      <a:pt x="11325" y="3838"/>
                      <a:pt x="12123" y="6393"/>
                    </a:cubicBezTo>
                    <a:lnTo>
                      <a:pt x="0" y="10178"/>
                    </a:lnTo>
                    <a:close/>
                  </a:path>
                </a:pathLst>
              </a:custGeom>
              <a:solidFill>
                <a:srgbClr val="008D88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-4386"/>
                <a:ext cx="12340" cy="4386"/>
              </a:xfrm>
              <a:custGeom>
                <a:avLst/>
                <a:gdLst/>
                <a:ahLst/>
                <a:cxnLst/>
                <a:rect l="l" t="t" r="r" b="b"/>
                <a:pathLst>
                  <a:path w="12340" h="4386">
                    <a:moveTo>
                      <a:pt x="11919" y="0"/>
                    </a:moveTo>
                    <a:cubicBezTo>
                      <a:pt x="12085" y="453"/>
                      <a:pt x="12226" y="916"/>
                      <a:pt x="12340" y="1386"/>
                    </a:cubicBezTo>
                    <a:lnTo>
                      <a:pt x="0" y="4386"/>
                    </a:lnTo>
                    <a:close/>
                  </a:path>
                </a:pathLst>
              </a:custGeom>
              <a:solidFill>
                <a:srgbClr val="007F90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0" y="-3614"/>
                <a:ext cx="13503" cy="12611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12611">
                    <a:moveTo>
                      <a:pt x="12175" y="0"/>
                    </a:moveTo>
                    <a:cubicBezTo>
                      <a:pt x="13503" y="4475"/>
                      <a:pt x="12270" y="9317"/>
                      <a:pt x="8963" y="12611"/>
                    </a:cubicBezTo>
                    <a:lnTo>
                      <a:pt x="0" y="3614"/>
                    </a:lnTo>
                    <a:close/>
                  </a:path>
                </a:pathLst>
              </a:custGeom>
              <a:solidFill>
                <a:srgbClr val="007092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0" y="0"/>
                <a:ext cx="9402" cy="9553"/>
              </a:xfrm>
              <a:custGeom>
                <a:avLst/>
                <a:gdLst/>
                <a:ahLst/>
                <a:cxnLst/>
                <a:rect l="l" t="t" r="r" b="b"/>
                <a:pathLst>
                  <a:path w="9402" h="9553">
                    <a:moveTo>
                      <a:pt x="9402" y="8538"/>
                    </a:moveTo>
                    <a:cubicBezTo>
                      <a:pt x="9077" y="8896"/>
                      <a:pt x="8732" y="9235"/>
                      <a:pt x="8368" y="955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18E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-13760" y="-12700"/>
                <a:ext cx="22595" cy="26544"/>
              </a:xfrm>
              <a:custGeom>
                <a:avLst/>
                <a:gdLst/>
                <a:ahLst/>
                <a:cxnLst/>
                <a:rect l="l" t="t" r="r" b="b"/>
                <a:pathLst>
                  <a:path w="22595" h="26544">
                    <a:moveTo>
                      <a:pt x="22595" y="21823"/>
                    </a:moveTo>
                    <a:cubicBezTo>
                      <a:pt x="18484" y="25804"/>
                      <a:pt x="12218" y="26544"/>
                      <a:pt x="7293" y="23630"/>
                    </a:cubicBezTo>
                    <a:cubicBezTo>
                      <a:pt x="2368" y="20716"/>
                      <a:pt x="0" y="14868"/>
                      <a:pt x="1510" y="9348"/>
                    </a:cubicBezTo>
                    <a:cubicBezTo>
                      <a:pt x="3021" y="3828"/>
                      <a:pt x="8036" y="1"/>
                      <a:pt x="13759" y="0"/>
                    </a:cubicBezTo>
                    <a:lnTo>
                      <a:pt x="13760" y="12700"/>
                    </a:lnTo>
                    <a:close/>
                  </a:path>
                </a:pathLst>
              </a:custGeom>
              <a:solidFill>
                <a:srgbClr val="005284"/>
              </a:solidFill>
            </p:spPr>
          </p:sp>
        </p:grpSp>
      </p:grpSp>
      <p:grpSp>
        <p:nvGrpSpPr>
          <p:cNvPr id="21" name="Group 21"/>
          <p:cNvGrpSpPr/>
          <p:nvPr/>
        </p:nvGrpSpPr>
        <p:grpSpPr>
          <a:xfrm>
            <a:off x="-2371818" y="2069455"/>
            <a:ext cx="9606688" cy="3714750"/>
            <a:chOff x="0" y="0"/>
            <a:chExt cx="12808918" cy="4953000"/>
          </a:xfrm>
        </p:grpSpPr>
        <p:sp>
          <p:nvSpPr>
            <p:cNvPr id="22" name="TextBox 22"/>
            <p:cNvSpPr txBox="1"/>
            <p:nvPr/>
          </p:nvSpPr>
          <p:spPr>
            <a:xfrm>
              <a:off x="0" y="4248150"/>
              <a:ext cx="10972800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00"/>
                </a:lnSpc>
              </a:pPr>
              <a:endParaRPr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0" y="2686447"/>
              <a:ext cx="12808918" cy="1148953"/>
            </a:xfrm>
            <a:prstGeom prst="rect">
              <a:avLst/>
            </a:prstGeom>
            <a:solidFill>
              <a:srgbClr val="52AF5C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376131" y="2641799"/>
              <a:ext cx="10596669" cy="1228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00"/>
                </a:lnSpc>
              </a:pPr>
              <a:r>
                <a:rPr lang="en-US" sz="3000" b="1" i="0" spc="30">
                  <a:solidFill>
                    <a:srgbClr val="FFFFFF"/>
                  </a:solidFill>
                  <a:latin typeface="Montserrat"/>
                </a:rPr>
                <a:t>984 driving-age </a:t>
              </a:r>
            </a:p>
            <a:p>
              <a:pPr algn="r">
                <a:lnSpc>
                  <a:spcPts val="3600"/>
                </a:lnSpc>
              </a:pPr>
              <a:r>
                <a:rPr lang="en-US" sz="3000" b="1" i="0" spc="30">
                  <a:solidFill>
                    <a:srgbClr val="FFFFFF"/>
                  </a:solidFill>
                  <a:latin typeface="Montserrat"/>
                </a:rPr>
                <a:t>individuals, 2019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10972800" cy="2041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6000"/>
                </a:lnSpc>
              </a:pPr>
              <a:r>
                <a:rPr lang="en-US" sz="5000" b="1" i="0">
                  <a:solidFill>
                    <a:srgbClr val="FFFFFF"/>
                  </a:solidFill>
                  <a:latin typeface="Montserrat"/>
                </a:rPr>
                <a:t>Racial </a:t>
              </a:r>
            </a:p>
            <a:p>
              <a:pPr algn="r">
                <a:lnSpc>
                  <a:spcPts val="6000"/>
                </a:lnSpc>
              </a:pPr>
              <a:r>
                <a:rPr lang="en-US" sz="5000" b="1" i="0">
                  <a:solidFill>
                    <a:srgbClr val="FFFFFF"/>
                  </a:solidFill>
                  <a:latin typeface="Montserrat"/>
                </a:rPr>
                <a:t>Demographics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501" y="93980"/>
            <a:ext cx="16230999" cy="2040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b="1" i="0" spc="72">
                <a:solidFill>
                  <a:srgbClr val="52AF5C"/>
                </a:solidFill>
                <a:latin typeface="Montserrat"/>
              </a:rPr>
              <a:t>HISPANIC, LATINO, AND </a:t>
            </a:r>
          </a:p>
          <a:p>
            <a:pPr algn="ctr">
              <a:lnSpc>
                <a:spcPts val="7920"/>
              </a:lnSpc>
            </a:pPr>
            <a:r>
              <a:rPr lang="en-US" sz="7200" b="1" i="0" spc="72">
                <a:solidFill>
                  <a:srgbClr val="52AF5C"/>
                </a:solidFill>
                <a:latin typeface="Montserrat"/>
              </a:rPr>
              <a:t>MEXICAN RESPONDENTS</a:t>
            </a:r>
          </a:p>
        </p:txBody>
      </p:sp>
      <p:sp>
        <p:nvSpPr>
          <p:cNvPr id="3" name="AutoShape 3"/>
          <p:cNvSpPr/>
          <p:nvPr/>
        </p:nvSpPr>
        <p:spPr>
          <a:xfrm>
            <a:off x="750195" y="6069892"/>
            <a:ext cx="8298555" cy="3630618"/>
          </a:xfrm>
          <a:prstGeom prst="rect">
            <a:avLst/>
          </a:prstGeom>
          <a:solidFill>
            <a:srgbClr val="1D617A"/>
          </a:solidFill>
        </p:spPr>
      </p:sp>
      <p:sp>
        <p:nvSpPr>
          <p:cNvPr id="4" name="AutoShape 4"/>
          <p:cNvSpPr/>
          <p:nvPr/>
        </p:nvSpPr>
        <p:spPr>
          <a:xfrm>
            <a:off x="9239250" y="2248774"/>
            <a:ext cx="8298555" cy="3630618"/>
          </a:xfrm>
          <a:prstGeom prst="rect">
            <a:avLst/>
          </a:prstGeom>
          <a:solidFill>
            <a:srgbClr val="1D617A"/>
          </a:solidFill>
        </p:spPr>
      </p:sp>
      <p:sp>
        <p:nvSpPr>
          <p:cNvPr id="5" name="AutoShape 5"/>
          <p:cNvSpPr/>
          <p:nvPr/>
        </p:nvSpPr>
        <p:spPr>
          <a:xfrm>
            <a:off x="750195" y="2248774"/>
            <a:ext cx="8298555" cy="3630618"/>
          </a:xfrm>
          <a:prstGeom prst="rect">
            <a:avLst/>
          </a:prstGeom>
          <a:solidFill>
            <a:srgbClr val="52AF5C"/>
          </a:solidFill>
        </p:spPr>
      </p:sp>
      <p:sp>
        <p:nvSpPr>
          <p:cNvPr id="6" name="AutoShape 6"/>
          <p:cNvSpPr/>
          <p:nvPr/>
        </p:nvSpPr>
        <p:spPr>
          <a:xfrm>
            <a:off x="9239250" y="6069892"/>
            <a:ext cx="8298555" cy="3630618"/>
          </a:xfrm>
          <a:prstGeom prst="rect">
            <a:avLst/>
          </a:prstGeom>
          <a:solidFill>
            <a:srgbClr val="52AF5C"/>
          </a:solidFill>
        </p:spPr>
      </p:sp>
      <p:grpSp>
        <p:nvGrpSpPr>
          <p:cNvPr id="7" name="Group 7"/>
          <p:cNvGrpSpPr/>
          <p:nvPr/>
        </p:nvGrpSpPr>
        <p:grpSpPr>
          <a:xfrm>
            <a:off x="750195" y="2582152"/>
            <a:ext cx="8298555" cy="2913856"/>
            <a:chOff x="0" y="-66675"/>
            <a:chExt cx="11064740" cy="3885142"/>
          </a:xfrm>
        </p:grpSpPr>
        <p:sp>
          <p:nvSpPr>
            <p:cNvPr id="8" name="TextBox 8"/>
            <p:cNvSpPr txBox="1"/>
            <p:nvPr/>
          </p:nvSpPr>
          <p:spPr>
            <a:xfrm>
              <a:off x="0" y="-66675"/>
              <a:ext cx="11064740" cy="6687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 b="0" i="0" spc="220" dirty="0">
                  <a:solidFill>
                    <a:srgbClr val="FFFFFF"/>
                  </a:solidFill>
                  <a:latin typeface="Montserrat"/>
                </a:rPr>
                <a:t>INTENTIONAL OVERSAMPLING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16187"/>
              <a:ext cx="11064740" cy="3002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 b="0" i="0" spc="24">
                  <a:solidFill>
                    <a:srgbClr val="FFFFFF"/>
                  </a:solidFill>
                  <a:latin typeface="Montserrat Light"/>
                </a:rPr>
                <a:t>Instead of being 9% of the raw </a:t>
              </a:r>
            </a:p>
            <a:p>
              <a:pPr algn="ctr">
                <a:lnSpc>
                  <a:spcPts val="3600"/>
                </a:lnSpc>
              </a:pPr>
              <a:r>
                <a:rPr lang="en-US" sz="2400" b="0" i="0" spc="24">
                  <a:solidFill>
                    <a:srgbClr val="FFFFFF"/>
                  </a:solidFill>
                  <a:latin typeface="Montserrat Light"/>
                </a:rPr>
                <a:t>(unweighted) King County respondents, </a:t>
              </a:r>
            </a:p>
            <a:p>
              <a:pPr algn="ctr">
                <a:lnSpc>
                  <a:spcPts val="3600"/>
                </a:lnSpc>
              </a:pPr>
              <a:r>
                <a:rPr lang="en-US" sz="2400" b="0" i="0" spc="24">
                  <a:solidFill>
                    <a:srgbClr val="FFFFFF"/>
                  </a:solidFill>
                  <a:latin typeface="Montserrat Light"/>
                </a:rPr>
                <a:t>as census suggests Hispanics should </a:t>
              </a:r>
            </a:p>
            <a:p>
              <a:pPr algn="ctr">
                <a:lnSpc>
                  <a:spcPts val="3600"/>
                </a:lnSpc>
              </a:pPr>
              <a:r>
                <a:rPr lang="en-US" sz="2400" b="0" i="0" spc="24">
                  <a:solidFill>
                    <a:srgbClr val="FFFFFF"/>
                  </a:solidFill>
                  <a:latin typeface="Montserrat Light"/>
                </a:rPr>
                <a:t>be, Hispanics were 14% of completed </a:t>
              </a:r>
            </a:p>
            <a:p>
              <a:pPr algn="ctr">
                <a:lnSpc>
                  <a:spcPts val="3600"/>
                </a:lnSpc>
              </a:pPr>
              <a:r>
                <a:rPr lang="en-US" sz="2400" b="0" i="0" spc="24">
                  <a:solidFill>
                    <a:srgbClr val="FFFFFF"/>
                  </a:solidFill>
                  <a:latin typeface="Montserrat Light"/>
                </a:rPr>
                <a:t>interviews, an oversample of 55%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239250" y="2632158"/>
            <a:ext cx="8298555" cy="2863850"/>
            <a:chOff x="0" y="0"/>
            <a:chExt cx="11064740" cy="381846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66675"/>
              <a:ext cx="11064740" cy="7050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 b="0" i="0" spc="220">
                  <a:solidFill>
                    <a:srgbClr val="FFFFFF"/>
                  </a:solidFill>
                  <a:latin typeface="Montserrat"/>
                </a:rPr>
                <a:t>RECRUITMENT TO THE SURVEY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16187"/>
              <a:ext cx="11064740" cy="3002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 b="0" i="0" spc="24">
                  <a:solidFill>
                    <a:srgbClr val="FFFFFF"/>
                  </a:solidFill>
                  <a:latin typeface="Montserrat Light"/>
                </a:rPr>
                <a:t>96% of respondents recruited to survey </a:t>
              </a:r>
            </a:p>
            <a:p>
              <a:pPr algn="ctr">
                <a:lnSpc>
                  <a:spcPts val="3600"/>
                </a:lnSpc>
              </a:pPr>
              <a:r>
                <a:rPr lang="en-US" sz="2400" b="0" i="0" spc="24">
                  <a:solidFill>
                    <a:srgbClr val="FFFFFF"/>
                  </a:solidFill>
                  <a:latin typeface="Montserrat Light"/>
                </a:rPr>
                <a:t>using identical incentives to 2018, with </a:t>
              </a:r>
            </a:p>
            <a:p>
              <a:pPr algn="ctr">
                <a:lnSpc>
                  <a:spcPts val="3600"/>
                </a:lnSpc>
              </a:pPr>
              <a:r>
                <a:rPr lang="en-US" sz="2400" b="0" i="0" spc="24">
                  <a:solidFill>
                    <a:srgbClr val="FFFFFF"/>
                  </a:solidFill>
                  <a:latin typeface="Montserrat Light"/>
                </a:rPr>
                <a:t>additional 4% of all Hispanic respondents </a:t>
              </a:r>
            </a:p>
            <a:p>
              <a:pPr algn="ctr">
                <a:lnSpc>
                  <a:spcPts val="3600"/>
                </a:lnSpc>
              </a:pPr>
              <a:r>
                <a:rPr lang="en-US" sz="2400" b="0" i="0" spc="24">
                  <a:solidFill>
                    <a:srgbClr val="FFFFFF"/>
                  </a:solidFill>
                  <a:latin typeface="Montserrat Light"/>
                </a:rPr>
                <a:t>recruited from a separate population of </a:t>
              </a:r>
            </a:p>
            <a:p>
              <a:pPr algn="ctr">
                <a:lnSpc>
                  <a:spcPts val="3600"/>
                </a:lnSpc>
              </a:pPr>
              <a:r>
                <a:rPr lang="en-US" sz="2400" b="0" i="0" spc="24">
                  <a:solidFill>
                    <a:srgbClr val="FFFFFF"/>
                  </a:solidFill>
                  <a:latin typeface="Montserrat Light"/>
                </a:rPr>
                <a:t>Spanish-speaking King County residents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50195" y="6453276"/>
            <a:ext cx="8298555" cy="2863850"/>
            <a:chOff x="0" y="0"/>
            <a:chExt cx="11064740" cy="3818467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66675"/>
              <a:ext cx="11064740" cy="7050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 b="0" i="0" spc="220">
                  <a:solidFill>
                    <a:srgbClr val="FFFFFF"/>
                  </a:solidFill>
                  <a:latin typeface="Montserrat"/>
                </a:rPr>
                <a:t>LANGUAGE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816187"/>
              <a:ext cx="11064740" cy="3002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 b="0" i="0" spc="24">
                  <a:solidFill>
                    <a:srgbClr val="FFFFFF"/>
                  </a:solidFill>
                  <a:latin typeface="Montserrat Light"/>
                </a:rPr>
                <a:t>31% of Hispanic respondents completed</a:t>
              </a:r>
            </a:p>
            <a:p>
              <a:pPr algn="ctr">
                <a:lnSpc>
                  <a:spcPts val="3600"/>
                </a:lnSpc>
              </a:pPr>
              <a:r>
                <a:rPr lang="en-US" sz="2400" b="0" i="0" spc="24">
                  <a:solidFill>
                    <a:srgbClr val="FFFFFF"/>
                  </a:solidFill>
                  <a:latin typeface="Montserrat Light"/>
                </a:rPr>
                <a:t>the survey in Spanish &amp; 69% of Hispanic</a:t>
              </a:r>
            </a:p>
            <a:p>
              <a:pPr algn="ctr">
                <a:lnSpc>
                  <a:spcPts val="3600"/>
                </a:lnSpc>
              </a:pPr>
              <a:r>
                <a:rPr lang="en-US" sz="2400" b="0" i="0" spc="24">
                  <a:solidFill>
                    <a:srgbClr val="FFFFFF"/>
                  </a:solidFill>
                  <a:latin typeface="Montserrat Light"/>
                </a:rPr>
                <a:t>respondents completed it in English</a:t>
              </a:r>
            </a:p>
            <a:p>
              <a:pPr algn="ctr">
                <a:lnSpc>
                  <a:spcPts val="3600"/>
                </a:lnSpc>
              </a:pPr>
              <a:r>
                <a:rPr lang="en-US" sz="2400" b="0" i="0" spc="24">
                  <a:solidFill>
                    <a:srgbClr val="FFFFFF"/>
                  </a:solidFill>
                  <a:latin typeface="Montserrat Light"/>
                </a:rPr>
                <a:t>Considering how data is better with improved translated materials in multiple languages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239250" y="6453276"/>
            <a:ext cx="8298555" cy="2863850"/>
            <a:chOff x="0" y="0"/>
            <a:chExt cx="11064740" cy="3818467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66675"/>
              <a:ext cx="11064740" cy="7050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09"/>
                </a:lnSpc>
              </a:pPr>
              <a:r>
                <a:rPr lang="en-US" sz="3150" b="0" i="0" spc="220">
                  <a:solidFill>
                    <a:srgbClr val="FFFFFF"/>
                  </a:solidFill>
                  <a:latin typeface="Montserrat"/>
                </a:rPr>
                <a:t>BENEFITS OF OVERSAMPLING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816187"/>
              <a:ext cx="11064740" cy="3002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 b="0" i="0" spc="24">
                  <a:solidFill>
                    <a:srgbClr val="FFFFFF"/>
                  </a:solidFill>
                  <a:latin typeface="Montserrat Light"/>
                </a:rPr>
                <a:t>Resulted in greater fidelity to 2019 Hispanic sample: </a:t>
              </a:r>
            </a:p>
            <a:p>
              <a:pPr algn="ctr">
                <a:lnSpc>
                  <a:spcPts val="3600"/>
                </a:lnSpc>
              </a:pPr>
              <a:r>
                <a:rPr lang="en-US" sz="2400" b="0" i="0" spc="24">
                  <a:solidFill>
                    <a:srgbClr val="FFFFFF"/>
                  </a:solidFill>
                  <a:latin typeface="Montserrat Light"/>
                </a:rPr>
                <a:t>74% of Hispanics in the 2018 sample worked </a:t>
              </a:r>
            </a:p>
            <a:p>
              <a:pPr algn="ctr">
                <a:lnSpc>
                  <a:spcPts val="3600"/>
                </a:lnSpc>
              </a:pPr>
              <a:r>
                <a:rPr lang="en-US" sz="2400" b="0" i="0" spc="24">
                  <a:solidFill>
                    <a:srgbClr val="FFFFFF"/>
                  </a:solidFill>
                  <a:latin typeface="Montserrat Light"/>
                </a:rPr>
                <a:t>outside of the home, compared to 56% in 2019</a:t>
              </a:r>
            </a:p>
            <a:p>
              <a:pPr algn="ctr">
                <a:lnSpc>
                  <a:spcPts val="3600"/>
                </a:lnSpc>
              </a:pPr>
              <a:r>
                <a:rPr lang="en-US" sz="2400" b="0" i="0" spc="24">
                  <a:solidFill>
                    <a:srgbClr val="FFFFFF"/>
                  </a:solidFill>
                  <a:latin typeface="Montserrat Light"/>
                </a:rPr>
                <a:t>Hispanics commuting by car dropped from 82% to 61%, with bus commuting tripling from 10% to 31%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501" y="93980"/>
            <a:ext cx="16230999" cy="2040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b="1" i="0" spc="72">
                <a:solidFill>
                  <a:srgbClr val="52AF5C"/>
                </a:solidFill>
                <a:latin typeface="Montserrat"/>
              </a:rPr>
              <a:t>OUTREACH TO HISPANIC, LATINO, AND MEXICAN RESPONDENTS</a:t>
            </a:r>
          </a:p>
        </p:txBody>
      </p:sp>
      <p:sp>
        <p:nvSpPr>
          <p:cNvPr id="3" name="AutoShape 3"/>
          <p:cNvSpPr/>
          <p:nvPr/>
        </p:nvSpPr>
        <p:spPr>
          <a:xfrm>
            <a:off x="9239250" y="2248774"/>
            <a:ext cx="8298555" cy="7696983"/>
          </a:xfrm>
          <a:prstGeom prst="rect">
            <a:avLst/>
          </a:prstGeom>
          <a:solidFill>
            <a:srgbClr val="1D617A"/>
          </a:solidFill>
        </p:spPr>
      </p:sp>
      <p:sp>
        <p:nvSpPr>
          <p:cNvPr id="4" name="AutoShape 4"/>
          <p:cNvSpPr/>
          <p:nvPr/>
        </p:nvSpPr>
        <p:spPr>
          <a:xfrm>
            <a:off x="750195" y="2248774"/>
            <a:ext cx="8298555" cy="7696983"/>
          </a:xfrm>
          <a:prstGeom prst="rect">
            <a:avLst/>
          </a:prstGeom>
          <a:solidFill>
            <a:srgbClr val="52AF5C"/>
          </a:solidFill>
        </p:spPr>
      </p:sp>
      <p:grpSp>
        <p:nvGrpSpPr>
          <p:cNvPr id="5" name="Group 5"/>
          <p:cNvGrpSpPr/>
          <p:nvPr/>
        </p:nvGrpSpPr>
        <p:grpSpPr>
          <a:xfrm>
            <a:off x="1184369" y="2374711"/>
            <a:ext cx="7430208" cy="7381240"/>
            <a:chOff x="0" y="0"/>
            <a:chExt cx="9906944" cy="9841653"/>
          </a:xfrm>
        </p:grpSpPr>
        <p:sp>
          <p:nvSpPr>
            <p:cNvPr id="6" name="TextBox 6"/>
            <p:cNvSpPr txBox="1"/>
            <p:nvPr/>
          </p:nvSpPr>
          <p:spPr>
            <a:xfrm>
              <a:off x="0" y="-85725"/>
              <a:ext cx="9906944" cy="8484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00"/>
                </a:lnSpc>
              </a:pPr>
              <a:r>
                <a:rPr lang="en-US" sz="4000" b="0" i="0" spc="280">
                  <a:solidFill>
                    <a:srgbClr val="FFFFFF"/>
                  </a:solidFill>
                  <a:latin typeface="Montserrat"/>
                </a:rPr>
                <a:t>OUTREACH IN</a:t>
              </a:r>
            </a:p>
            <a:p>
              <a:pPr algn="ctr">
                <a:lnSpc>
                  <a:spcPts val="5600"/>
                </a:lnSpc>
              </a:pPr>
              <a:r>
                <a:rPr lang="en-US" sz="4000" b="0" i="0" spc="280">
                  <a:solidFill>
                    <a:srgbClr val="FFFFFF"/>
                  </a:solidFill>
                  <a:latin typeface="Montserrat"/>
                </a:rPr>
                <a:t>ENGLISH USING</a:t>
              </a:r>
            </a:p>
            <a:p>
              <a:pPr algn="ctr">
                <a:lnSpc>
                  <a:spcPts val="5600"/>
                </a:lnSpc>
              </a:pPr>
              <a:r>
                <a:rPr lang="en-US" sz="4000" b="0" i="0" spc="280">
                  <a:solidFill>
                    <a:srgbClr val="FFFFFF"/>
                  </a:solidFill>
                  <a:latin typeface="Montserrat"/>
                </a:rPr>
                <a:t>IDENTICAL</a:t>
              </a:r>
            </a:p>
            <a:p>
              <a:pPr algn="ctr">
                <a:lnSpc>
                  <a:spcPts val="5600"/>
                </a:lnSpc>
              </a:pPr>
              <a:r>
                <a:rPr lang="en-US" sz="4000" b="0" i="0" spc="280">
                  <a:solidFill>
                    <a:srgbClr val="FFFFFF"/>
                  </a:solidFill>
                  <a:latin typeface="Montserrat"/>
                </a:rPr>
                <a:t>INCENTIVES</a:t>
              </a:r>
            </a:p>
            <a:p>
              <a:pPr algn="ctr">
                <a:lnSpc>
                  <a:spcPts val="5600"/>
                </a:lnSpc>
              </a:pPr>
              <a:r>
                <a:rPr lang="en-US" sz="4000" b="0" i="0" spc="280">
                  <a:solidFill>
                    <a:srgbClr val="FFFFFF"/>
                  </a:solidFill>
                  <a:latin typeface="Montserrat"/>
                </a:rPr>
                <a:t>WITH OPTIONS</a:t>
              </a:r>
            </a:p>
            <a:p>
              <a:pPr algn="ctr">
                <a:lnSpc>
                  <a:spcPts val="5600"/>
                </a:lnSpc>
              </a:pPr>
              <a:r>
                <a:rPr lang="en-US" sz="4000" b="0" i="0" spc="280">
                  <a:solidFill>
                    <a:srgbClr val="FFFFFF"/>
                  </a:solidFill>
                  <a:latin typeface="Montserrat"/>
                </a:rPr>
                <a:t>TO TAKE</a:t>
              </a:r>
            </a:p>
            <a:p>
              <a:pPr algn="ctr">
                <a:lnSpc>
                  <a:spcPts val="5600"/>
                </a:lnSpc>
              </a:pPr>
              <a:r>
                <a:rPr lang="en-US" sz="4000" b="0" i="0" spc="280">
                  <a:solidFill>
                    <a:srgbClr val="FFFFFF"/>
                  </a:solidFill>
                  <a:latin typeface="Montserrat"/>
                </a:rPr>
                <a:t>SURVEY IN</a:t>
              </a:r>
            </a:p>
            <a:p>
              <a:pPr algn="ctr">
                <a:lnSpc>
                  <a:spcPts val="5600"/>
                </a:lnSpc>
              </a:pPr>
              <a:r>
                <a:rPr lang="en-US" sz="4000" b="0" i="0" spc="280">
                  <a:solidFill>
                    <a:srgbClr val="FFFFFF"/>
                  </a:solidFill>
                  <a:latin typeface="Montserrat"/>
                </a:rPr>
                <a:t>ENGLISH OR</a:t>
              </a:r>
            </a:p>
            <a:p>
              <a:pPr algn="ctr">
                <a:lnSpc>
                  <a:spcPts val="5600"/>
                </a:lnSpc>
              </a:pPr>
              <a:r>
                <a:rPr lang="en-US" sz="4000" b="0" i="0" spc="280">
                  <a:solidFill>
                    <a:srgbClr val="FFFFFF"/>
                  </a:solidFill>
                  <a:latin typeface="Montserrat"/>
                </a:rPr>
                <a:t>IN SPANISH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8576733"/>
              <a:ext cx="9906944" cy="1264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2600" b="0" i="0" spc="26">
                  <a:solidFill>
                    <a:srgbClr val="FFFFFF"/>
                  </a:solidFill>
                  <a:latin typeface="Montserrat Light"/>
                </a:rPr>
                <a:t>English email included an option to take the survey in English or in Spanish: effective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673423" y="2374711"/>
            <a:ext cx="7430208" cy="7381240"/>
            <a:chOff x="0" y="0"/>
            <a:chExt cx="9906944" cy="9841653"/>
          </a:xfrm>
        </p:grpSpPr>
        <p:sp>
          <p:nvSpPr>
            <p:cNvPr id="9" name="TextBox 9"/>
            <p:cNvSpPr txBox="1"/>
            <p:nvPr/>
          </p:nvSpPr>
          <p:spPr>
            <a:xfrm>
              <a:off x="0" y="-85725"/>
              <a:ext cx="9906944" cy="8484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00"/>
                </a:lnSpc>
              </a:pPr>
              <a:r>
                <a:rPr lang="en-US" sz="4000" b="0" i="0" spc="280">
                  <a:solidFill>
                    <a:srgbClr val="FFFFFF"/>
                  </a:solidFill>
                  <a:latin typeface="Montserrat"/>
                </a:rPr>
                <a:t>OUTREACH IN</a:t>
              </a:r>
            </a:p>
            <a:p>
              <a:pPr algn="ctr">
                <a:lnSpc>
                  <a:spcPts val="5600"/>
                </a:lnSpc>
              </a:pPr>
              <a:r>
                <a:rPr lang="en-US" sz="4000" b="0" i="0" spc="280">
                  <a:solidFill>
                    <a:srgbClr val="FFFFFF"/>
                  </a:solidFill>
                  <a:latin typeface="Montserrat"/>
                </a:rPr>
                <a:t>SPANISH TO</a:t>
              </a:r>
            </a:p>
            <a:p>
              <a:pPr algn="ctr">
                <a:lnSpc>
                  <a:spcPts val="5600"/>
                </a:lnSpc>
              </a:pPr>
              <a:r>
                <a:rPr lang="en-US" sz="4000" b="0" i="0" spc="280">
                  <a:solidFill>
                    <a:srgbClr val="FFFFFF"/>
                  </a:solidFill>
                  <a:latin typeface="Montserrat"/>
                </a:rPr>
                <a:t>SEPARATE</a:t>
              </a:r>
            </a:p>
            <a:p>
              <a:pPr algn="ctr">
                <a:lnSpc>
                  <a:spcPts val="5600"/>
                </a:lnSpc>
              </a:pPr>
              <a:r>
                <a:rPr lang="en-US" sz="4000" b="0" i="0" spc="280">
                  <a:solidFill>
                    <a:srgbClr val="FFFFFF"/>
                  </a:solidFill>
                  <a:latin typeface="Montserrat"/>
                </a:rPr>
                <a:t>POPULATION OF</a:t>
              </a:r>
            </a:p>
            <a:p>
              <a:pPr algn="ctr">
                <a:lnSpc>
                  <a:spcPts val="5600"/>
                </a:lnSpc>
              </a:pPr>
              <a:r>
                <a:rPr lang="en-US" sz="4000" b="0" i="0" spc="280">
                  <a:solidFill>
                    <a:srgbClr val="FFFFFF"/>
                  </a:solidFill>
                  <a:latin typeface="Montserrat"/>
                </a:rPr>
                <a:t>SPANISH-SPEAKING</a:t>
              </a:r>
            </a:p>
            <a:p>
              <a:pPr algn="ctr">
                <a:lnSpc>
                  <a:spcPts val="5600"/>
                </a:lnSpc>
              </a:pPr>
              <a:r>
                <a:rPr lang="en-US" sz="4000" b="0" i="0" spc="280">
                  <a:solidFill>
                    <a:srgbClr val="FFFFFF"/>
                  </a:solidFill>
                  <a:latin typeface="Montserrat"/>
                </a:rPr>
                <a:t>KING COUNTY</a:t>
              </a:r>
            </a:p>
            <a:p>
              <a:pPr algn="ctr">
                <a:lnSpc>
                  <a:spcPts val="5600"/>
                </a:lnSpc>
              </a:pPr>
              <a:r>
                <a:rPr lang="en-US" sz="4000" b="0" i="0" spc="280">
                  <a:solidFill>
                    <a:srgbClr val="FFFFFF"/>
                  </a:solidFill>
                  <a:latin typeface="Montserrat"/>
                </a:rPr>
                <a:t>RESIDENTS TO</a:t>
              </a:r>
            </a:p>
            <a:p>
              <a:pPr algn="ctr">
                <a:lnSpc>
                  <a:spcPts val="5600"/>
                </a:lnSpc>
              </a:pPr>
              <a:r>
                <a:rPr lang="en-US" sz="4000" b="0" i="0" spc="280">
                  <a:solidFill>
                    <a:srgbClr val="FFFFFF"/>
                  </a:solidFill>
                  <a:latin typeface="Montserrat"/>
                </a:rPr>
                <a:t>TAKE SURVEY</a:t>
              </a:r>
            </a:p>
            <a:p>
              <a:pPr algn="ctr">
                <a:lnSpc>
                  <a:spcPts val="5600"/>
                </a:lnSpc>
              </a:pPr>
              <a:r>
                <a:rPr lang="en-US" sz="4000" b="0" i="0" spc="280">
                  <a:solidFill>
                    <a:srgbClr val="FFFFFF"/>
                  </a:solidFill>
                  <a:latin typeface="Montserrat"/>
                </a:rPr>
                <a:t>IN SPANISH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576733"/>
              <a:ext cx="9906944" cy="1264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2600" b="0" i="0" spc="26">
                  <a:solidFill>
                    <a:srgbClr val="FFFFFF"/>
                  </a:solidFill>
                  <a:latin typeface="Montserrat Light"/>
                </a:rPr>
                <a:t>Only 1 respondent</a:t>
              </a:r>
            </a:p>
            <a:p>
              <a:pPr algn="ctr">
                <a:lnSpc>
                  <a:spcPts val="3900"/>
                </a:lnSpc>
              </a:pPr>
              <a:r>
                <a:rPr lang="en-US" sz="2600" b="0" i="0" spc="26">
                  <a:solidFill>
                    <a:srgbClr val="FFFFFF"/>
                  </a:solidFill>
                  <a:latin typeface="Montserrat Light"/>
                </a:rPr>
                <a:t>completed the full survey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90898" y="0"/>
            <a:ext cx="15490449" cy="1030114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361950" y="-228600"/>
            <a:ext cx="17640300" cy="10744200"/>
          </a:xfrm>
          <a:prstGeom prst="rect">
            <a:avLst/>
          </a:prstGeom>
          <a:solidFill>
            <a:srgbClr val="1D617A"/>
          </a:solidFill>
        </p:spPr>
      </p:sp>
      <p:grpSp>
        <p:nvGrpSpPr>
          <p:cNvPr id="4" name="Group 4"/>
          <p:cNvGrpSpPr/>
          <p:nvPr/>
        </p:nvGrpSpPr>
        <p:grpSpPr>
          <a:xfrm>
            <a:off x="8522512" y="1607063"/>
            <a:ext cx="9194201" cy="7575037"/>
            <a:chOff x="-152798" y="-66675"/>
            <a:chExt cx="12258935" cy="10100049"/>
          </a:xfrm>
        </p:grpSpPr>
        <p:sp>
          <p:nvSpPr>
            <p:cNvPr id="5" name="TextBox 5"/>
            <p:cNvSpPr txBox="1"/>
            <p:nvPr/>
          </p:nvSpPr>
          <p:spPr>
            <a:xfrm>
              <a:off x="828650" y="9464126"/>
              <a:ext cx="2029948" cy="56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18"/>
                </a:lnSpc>
              </a:pPr>
              <a:r>
                <a:rPr lang="en-US" sz="2513" dirty="0">
                  <a:solidFill>
                    <a:srgbClr val="FFFFFF"/>
                  </a:solidFill>
                  <a:latin typeface="Arimo"/>
                </a:rPr>
                <a:t>16-17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140534" y="9464126"/>
              <a:ext cx="2029948" cy="56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18"/>
                </a:lnSpc>
              </a:pPr>
              <a:r>
                <a:rPr lang="en-US" sz="2513" dirty="0">
                  <a:solidFill>
                    <a:srgbClr val="FFFFFF"/>
                  </a:solidFill>
                  <a:latin typeface="Arimo"/>
                </a:rPr>
                <a:t>18-34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452419" y="9464126"/>
              <a:ext cx="2029948" cy="56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18"/>
                </a:lnSpc>
              </a:pPr>
              <a:r>
                <a:rPr lang="en-US" sz="2513" dirty="0">
                  <a:solidFill>
                    <a:srgbClr val="FFFFFF"/>
                  </a:solidFill>
                  <a:latin typeface="Arimo"/>
                </a:rPr>
                <a:t>35-49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64304" y="9464126"/>
              <a:ext cx="2029948" cy="56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18"/>
                </a:lnSpc>
              </a:pPr>
              <a:r>
                <a:rPr lang="en-US" sz="2513" dirty="0">
                  <a:solidFill>
                    <a:srgbClr val="FFFFFF"/>
                  </a:solidFill>
                  <a:latin typeface="Arimo"/>
                </a:rPr>
                <a:t>50-64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076189" y="9464126"/>
              <a:ext cx="2029948" cy="56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18"/>
                </a:lnSpc>
              </a:pPr>
              <a:r>
                <a:rPr lang="en-US" sz="2513" dirty="0">
                  <a:solidFill>
                    <a:srgbClr val="FFFFFF"/>
                  </a:solidFill>
                  <a:latin typeface="Arimo"/>
                </a:rPr>
                <a:t>65+</a:t>
              </a:r>
            </a:p>
          </p:txBody>
        </p: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828650" y="251286"/>
              <a:ext cx="11277487" cy="9210454"/>
              <a:chOff x="0" y="0"/>
              <a:chExt cx="9423400" cy="76962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6350"/>
                <a:ext cx="9423400" cy="7708900"/>
              </a:xfrm>
              <a:custGeom>
                <a:avLst/>
                <a:gdLst/>
                <a:ahLst/>
                <a:cxnLst/>
                <a:rect l="l" t="t" r="r" b="b"/>
                <a:pathLst>
                  <a:path w="9423400" h="7708900">
                    <a:moveTo>
                      <a:pt x="0" y="0"/>
                    </a:moveTo>
                    <a:lnTo>
                      <a:pt x="9423400" y="0"/>
                    </a:lnTo>
                    <a:lnTo>
                      <a:pt x="9423400" y="12700"/>
                    </a:lnTo>
                    <a:lnTo>
                      <a:pt x="0" y="12700"/>
                    </a:lnTo>
                    <a:close/>
                    <a:moveTo>
                      <a:pt x="0" y="2565400"/>
                    </a:moveTo>
                    <a:lnTo>
                      <a:pt x="9423400" y="2565400"/>
                    </a:lnTo>
                    <a:lnTo>
                      <a:pt x="9423400" y="2578100"/>
                    </a:lnTo>
                    <a:lnTo>
                      <a:pt x="0" y="2578100"/>
                    </a:lnTo>
                    <a:close/>
                    <a:moveTo>
                      <a:pt x="0" y="5130800"/>
                    </a:moveTo>
                    <a:lnTo>
                      <a:pt x="9423400" y="5130800"/>
                    </a:lnTo>
                    <a:lnTo>
                      <a:pt x="9423400" y="5143500"/>
                    </a:lnTo>
                    <a:lnTo>
                      <a:pt x="0" y="5143500"/>
                    </a:lnTo>
                    <a:close/>
                    <a:moveTo>
                      <a:pt x="0" y="7696200"/>
                    </a:moveTo>
                    <a:lnTo>
                      <a:pt x="9423400" y="7696200"/>
                    </a:lnTo>
                    <a:lnTo>
                      <a:pt x="9423400" y="7708900"/>
                    </a:lnTo>
                    <a:lnTo>
                      <a:pt x="0" y="7708900"/>
                    </a:lnTo>
                    <a:close/>
                  </a:path>
                </a:pathLst>
              </a:custGeom>
              <a:solidFill>
                <a:srgbClr val="222222">
                  <a:alpha val="24705"/>
                </a:srgbClr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-152798" y="-66675"/>
              <a:ext cx="828651" cy="56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518"/>
                </a:lnSpc>
              </a:pPr>
              <a:r>
                <a:rPr lang="en-US" sz="2513" dirty="0">
                  <a:solidFill>
                    <a:srgbClr val="FFFFFF"/>
                  </a:solidFill>
                  <a:latin typeface="Arimo"/>
                </a:rPr>
                <a:t>300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-152798" y="3003476"/>
              <a:ext cx="828651" cy="56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518"/>
                </a:lnSpc>
              </a:pPr>
              <a:r>
                <a:rPr lang="en-US" sz="2513" dirty="0">
                  <a:solidFill>
                    <a:srgbClr val="FFFFFF"/>
                  </a:solidFill>
                  <a:latin typeface="Arimo"/>
                </a:rPr>
                <a:t>200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152798" y="6073628"/>
              <a:ext cx="828651" cy="56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518"/>
                </a:lnSpc>
              </a:pPr>
              <a:r>
                <a:rPr lang="en-US" sz="2513" dirty="0">
                  <a:solidFill>
                    <a:srgbClr val="FFFFFF"/>
                  </a:solidFill>
                  <a:latin typeface="Arimo"/>
                </a:rPr>
                <a:t>100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18982" y="9143780"/>
              <a:ext cx="355271" cy="56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518"/>
                </a:lnSpc>
              </a:pPr>
              <a:r>
                <a:rPr lang="en-US" sz="2513" dirty="0">
                  <a:solidFill>
                    <a:srgbClr val="FFFFFF"/>
                  </a:solidFill>
                  <a:latin typeface="Arimo"/>
                </a:rPr>
                <a:t>0 </a:t>
              </a:r>
            </a:p>
          </p:txBody>
        </p:sp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828650" y="251286"/>
              <a:ext cx="11277487" cy="9210454"/>
              <a:chOff x="0" y="0"/>
              <a:chExt cx="9423400" cy="76962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6945884"/>
                <a:ext cx="1696212" cy="750316"/>
              </a:xfrm>
              <a:custGeom>
                <a:avLst/>
                <a:gdLst/>
                <a:ahLst/>
                <a:cxnLst/>
                <a:rect l="l" t="t" r="r" b="b"/>
                <a:pathLst>
                  <a:path w="1696212" h="750316">
                    <a:moveTo>
                      <a:pt x="0" y="750316"/>
                    </a:moveTo>
                    <a:lnTo>
                      <a:pt x="0" y="135697"/>
                    </a:lnTo>
                    <a:lnTo>
                      <a:pt x="0" y="135697"/>
                    </a:lnTo>
                    <a:cubicBezTo>
                      <a:pt x="0" y="99708"/>
                      <a:pt x="14297" y="65193"/>
                      <a:pt x="39745" y="39745"/>
                    </a:cubicBezTo>
                    <a:cubicBezTo>
                      <a:pt x="65193" y="14297"/>
                      <a:pt x="99708" y="0"/>
                      <a:pt x="135697" y="0"/>
                    </a:cubicBezTo>
                    <a:lnTo>
                      <a:pt x="1560515" y="0"/>
                    </a:lnTo>
                    <a:cubicBezTo>
                      <a:pt x="1596504" y="0"/>
                      <a:pt x="1631019" y="14297"/>
                      <a:pt x="1656467" y="39745"/>
                    </a:cubicBezTo>
                    <a:cubicBezTo>
                      <a:pt x="1681915" y="65193"/>
                      <a:pt x="1696212" y="99708"/>
                      <a:pt x="1696212" y="135697"/>
                    </a:cubicBezTo>
                    <a:lnTo>
                      <a:pt x="1696212" y="750316"/>
                    </a:lnTo>
                    <a:close/>
                  </a:path>
                </a:pathLst>
              </a:custGeom>
              <a:solidFill>
                <a:srgbClr val="52AF5C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1931797" y="250190"/>
                <a:ext cx="1696212" cy="7446010"/>
              </a:xfrm>
              <a:custGeom>
                <a:avLst/>
                <a:gdLst/>
                <a:ahLst/>
                <a:cxnLst/>
                <a:rect l="l" t="t" r="r" b="b"/>
                <a:pathLst>
                  <a:path w="1696212" h="7446010">
                    <a:moveTo>
                      <a:pt x="0" y="7446010"/>
                    </a:moveTo>
                    <a:lnTo>
                      <a:pt x="0" y="135697"/>
                    </a:lnTo>
                    <a:cubicBezTo>
                      <a:pt x="0" y="60754"/>
                      <a:pt x="60754" y="0"/>
                      <a:pt x="135697" y="0"/>
                    </a:cubicBezTo>
                    <a:lnTo>
                      <a:pt x="1560515" y="0"/>
                    </a:lnTo>
                    <a:cubicBezTo>
                      <a:pt x="1596504" y="0"/>
                      <a:pt x="1631019" y="14297"/>
                      <a:pt x="1656467" y="39745"/>
                    </a:cubicBezTo>
                    <a:cubicBezTo>
                      <a:pt x="1681915" y="65193"/>
                      <a:pt x="1696212" y="99708"/>
                      <a:pt x="1696212" y="135697"/>
                    </a:cubicBezTo>
                    <a:lnTo>
                      <a:pt x="1696212" y="7446010"/>
                    </a:lnTo>
                    <a:close/>
                  </a:path>
                </a:pathLst>
              </a:custGeom>
              <a:solidFill>
                <a:srgbClr val="52AF5C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3863594" y="1019810"/>
                <a:ext cx="1696212" cy="6676390"/>
              </a:xfrm>
              <a:custGeom>
                <a:avLst/>
                <a:gdLst/>
                <a:ahLst/>
                <a:cxnLst/>
                <a:rect l="l" t="t" r="r" b="b"/>
                <a:pathLst>
                  <a:path w="1696212" h="6676390">
                    <a:moveTo>
                      <a:pt x="0" y="6676390"/>
                    </a:moveTo>
                    <a:lnTo>
                      <a:pt x="0" y="135697"/>
                    </a:lnTo>
                    <a:cubicBezTo>
                      <a:pt x="0" y="60754"/>
                      <a:pt x="60754" y="0"/>
                      <a:pt x="135697" y="0"/>
                    </a:cubicBezTo>
                    <a:lnTo>
                      <a:pt x="1560515" y="0"/>
                    </a:lnTo>
                    <a:cubicBezTo>
                      <a:pt x="1635458" y="0"/>
                      <a:pt x="1696212" y="60754"/>
                      <a:pt x="1696212" y="135697"/>
                    </a:cubicBezTo>
                    <a:lnTo>
                      <a:pt x="1696212" y="6676390"/>
                    </a:lnTo>
                    <a:close/>
                  </a:path>
                </a:pathLst>
              </a:custGeom>
              <a:solidFill>
                <a:srgbClr val="52AF5C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5795391" y="2251202"/>
                <a:ext cx="1696212" cy="5444998"/>
              </a:xfrm>
              <a:custGeom>
                <a:avLst/>
                <a:gdLst/>
                <a:ahLst/>
                <a:cxnLst/>
                <a:rect l="l" t="t" r="r" b="b"/>
                <a:pathLst>
                  <a:path w="1696212" h="5444998">
                    <a:moveTo>
                      <a:pt x="0" y="5444998"/>
                    </a:moveTo>
                    <a:lnTo>
                      <a:pt x="0" y="135697"/>
                    </a:lnTo>
                    <a:cubicBezTo>
                      <a:pt x="0" y="99708"/>
                      <a:pt x="14297" y="65193"/>
                      <a:pt x="39745" y="39745"/>
                    </a:cubicBezTo>
                    <a:cubicBezTo>
                      <a:pt x="65193" y="14297"/>
                      <a:pt x="99708" y="0"/>
                      <a:pt x="135697" y="0"/>
                    </a:cubicBezTo>
                    <a:lnTo>
                      <a:pt x="1560515" y="0"/>
                    </a:lnTo>
                    <a:cubicBezTo>
                      <a:pt x="1596504" y="0"/>
                      <a:pt x="1631019" y="14297"/>
                      <a:pt x="1656467" y="39745"/>
                    </a:cubicBezTo>
                    <a:cubicBezTo>
                      <a:pt x="1681915" y="65193"/>
                      <a:pt x="1696212" y="99708"/>
                      <a:pt x="1696212" y="135697"/>
                    </a:cubicBezTo>
                    <a:lnTo>
                      <a:pt x="1696212" y="5444998"/>
                    </a:lnTo>
                    <a:close/>
                  </a:path>
                </a:pathLst>
              </a:custGeom>
              <a:solidFill>
                <a:srgbClr val="52AF5C"/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7727188" y="4149598"/>
                <a:ext cx="1696212" cy="3546602"/>
              </a:xfrm>
              <a:custGeom>
                <a:avLst/>
                <a:gdLst/>
                <a:ahLst/>
                <a:cxnLst/>
                <a:rect l="l" t="t" r="r" b="b"/>
                <a:pathLst>
                  <a:path w="1696212" h="3546602">
                    <a:moveTo>
                      <a:pt x="0" y="3546602"/>
                    </a:moveTo>
                    <a:lnTo>
                      <a:pt x="0" y="135697"/>
                    </a:lnTo>
                    <a:cubicBezTo>
                      <a:pt x="0" y="99708"/>
                      <a:pt x="14297" y="65193"/>
                      <a:pt x="39745" y="39745"/>
                    </a:cubicBezTo>
                    <a:cubicBezTo>
                      <a:pt x="65193" y="14296"/>
                      <a:pt x="99708" y="0"/>
                      <a:pt x="135697" y="0"/>
                    </a:cubicBezTo>
                    <a:lnTo>
                      <a:pt x="1560515" y="0"/>
                    </a:lnTo>
                    <a:cubicBezTo>
                      <a:pt x="1596504" y="0"/>
                      <a:pt x="1631019" y="14296"/>
                      <a:pt x="1656467" y="39745"/>
                    </a:cubicBezTo>
                    <a:cubicBezTo>
                      <a:pt x="1681915" y="65193"/>
                      <a:pt x="1696212" y="99708"/>
                      <a:pt x="1696212" y="135697"/>
                    </a:cubicBezTo>
                    <a:lnTo>
                      <a:pt x="1696212" y="3546602"/>
                    </a:lnTo>
                    <a:close/>
                  </a:path>
                </a:pathLst>
              </a:custGeom>
              <a:solidFill>
                <a:srgbClr val="52AF5C"/>
              </a:solidFill>
            </p:spPr>
          </p:sp>
        </p:grpSp>
      </p:grpSp>
      <p:grpSp>
        <p:nvGrpSpPr>
          <p:cNvPr id="22" name="Group 22"/>
          <p:cNvGrpSpPr/>
          <p:nvPr/>
        </p:nvGrpSpPr>
        <p:grpSpPr>
          <a:xfrm>
            <a:off x="-1136883" y="169927"/>
            <a:ext cx="9606688" cy="3181350"/>
            <a:chOff x="0" y="0"/>
            <a:chExt cx="12808918" cy="4241800"/>
          </a:xfrm>
        </p:grpSpPr>
        <p:sp>
          <p:nvSpPr>
            <p:cNvPr id="23" name="TextBox 23"/>
            <p:cNvSpPr txBox="1"/>
            <p:nvPr/>
          </p:nvSpPr>
          <p:spPr>
            <a:xfrm>
              <a:off x="1836118" y="3536950"/>
              <a:ext cx="10972800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0" y="1975247"/>
              <a:ext cx="12808918" cy="1148953"/>
            </a:xfrm>
            <a:prstGeom prst="rect">
              <a:avLst/>
            </a:prstGeom>
            <a:solidFill>
              <a:srgbClr val="52AF5C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836118" y="1990924"/>
              <a:ext cx="10596669" cy="1117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800" b="1" i="0" spc="28">
                  <a:solidFill>
                    <a:srgbClr val="FFFFFF"/>
                  </a:solidFill>
                  <a:latin typeface="Montserrat"/>
                </a:rPr>
                <a:t>Age in years, 2019</a:t>
              </a:r>
            </a:p>
            <a:p>
              <a:pPr>
                <a:lnSpc>
                  <a:spcPts val="3360"/>
                </a:lnSpc>
              </a:pPr>
              <a:r>
                <a:rPr lang="en-US" sz="2800" b="1" i="0" spc="28">
                  <a:solidFill>
                    <a:srgbClr val="FFFFFF"/>
                  </a:solidFill>
                  <a:latin typeface="Montserrat"/>
                </a:rPr>
                <a:t>984 Driving-Age Individuals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836118" y="-9525"/>
              <a:ext cx="10972800" cy="1330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00"/>
                </a:lnSpc>
              </a:pPr>
              <a:r>
                <a:rPr lang="en-US" sz="6500" b="1" i="0">
                  <a:solidFill>
                    <a:srgbClr val="FFFFFF"/>
                  </a:solidFill>
                  <a:latin typeface="Montserrat"/>
                </a:rPr>
                <a:t>Age Demographics</a:t>
              </a:r>
            </a:p>
          </p:txBody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077675" y="2614440"/>
            <a:ext cx="11558960" cy="7686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61950" y="-228600"/>
            <a:ext cx="17640300" cy="10744200"/>
          </a:xfrm>
          <a:prstGeom prst="rect">
            <a:avLst/>
          </a:prstGeom>
          <a:solidFill>
            <a:srgbClr val="1D617A"/>
          </a:solidFill>
        </p:spPr>
      </p:sp>
      <p:grpSp>
        <p:nvGrpSpPr>
          <p:cNvPr id="3" name="Group 3"/>
          <p:cNvGrpSpPr/>
          <p:nvPr/>
        </p:nvGrpSpPr>
        <p:grpSpPr>
          <a:xfrm>
            <a:off x="2684927" y="1169761"/>
            <a:ext cx="14182604" cy="8888826"/>
            <a:chOff x="609600" y="0"/>
            <a:chExt cx="18910140" cy="11851769"/>
          </a:xfrm>
        </p:grpSpPr>
        <p:sp>
          <p:nvSpPr>
            <p:cNvPr id="4" name="TextBox 4"/>
            <p:cNvSpPr txBox="1"/>
            <p:nvPr/>
          </p:nvSpPr>
          <p:spPr>
            <a:xfrm>
              <a:off x="609600" y="4424891"/>
              <a:ext cx="4446498" cy="1333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2786" dirty="0">
                  <a:solidFill>
                    <a:srgbClr val="FFFFFF"/>
                  </a:solidFill>
                  <a:latin typeface="Arimo"/>
                </a:rPr>
                <a:t>Identifies as woman</a:t>
              </a:r>
            </a:p>
            <a:p>
              <a:pPr algn="ctr">
                <a:lnSpc>
                  <a:spcPts val="3900"/>
                </a:lnSpc>
              </a:pPr>
              <a:r>
                <a:rPr lang="en-US" sz="2786" dirty="0">
                  <a:solidFill>
                    <a:srgbClr val="FFFFFF"/>
                  </a:solidFill>
                  <a:latin typeface="Arimo"/>
                </a:rPr>
                <a:t>50%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5622498" y="4233404"/>
              <a:ext cx="3897242" cy="1333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2786" dirty="0">
                  <a:solidFill>
                    <a:srgbClr val="FFFFFF"/>
                  </a:solidFill>
                  <a:latin typeface="Arimo"/>
                </a:rPr>
                <a:t>Identifies as man</a:t>
              </a:r>
            </a:p>
            <a:p>
              <a:pPr algn="ctr">
                <a:lnSpc>
                  <a:spcPts val="3900"/>
                </a:lnSpc>
              </a:pPr>
              <a:r>
                <a:rPr lang="en-US" sz="2786" dirty="0">
                  <a:solidFill>
                    <a:srgbClr val="FFFFFF"/>
                  </a:solidFill>
                  <a:latin typeface="Arimo"/>
                </a:rPr>
                <a:t>49%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088098" y="10518070"/>
              <a:ext cx="6666434" cy="1333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2786" dirty="0">
                  <a:solidFill>
                    <a:srgbClr val="FFFFFF"/>
                  </a:solidFill>
                  <a:latin typeface="Arimo"/>
                </a:rPr>
                <a:t>Identifies in some other way</a:t>
              </a:r>
            </a:p>
            <a:p>
              <a:pPr algn="ctr">
                <a:lnSpc>
                  <a:spcPts val="3900"/>
                </a:lnSpc>
              </a:pPr>
              <a:r>
                <a:rPr lang="en-US" sz="2786" dirty="0">
                  <a:solidFill>
                    <a:srgbClr val="FFFFFF"/>
                  </a:solidFill>
                  <a:latin typeface="Arimo"/>
                </a:rPr>
                <a:t>1%</a:t>
              </a:r>
            </a:p>
          </p:txBody>
        </p: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5160682" y="0"/>
              <a:ext cx="10210859" cy="10210859"/>
              <a:chOff x="-12700" y="-12700"/>
              <a:chExt cx="25400" cy="254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-12700"/>
                <a:ext cx="12745" cy="25399"/>
              </a:xfrm>
              <a:custGeom>
                <a:avLst/>
                <a:gdLst/>
                <a:ahLst/>
                <a:cxnLst/>
                <a:rect l="l" t="t" r="r" b="b"/>
                <a:pathLst>
                  <a:path w="12745" h="25399">
                    <a:moveTo>
                      <a:pt x="0" y="0"/>
                    </a:moveTo>
                    <a:lnTo>
                      <a:pt x="0" y="0"/>
                    </a:lnTo>
                    <a:cubicBezTo>
                      <a:pt x="6982" y="0"/>
                      <a:pt x="12655" y="5636"/>
                      <a:pt x="12700" y="12619"/>
                    </a:cubicBezTo>
                    <a:cubicBezTo>
                      <a:pt x="12745" y="19601"/>
                      <a:pt x="7145" y="25309"/>
                      <a:pt x="163" y="25399"/>
                    </a:cubicBezTo>
                    <a:lnTo>
                      <a:pt x="81" y="19049"/>
                    </a:lnTo>
                    <a:cubicBezTo>
                      <a:pt x="3572" y="19005"/>
                      <a:pt x="6372" y="16150"/>
                      <a:pt x="6350" y="12659"/>
                    </a:cubicBezTo>
                    <a:cubicBezTo>
                      <a:pt x="6327" y="9168"/>
                      <a:pt x="3491" y="6350"/>
                      <a:pt x="0" y="6350"/>
                    </a:cubicBezTo>
                    <a:close/>
                  </a:path>
                </a:pathLst>
              </a:custGeom>
              <a:solidFill>
                <a:srgbClr val="52AF5C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-635" y="6337"/>
                <a:ext cx="1432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6371">
                    <a:moveTo>
                      <a:pt x="1432" y="6338"/>
                    </a:moveTo>
                    <a:cubicBezTo>
                      <a:pt x="956" y="6368"/>
                      <a:pt x="477" y="6371"/>
                      <a:pt x="0" y="6347"/>
                    </a:cubicBezTo>
                    <a:lnTo>
                      <a:pt x="318" y="5"/>
                    </a:lnTo>
                    <a:cubicBezTo>
                      <a:pt x="556" y="17"/>
                      <a:pt x="795" y="15"/>
                      <a:pt x="1034" y="0"/>
                    </a:cubicBezTo>
                    <a:close/>
                  </a:path>
                </a:pathLst>
              </a:custGeom>
              <a:solidFill>
                <a:srgbClr val="00958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-12644" y="-12700"/>
                <a:ext cx="12644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25400">
                    <a:moveTo>
                      <a:pt x="12644" y="25400"/>
                    </a:moveTo>
                    <a:lnTo>
                      <a:pt x="12644" y="25400"/>
                    </a:lnTo>
                    <a:cubicBezTo>
                      <a:pt x="5652" y="25369"/>
                      <a:pt x="0" y="19693"/>
                      <a:pt x="0" y="12701"/>
                    </a:cubicBezTo>
                    <a:cubicBezTo>
                      <a:pt x="0" y="5709"/>
                      <a:pt x="5651" y="32"/>
                      <a:pt x="12643" y="0"/>
                    </a:cubicBezTo>
                    <a:lnTo>
                      <a:pt x="12643" y="6350"/>
                    </a:lnTo>
                    <a:cubicBezTo>
                      <a:pt x="9147" y="6366"/>
                      <a:pt x="6322" y="9204"/>
                      <a:pt x="6322" y="12700"/>
                    </a:cubicBezTo>
                    <a:cubicBezTo>
                      <a:pt x="6322" y="16196"/>
                      <a:pt x="9148" y="19035"/>
                      <a:pt x="12644" y="19050"/>
                    </a:cubicBezTo>
                    <a:close/>
                  </a:path>
                </a:pathLst>
              </a:custGeom>
              <a:solidFill>
                <a:srgbClr val="007592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-12700"/>
                <a:ext cx="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" h="635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" y="0"/>
                      <a:pt x="1" y="0"/>
                    </a:cubicBezTo>
                    <a:lnTo>
                      <a:pt x="1" y="6350"/>
                    </a:lnTo>
                    <a:cubicBezTo>
                      <a:pt x="0" y="6350"/>
                      <a:pt x="0" y="6350"/>
                      <a:pt x="0" y="6350"/>
                    </a:cubicBezTo>
                    <a:close/>
                  </a:path>
                </a:pathLst>
              </a:custGeom>
              <a:solidFill>
                <a:srgbClr val="005284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1060577" y="107133"/>
            <a:ext cx="9606688" cy="4324350"/>
            <a:chOff x="0" y="0"/>
            <a:chExt cx="12808918" cy="5765800"/>
          </a:xfrm>
        </p:grpSpPr>
        <p:sp>
          <p:nvSpPr>
            <p:cNvPr id="13" name="TextBox 13"/>
            <p:cNvSpPr txBox="1"/>
            <p:nvPr/>
          </p:nvSpPr>
          <p:spPr>
            <a:xfrm>
              <a:off x="1836118" y="5060950"/>
              <a:ext cx="10972800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3499247"/>
              <a:ext cx="12808918" cy="1148953"/>
            </a:xfrm>
            <a:prstGeom prst="rect">
              <a:avLst/>
            </a:prstGeom>
            <a:solidFill>
              <a:srgbClr val="52AF5C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836118" y="3700132"/>
              <a:ext cx="10596669" cy="737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b="1" i="0" spc="36">
                  <a:solidFill>
                    <a:srgbClr val="FFFFFF"/>
                  </a:solidFill>
                  <a:latin typeface="Montserrat"/>
                </a:rPr>
                <a:t>984 Driving-Age Individuals, 2019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836118" y="-9525"/>
              <a:ext cx="10972800" cy="2854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7000" b="1" i="0">
                  <a:solidFill>
                    <a:srgbClr val="FFFFFF"/>
                  </a:solidFill>
                  <a:latin typeface="Montserrat"/>
                </a:rPr>
                <a:t>Gender Demographics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81050" y="-228600"/>
            <a:ext cx="17773650" cy="10744200"/>
          </a:xfrm>
          <a:prstGeom prst="rect">
            <a:avLst/>
          </a:prstGeom>
          <a:solidFill>
            <a:srgbClr val="1D617A"/>
          </a:solidFill>
        </p:spPr>
      </p:sp>
      <p:grpSp>
        <p:nvGrpSpPr>
          <p:cNvPr id="3" name="Group 3"/>
          <p:cNvGrpSpPr/>
          <p:nvPr/>
        </p:nvGrpSpPr>
        <p:grpSpPr>
          <a:xfrm>
            <a:off x="1219200" y="1028700"/>
            <a:ext cx="11952868" cy="8686800"/>
            <a:chOff x="-153041" y="0"/>
            <a:chExt cx="15937157" cy="11582399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4402846" y="0"/>
              <a:ext cx="10950083" cy="10950083"/>
              <a:chOff x="0" y="0"/>
              <a:chExt cx="10287000" cy="10287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6350" y="0"/>
                <a:ext cx="10299700" cy="10287000"/>
              </a:xfrm>
              <a:custGeom>
                <a:avLst/>
                <a:gdLst/>
                <a:ahLst/>
                <a:cxnLst/>
                <a:rect l="l" t="t" r="r" b="b"/>
                <a:pathLst>
                  <a:path w="10299700" h="10287000">
                    <a:moveTo>
                      <a:pt x="0" y="0"/>
                    </a:moveTo>
                    <a:lnTo>
                      <a:pt x="12700" y="0"/>
                    </a:lnTo>
                    <a:lnTo>
                      <a:pt x="12700" y="10287000"/>
                    </a:lnTo>
                    <a:lnTo>
                      <a:pt x="0" y="10287000"/>
                    </a:lnTo>
                    <a:close/>
                    <a:moveTo>
                      <a:pt x="2057400" y="0"/>
                    </a:moveTo>
                    <a:lnTo>
                      <a:pt x="2070100" y="0"/>
                    </a:lnTo>
                    <a:lnTo>
                      <a:pt x="2070100" y="10287000"/>
                    </a:lnTo>
                    <a:lnTo>
                      <a:pt x="2057400" y="10287000"/>
                    </a:lnTo>
                    <a:close/>
                    <a:moveTo>
                      <a:pt x="4114800" y="0"/>
                    </a:moveTo>
                    <a:lnTo>
                      <a:pt x="4127500" y="0"/>
                    </a:lnTo>
                    <a:lnTo>
                      <a:pt x="4127500" y="10287000"/>
                    </a:lnTo>
                    <a:lnTo>
                      <a:pt x="4114800" y="10287000"/>
                    </a:lnTo>
                    <a:close/>
                    <a:moveTo>
                      <a:pt x="6172200" y="0"/>
                    </a:moveTo>
                    <a:lnTo>
                      <a:pt x="6184900" y="0"/>
                    </a:lnTo>
                    <a:lnTo>
                      <a:pt x="6184900" y="10287000"/>
                    </a:lnTo>
                    <a:lnTo>
                      <a:pt x="6172200" y="10287000"/>
                    </a:lnTo>
                    <a:close/>
                    <a:moveTo>
                      <a:pt x="8229600" y="0"/>
                    </a:moveTo>
                    <a:lnTo>
                      <a:pt x="8242300" y="0"/>
                    </a:lnTo>
                    <a:lnTo>
                      <a:pt x="8242300" y="10287000"/>
                    </a:lnTo>
                    <a:lnTo>
                      <a:pt x="8229600" y="10287000"/>
                    </a:lnTo>
                    <a:close/>
                    <a:moveTo>
                      <a:pt x="10287000" y="0"/>
                    </a:moveTo>
                    <a:lnTo>
                      <a:pt x="10299700" y="0"/>
                    </a:lnTo>
                    <a:lnTo>
                      <a:pt x="10299700" y="10287000"/>
                    </a:lnTo>
                    <a:lnTo>
                      <a:pt x="10287000" y="10287000"/>
                    </a:lnTo>
                    <a:close/>
                  </a:path>
                </a:pathLst>
              </a:custGeom>
              <a:solidFill>
                <a:srgbClr val="222222">
                  <a:alpha val="24705"/>
                </a:srgbClr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4091495" y="11016604"/>
              <a:ext cx="622701" cy="565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62"/>
                </a:lnSpc>
              </a:pPr>
              <a:r>
                <a:rPr lang="en-US" sz="2544" dirty="0">
                  <a:solidFill>
                    <a:srgbClr val="FFFFFF"/>
                  </a:solidFill>
                  <a:latin typeface="Arimo"/>
                </a:rPr>
                <a:t>0%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161675" y="11016604"/>
              <a:ext cx="862375" cy="565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62"/>
                </a:lnSpc>
              </a:pPr>
              <a:r>
                <a:rPr lang="en-US" sz="2544" dirty="0">
                  <a:solidFill>
                    <a:srgbClr val="FFFFFF"/>
                  </a:solidFill>
                  <a:latin typeface="Arimo"/>
                </a:rPr>
                <a:t>10%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8351691" y="11016604"/>
              <a:ext cx="862375" cy="565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62"/>
                </a:lnSpc>
              </a:pPr>
              <a:r>
                <a:rPr lang="en-US" sz="2544" dirty="0">
                  <a:solidFill>
                    <a:srgbClr val="FFFFFF"/>
                  </a:solidFill>
                  <a:latin typeface="Arimo"/>
                </a:rPr>
                <a:t>20%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541708" y="11016604"/>
              <a:ext cx="862375" cy="565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62"/>
                </a:lnSpc>
              </a:pPr>
              <a:r>
                <a:rPr lang="en-US" sz="2544" dirty="0">
                  <a:solidFill>
                    <a:srgbClr val="FFFFFF"/>
                  </a:solidFill>
                  <a:latin typeface="Arimo"/>
                </a:rPr>
                <a:t>30%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31724" y="11016604"/>
              <a:ext cx="862375" cy="565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62"/>
                </a:lnSpc>
              </a:pPr>
              <a:r>
                <a:rPr lang="en-US" sz="2544" dirty="0">
                  <a:solidFill>
                    <a:srgbClr val="FFFFFF"/>
                  </a:solidFill>
                  <a:latin typeface="Arimo"/>
                </a:rPr>
                <a:t>40%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4921741" y="10892933"/>
              <a:ext cx="862375" cy="565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62"/>
                </a:lnSpc>
              </a:pPr>
              <a:r>
                <a:rPr lang="en-US" sz="2544">
                  <a:solidFill>
                    <a:srgbClr val="FFFFFF"/>
                  </a:solidFill>
                  <a:latin typeface="Arimo"/>
                </a:rPr>
                <a:t>50%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777359" y="988851"/>
              <a:ext cx="2442647" cy="565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562"/>
                </a:lnSpc>
              </a:pPr>
              <a:r>
                <a:rPr lang="en-US" sz="2544" dirty="0">
                  <a:solidFill>
                    <a:srgbClr val="FFFFFF"/>
                  </a:solidFill>
                  <a:latin typeface="Arimo"/>
                </a:rPr>
                <a:t>High School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370959" y="3771997"/>
              <a:ext cx="2825675" cy="565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562"/>
                </a:lnSpc>
              </a:pPr>
              <a:r>
                <a:rPr lang="en-US" sz="2544" dirty="0">
                  <a:solidFill>
                    <a:srgbClr val="FFFFFF"/>
                  </a:solidFill>
                  <a:latin typeface="Arimo"/>
                </a:rPr>
                <a:t>Some College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153041" y="6555143"/>
              <a:ext cx="4402847" cy="565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562"/>
                </a:lnSpc>
              </a:pPr>
              <a:r>
                <a:rPr lang="en-US" sz="2544" dirty="0">
                  <a:solidFill>
                    <a:srgbClr val="FFFFFF"/>
                  </a:solidFill>
                  <a:latin typeface="Arimo"/>
                </a:rPr>
                <a:t>Associate's/Bachelor's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58159" y="9338289"/>
              <a:ext cx="3625525" cy="565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562"/>
                </a:lnSpc>
              </a:pPr>
              <a:r>
                <a:rPr lang="en-US" sz="2544" dirty="0">
                  <a:solidFill>
                    <a:srgbClr val="FFFFFF"/>
                  </a:solidFill>
                  <a:latin typeface="Arimo"/>
                </a:rPr>
                <a:t>Master's or Higher </a:t>
              </a:r>
            </a:p>
          </p:txBody>
        </p:sp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4402846" y="0"/>
              <a:ext cx="10950083" cy="10950083"/>
              <a:chOff x="0" y="0"/>
              <a:chExt cx="10287000" cy="10287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3709670" cy="2443163"/>
              </a:xfrm>
              <a:custGeom>
                <a:avLst/>
                <a:gdLst/>
                <a:ahLst/>
                <a:cxnLst/>
                <a:rect l="l" t="t" r="r" b="b"/>
                <a:pathLst>
                  <a:path w="3709670" h="2443163">
                    <a:moveTo>
                      <a:pt x="0" y="0"/>
                    </a:moveTo>
                    <a:lnTo>
                      <a:pt x="3514217" y="0"/>
                    </a:lnTo>
                    <a:lnTo>
                      <a:pt x="3514217" y="0"/>
                    </a:lnTo>
                    <a:cubicBezTo>
                      <a:pt x="3566054" y="0"/>
                      <a:pt x="3615768" y="20592"/>
                      <a:pt x="3652423" y="57247"/>
                    </a:cubicBezTo>
                    <a:cubicBezTo>
                      <a:pt x="3689078" y="93901"/>
                      <a:pt x="3709670" y="143616"/>
                      <a:pt x="3709670" y="195453"/>
                    </a:cubicBezTo>
                    <a:lnTo>
                      <a:pt x="3709670" y="2247710"/>
                    </a:lnTo>
                    <a:cubicBezTo>
                      <a:pt x="3709670" y="2299547"/>
                      <a:pt x="3689078" y="2349261"/>
                      <a:pt x="3652423" y="2385916"/>
                    </a:cubicBezTo>
                    <a:cubicBezTo>
                      <a:pt x="3615768" y="2422570"/>
                      <a:pt x="3566054" y="2443162"/>
                      <a:pt x="3514217" y="2443162"/>
                    </a:cubicBezTo>
                    <a:lnTo>
                      <a:pt x="0" y="2443162"/>
                    </a:lnTo>
                    <a:close/>
                  </a:path>
                </a:pathLst>
              </a:custGeom>
              <a:solidFill>
                <a:srgbClr val="52AF5C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0" y="2614612"/>
                <a:ext cx="4326890" cy="2443162"/>
              </a:xfrm>
              <a:custGeom>
                <a:avLst/>
                <a:gdLst/>
                <a:ahLst/>
                <a:cxnLst/>
                <a:rect l="l" t="t" r="r" b="b"/>
                <a:pathLst>
                  <a:path w="4326890" h="2443162">
                    <a:moveTo>
                      <a:pt x="0" y="0"/>
                    </a:moveTo>
                    <a:lnTo>
                      <a:pt x="4131437" y="0"/>
                    </a:lnTo>
                    <a:cubicBezTo>
                      <a:pt x="4183275" y="0"/>
                      <a:pt x="4232989" y="20593"/>
                      <a:pt x="4269643" y="57247"/>
                    </a:cubicBezTo>
                    <a:cubicBezTo>
                      <a:pt x="4306298" y="93902"/>
                      <a:pt x="4326890" y="143616"/>
                      <a:pt x="4326890" y="195453"/>
                    </a:cubicBezTo>
                    <a:lnTo>
                      <a:pt x="4326890" y="2247710"/>
                    </a:lnTo>
                    <a:cubicBezTo>
                      <a:pt x="4326890" y="2355656"/>
                      <a:pt x="4239383" y="2443163"/>
                      <a:pt x="4131437" y="2443163"/>
                    </a:cubicBezTo>
                    <a:lnTo>
                      <a:pt x="0" y="2443163"/>
                    </a:lnTo>
                    <a:close/>
                  </a:path>
                </a:pathLst>
              </a:custGeom>
              <a:solidFill>
                <a:srgbClr val="52AF5C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0" y="5229225"/>
                <a:ext cx="8647430" cy="2443162"/>
              </a:xfrm>
              <a:custGeom>
                <a:avLst/>
                <a:gdLst/>
                <a:ahLst/>
                <a:cxnLst/>
                <a:rect l="l" t="t" r="r" b="b"/>
                <a:pathLst>
                  <a:path w="8647430" h="2443162">
                    <a:moveTo>
                      <a:pt x="0" y="0"/>
                    </a:moveTo>
                    <a:lnTo>
                      <a:pt x="8451977" y="0"/>
                    </a:lnTo>
                    <a:cubicBezTo>
                      <a:pt x="8503814" y="0"/>
                      <a:pt x="8553529" y="20592"/>
                      <a:pt x="8590183" y="57247"/>
                    </a:cubicBezTo>
                    <a:cubicBezTo>
                      <a:pt x="8626838" y="93902"/>
                      <a:pt x="8647430" y="143616"/>
                      <a:pt x="8647430" y="195453"/>
                    </a:cubicBezTo>
                    <a:lnTo>
                      <a:pt x="8647430" y="2247709"/>
                    </a:lnTo>
                    <a:cubicBezTo>
                      <a:pt x="8647430" y="2299546"/>
                      <a:pt x="8626838" y="2349261"/>
                      <a:pt x="8590183" y="2385916"/>
                    </a:cubicBezTo>
                    <a:cubicBezTo>
                      <a:pt x="8553529" y="2422570"/>
                      <a:pt x="8503814" y="2443163"/>
                      <a:pt x="8451977" y="2443163"/>
                    </a:cubicBezTo>
                    <a:lnTo>
                      <a:pt x="0" y="2443163"/>
                    </a:lnTo>
                    <a:close/>
                  </a:path>
                </a:pathLst>
              </a:custGeom>
              <a:solidFill>
                <a:srgbClr val="52AF5C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7843838"/>
                <a:ext cx="4121150" cy="2443162"/>
              </a:xfrm>
              <a:custGeom>
                <a:avLst/>
                <a:gdLst/>
                <a:ahLst/>
                <a:cxnLst/>
                <a:rect l="l" t="t" r="r" b="b"/>
                <a:pathLst>
                  <a:path w="4121150" h="2443162">
                    <a:moveTo>
                      <a:pt x="0" y="0"/>
                    </a:moveTo>
                    <a:lnTo>
                      <a:pt x="3925697" y="0"/>
                    </a:lnTo>
                    <a:cubicBezTo>
                      <a:pt x="3977534" y="0"/>
                      <a:pt x="4027248" y="20592"/>
                      <a:pt x="4063903" y="57246"/>
                    </a:cubicBezTo>
                    <a:cubicBezTo>
                      <a:pt x="4100558" y="93901"/>
                      <a:pt x="4121150" y="143616"/>
                      <a:pt x="4121150" y="195453"/>
                    </a:cubicBezTo>
                    <a:lnTo>
                      <a:pt x="4121150" y="2247709"/>
                    </a:lnTo>
                    <a:cubicBezTo>
                      <a:pt x="4121150" y="2299546"/>
                      <a:pt x="4100558" y="2349261"/>
                      <a:pt x="4063903" y="2385915"/>
                    </a:cubicBezTo>
                    <a:cubicBezTo>
                      <a:pt x="4027248" y="2422569"/>
                      <a:pt x="3977534" y="2443162"/>
                      <a:pt x="3925697" y="2443162"/>
                    </a:cubicBezTo>
                    <a:lnTo>
                      <a:pt x="0" y="2443162"/>
                    </a:lnTo>
                    <a:close/>
                  </a:path>
                </a:pathLst>
              </a:custGeom>
              <a:solidFill>
                <a:srgbClr val="52AF5C"/>
              </a:solidFill>
            </p:spPr>
          </p:sp>
        </p:grpSp>
      </p:grpSp>
      <p:grpSp>
        <p:nvGrpSpPr>
          <p:cNvPr id="21" name="Group 21"/>
          <p:cNvGrpSpPr/>
          <p:nvPr/>
        </p:nvGrpSpPr>
        <p:grpSpPr>
          <a:xfrm>
            <a:off x="9124950" y="437580"/>
            <a:ext cx="9606688" cy="4019550"/>
            <a:chOff x="0" y="0"/>
            <a:chExt cx="12808918" cy="5359400"/>
          </a:xfrm>
        </p:grpSpPr>
        <p:sp>
          <p:nvSpPr>
            <p:cNvPr id="22" name="TextBox 22"/>
            <p:cNvSpPr txBox="1"/>
            <p:nvPr/>
          </p:nvSpPr>
          <p:spPr>
            <a:xfrm>
              <a:off x="0" y="4654550"/>
              <a:ext cx="10972800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00"/>
                </a:lnSpc>
              </a:pPr>
              <a:endParaRPr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0" y="3092847"/>
              <a:ext cx="12808918" cy="1148953"/>
            </a:xfrm>
            <a:prstGeom prst="rect">
              <a:avLst/>
            </a:prstGeom>
            <a:solidFill>
              <a:srgbClr val="52AF5C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376131" y="3108524"/>
              <a:ext cx="10596669" cy="1117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60"/>
                </a:lnSpc>
              </a:pPr>
              <a:r>
                <a:rPr lang="en-US" sz="2800" b="1" i="0" spc="28">
                  <a:solidFill>
                    <a:srgbClr val="FFFFFF"/>
                  </a:solidFill>
                  <a:latin typeface="Montserrat"/>
                </a:rPr>
                <a:t>Educational Level Reached, 2019</a:t>
              </a:r>
            </a:p>
            <a:p>
              <a:pPr algn="r">
                <a:lnSpc>
                  <a:spcPts val="3360"/>
                </a:lnSpc>
              </a:pPr>
              <a:r>
                <a:rPr lang="en-US" sz="2800" b="1" i="0" spc="28">
                  <a:solidFill>
                    <a:srgbClr val="FFFFFF"/>
                  </a:solidFill>
                  <a:latin typeface="Montserrat"/>
                </a:rPr>
                <a:t>984 Driving-Age Individuals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10972800" cy="244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200"/>
                </a:lnSpc>
              </a:pPr>
              <a:r>
                <a:rPr lang="en-US" sz="6000" b="1" i="0">
                  <a:solidFill>
                    <a:srgbClr val="FFFFFF"/>
                  </a:solidFill>
                  <a:latin typeface="Montserrat"/>
                </a:rPr>
                <a:t>Educational Demographics</a:t>
              </a:r>
            </a:p>
          </p:txBody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2">
            <a:alphaModFix amt="86000"/>
          </a:blip>
          <a:srcRect/>
          <a:stretch>
            <a:fillRect/>
          </a:stretch>
        </p:blipFill>
        <p:spPr>
          <a:xfrm>
            <a:off x="12063231" y="3741186"/>
            <a:ext cx="7076556" cy="6545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2092</Words>
  <Application>Microsoft Office PowerPoint</Application>
  <PresentationFormat>Custom</PresentationFormat>
  <Paragraphs>330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Montserrat</vt:lpstr>
      <vt:lpstr>Arimo</vt:lpstr>
      <vt:lpstr>Calibri</vt:lpstr>
      <vt:lpstr>Montserrat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 County Target Zero Task Force with SurveyUSA: Tracking Perceived Risks &amp; Dangers of Using a Cell Phone While Driving 2018-2019</dc:title>
  <cp:lastModifiedBy>Hobbs, Kalia</cp:lastModifiedBy>
  <cp:revision>2</cp:revision>
  <dcterms:created xsi:type="dcterms:W3CDTF">2006-08-16T00:00:00Z</dcterms:created>
  <dcterms:modified xsi:type="dcterms:W3CDTF">2019-07-30T16:45:35Z</dcterms:modified>
  <dc:identifier>DADfNWQN58U</dc:identifier>
</cp:coreProperties>
</file>