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omments/modernComment_1D8_260EC059.xml" ContentType="application/vnd.ms-powerpoint.comments+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8"/>
  </p:notesMasterIdLst>
  <p:handoutMasterIdLst>
    <p:handoutMasterId r:id="rId169"/>
  </p:handoutMasterIdLst>
  <p:sldIdLst>
    <p:sldId id="575" r:id="rId5"/>
    <p:sldId id="576" r:id="rId6"/>
    <p:sldId id="577" r:id="rId7"/>
    <p:sldId id="578" r:id="rId8"/>
    <p:sldId id="567" r:id="rId9"/>
    <p:sldId id="521" r:id="rId10"/>
    <p:sldId id="489" r:id="rId11"/>
    <p:sldId id="566" r:id="rId12"/>
    <p:sldId id="490" r:id="rId13"/>
    <p:sldId id="491" r:id="rId14"/>
    <p:sldId id="516" r:id="rId15"/>
    <p:sldId id="517" r:id="rId16"/>
    <p:sldId id="518" r:id="rId17"/>
    <p:sldId id="519" r:id="rId18"/>
    <p:sldId id="520" r:id="rId19"/>
    <p:sldId id="487" r:id="rId20"/>
    <p:sldId id="257" r:id="rId21"/>
    <p:sldId id="259" r:id="rId22"/>
    <p:sldId id="261" r:id="rId23"/>
    <p:sldId id="263" r:id="rId24"/>
    <p:sldId id="264" r:id="rId25"/>
    <p:sldId id="266" r:id="rId26"/>
    <p:sldId id="267" r:id="rId27"/>
    <p:sldId id="268" r:id="rId28"/>
    <p:sldId id="270" r:id="rId29"/>
    <p:sldId id="272" r:id="rId30"/>
    <p:sldId id="548" r:id="rId31"/>
    <p:sldId id="275" r:id="rId32"/>
    <p:sldId id="277" r:id="rId33"/>
    <p:sldId id="278" r:id="rId34"/>
    <p:sldId id="549" r:id="rId35"/>
    <p:sldId id="281" r:id="rId36"/>
    <p:sldId id="283" r:id="rId37"/>
    <p:sldId id="285" r:id="rId38"/>
    <p:sldId id="287" r:id="rId39"/>
    <p:sldId id="289" r:id="rId40"/>
    <p:sldId id="550" r:id="rId41"/>
    <p:sldId id="291" r:id="rId42"/>
    <p:sldId id="293" r:id="rId43"/>
    <p:sldId id="295" r:id="rId44"/>
    <p:sldId id="296" r:id="rId45"/>
    <p:sldId id="298" r:id="rId46"/>
    <p:sldId id="300" r:id="rId47"/>
    <p:sldId id="551" r:id="rId48"/>
    <p:sldId id="303" r:id="rId49"/>
    <p:sldId id="305" r:id="rId50"/>
    <p:sldId id="307" r:id="rId51"/>
    <p:sldId id="309" r:id="rId52"/>
    <p:sldId id="310" r:id="rId53"/>
    <p:sldId id="312" r:id="rId54"/>
    <p:sldId id="314" r:id="rId55"/>
    <p:sldId id="316" r:id="rId56"/>
    <p:sldId id="552" r:id="rId57"/>
    <p:sldId id="319" r:id="rId58"/>
    <p:sldId id="321" r:id="rId59"/>
    <p:sldId id="323" r:id="rId60"/>
    <p:sldId id="325" r:id="rId61"/>
    <p:sldId id="327" r:id="rId62"/>
    <p:sldId id="553" r:id="rId63"/>
    <p:sldId id="329" r:id="rId64"/>
    <p:sldId id="331" r:id="rId65"/>
    <p:sldId id="333" r:id="rId66"/>
    <p:sldId id="335" r:id="rId67"/>
    <p:sldId id="337" r:id="rId68"/>
    <p:sldId id="554" r:id="rId69"/>
    <p:sldId id="339" r:id="rId70"/>
    <p:sldId id="341" r:id="rId71"/>
    <p:sldId id="343" r:id="rId72"/>
    <p:sldId id="345" r:id="rId73"/>
    <p:sldId id="544"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555" r:id="rId93"/>
    <p:sldId id="545" r:id="rId94"/>
    <p:sldId id="546" r:id="rId95"/>
    <p:sldId id="557" r:id="rId96"/>
    <p:sldId id="381" r:id="rId97"/>
    <p:sldId id="383" r:id="rId98"/>
    <p:sldId id="385" r:id="rId99"/>
    <p:sldId id="387" r:id="rId100"/>
    <p:sldId id="389" r:id="rId101"/>
    <p:sldId id="390" r:id="rId102"/>
    <p:sldId id="391" r:id="rId103"/>
    <p:sldId id="558" r:id="rId104"/>
    <p:sldId id="393" r:id="rId105"/>
    <p:sldId id="395" r:id="rId106"/>
    <p:sldId id="397" r:id="rId107"/>
    <p:sldId id="399" r:id="rId108"/>
    <p:sldId id="401" r:id="rId109"/>
    <p:sldId id="559" r:id="rId110"/>
    <p:sldId id="403" r:id="rId111"/>
    <p:sldId id="405" r:id="rId112"/>
    <p:sldId id="407" r:id="rId113"/>
    <p:sldId id="409" r:id="rId114"/>
    <p:sldId id="560" r:id="rId115"/>
    <p:sldId id="411" r:id="rId116"/>
    <p:sldId id="413" r:id="rId117"/>
    <p:sldId id="415" r:id="rId118"/>
    <p:sldId id="417" r:id="rId119"/>
    <p:sldId id="419" r:id="rId120"/>
    <p:sldId id="421" r:id="rId121"/>
    <p:sldId id="561" r:id="rId122"/>
    <p:sldId id="423" r:id="rId123"/>
    <p:sldId id="425" r:id="rId124"/>
    <p:sldId id="427" r:id="rId125"/>
    <p:sldId id="429" r:id="rId126"/>
    <p:sldId id="562" r:id="rId127"/>
    <p:sldId id="433" r:id="rId128"/>
    <p:sldId id="431" r:id="rId129"/>
    <p:sldId id="571" r:id="rId130"/>
    <p:sldId id="435" r:id="rId131"/>
    <p:sldId id="437" r:id="rId132"/>
    <p:sldId id="572" r:id="rId133"/>
    <p:sldId id="439" r:id="rId134"/>
    <p:sldId id="441" r:id="rId135"/>
    <p:sldId id="443" r:id="rId136"/>
    <p:sldId id="445" r:id="rId137"/>
    <p:sldId id="446" r:id="rId138"/>
    <p:sldId id="447" r:id="rId139"/>
    <p:sldId id="448" r:id="rId140"/>
    <p:sldId id="449" r:id="rId141"/>
    <p:sldId id="574" r:id="rId142"/>
    <p:sldId id="451" r:id="rId143"/>
    <p:sldId id="453" r:id="rId144"/>
    <p:sldId id="455" r:id="rId145"/>
    <p:sldId id="457" r:id="rId146"/>
    <p:sldId id="459" r:id="rId147"/>
    <p:sldId id="461" r:id="rId148"/>
    <p:sldId id="547" r:id="rId149"/>
    <p:sldId id="462" r:id="rId150"/>
    <p:sldId id="463" r:id="rId151"/>
    <p:sldId id="464" r:id="rId152"/>
    <p:sldId id="466" r:id="rId153"/>
    <p:sldId id="467" r:id="rId154"/>
    <p:sldId id="468" r:id="rId155"/>
    <p:sldId id="469" r:id="rId156"/>
    <p:sldId id="471" r:id="rId157"/>
    <p:sldId id="472" r:id="rId158"/>
    <p:sldId id="579" r:id="rId159"/>
    <p:sldId id="473" r:id="rId160"/>
    <p:sldId id="474" r:id="rId161"/>
    <p:sldId id="475" r:id="rId162"/>
    <p:sldId id="477" r:id="rId163"/>
    <p:sldId id="478" r:id="rId164"/>
    <p:sldId id="479" r:id="rId165"/>
    <p:sldId id="481" r:id="rId166"/>
    <p:sldId id="483" r:id="rId167"/>
  </p:sldIdLst>
  <p:sldSz cx="9144000" cy="6858000" type="screen4x3"/>
  <p:notesSz cx="6858000" cy="9144000"/>
  <p:embeddedFontLst>
    <p:embeddedFont>
      <p:font typeface="Cambria" panose="02040503050406030204" pitchFamily="18" charset="0"/>
      <p:regular r:id="rId170"/>
      <p:bold r:id="rId171"/>
      <p:italic r:id="rId172"/>
      <p:boldItalic r:id="rId173"/>
    </p:embeddedFont>
    <p:embeddedFont>
      <p:font typeface="Proxima Nova Cn Rg" panose="02000506030000020004" charset="0"/>
      <p:regular r:id="rId174"/>
      <p:bold r:id="rId175"/>
      <p:italic r:id="rId176"/>
    </p:embeddedFont>
    <p:embeddedFont>
      <p:font typeface="Urbane Bold" panose="020B0604020202020204" charset="0"/>
      <p:bold r:id="rId177"/>
    </p:embeddedFont>
    <p:embeddedFont>
      <p:font typeface="Urbane Demi Bold" panose="020B0604020202020204" charset="0"/>
      <p:bold r:id="rId17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BD87705-09DC-458F-B385-962A5F01057B}">
          <p14:sldIdLst>
            <p14:sldId id="575"/>
            <p14:sldId id="576"/>
            <p14:sldId id="577"/>
            <p14:sldId id="578"/>
            <p14:sldId id="567"/>
            <p14:sldId id="521"/>
            <p14:sldId id="489"/>
            <p14:sldId id="566"/>
            <p14:sldId id="490"/>
            <p14:sldId id="491"/>
            <p14:sldId id="516"/>
            <p14:sldId id="517"/>
            <p14:sldId id="518"/>
            <p14:sldId id="519"/>
            <p14:sldId id="520"/>
            <p14:sldId id="487"/>
            <p14:sldId id="257"/>
            <p14:sldId id="259"/>
            <p14:sldId id="261"/>
            <p14:sldId id="263"/>
            <p14:sldId id="264"/>
            <p14:sldId id="266"/>
            <p14:sldId id="267"/>
            <p14:sldId id="268"/>
            <p14:sldId id="270"/>
            <p14:sldId id="272"/>
            <p14:sldId id="548"/>
            <p14:sldId id="275"/>
            <p14:sldId id="277"/>
            <p14:sldId id="278"/>
            <p14:sldId id="549"/>
            <p14:sldId id="281"/>
            <p14:sldId id="283"/>
            <p14:sldId id="285"/>
            <p14:sldId id="287"/>
            <p14:sldId id="289"/>
            <p14:sldId id="550"/>
            <p14:sldId id="291"/>
            <p14:sldId id="293"/>
            <p14:sldId id="295"/>
            <p14:sldId id="296"/>
            <p14:sldId id="298"/>
            <p14:sldId id="300"/>
            <p14:sldId id="551"/>
            <p14:sldId id="303"/>
            <p14:sldId id="305"/>
            <p14:sldId id="307"/>
            <p14:sldId id="309"/>
            <p14:sldId id="310"/>
            <p14:sldId id="312"/>
            <p14:sldId id="314"/>
            <p14:sldId id="316"/>
            <p14:sldId id="552"/>
            <p14:sldId id="319"/>
            <p14:sldId id="321"/>
            <p14:sldId id="323"/>
            <p14:sldId id="325"/>
            <p14:sldId id="327"/>
            <p14:sldId id="553"/>
            <p14:sldId id="329"/>
            <p14:sldId id="331"/>
            <p14:sldId id="333"/>
            <p14:sldId id="335"/>
            <p14:sldId id="337"/>
            <p14:sldId id="554"/>
            <p14:sldId id="339"/>
            <p14:sldId id="341"/>
            <p14:sldId id="343"/>
            <p14:sldId id="345"/>
            <p14:sldId id="544"/>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555"/>
            <p14:sldId id="545"/>
            <p14:sldId id="546"/>
            <p14:sldId id="557"/>
            <p14:sldId id="381"/>
            <p14:sldId id="383"/>
            <p14:sldId id="385"/>
            <p14:sldId id="387"/>
            <p14:sldId id="389"/>
            <p14:sldId id="390"/>
            <p14:sldId id="391"/>
            <p14:sldId id="558"/>
            <p14:sldId id="393"/>
            <p14:sldId id="395"/>
            <p14:sldId id="397"/>
            <p14:sldId id="399"/>
            <p14:sldId id="401"/>
            <p14:sldId id="559"/>
            <p14:sldId id="403"/>
            <p14:sldId id="405"/>
            <p14:sldId id="407"/>
            <p14:sldId id="409"/>
            <p14:sldId id="560"/>
            <p14:sldId id="411"/>
            <p14:sldId id="413"/>
            <p14:sldId id="415"/>
            <p14:sldId id="417"/>
            <p14:sldId id="419"/>
            <p14:sldId id="421"/>
            <p14:sldId id="561"/>
            <p14:sldId id="423"/>
            <p14:sldId id="425"/>
            <p14:sldId id="427"/>
            <p14:sldId id="429"/>
            <p14:sldId id="562"/>
            <p14:sldId id="433"/>
            <p14:sldId id="431"/>
            <p14:sldId id="571"/>
            <p14:sldId id="435"/>
            <p14:sldId id="437"/>
            <p14:sldId id="572"/>
            <p14:sldId id="439"/>
            <p14:sldId id="441"/>
            <p14:sldId id="443"/>
            <p14:sldId id="445"/>
            <p14:sldId id="446"/>
            <p14:sldId id="447"/>
            <p14:sldId id="448"/>
            <p14:sldId id="449"/>
            <p14:sldId id="574"/>
            <p14:sldId id="451"/>
            <p14:sldId id="453"/>
            <p14:sldId id="455"/>
            <p14:sldId id="457"/>
            <p14:sldId id="459"/>
            <p14:sldId id="461"/>
            <p14:sldId id="547"/>
            <p14:sldId id="462"/>
            <p14:sldId id="463"/>
            <p14:sldId id="464"/>
            <p14:sldId id="466"/>
            <p14:sldId id="467"/>
            <p14:sldId id="468"/>
            <p14:sldId id="469"/>
            <p14:sldId id="471"/>
            <p14:sldId id="472"/>
            <p14:sldId id="579"/>
            <p14:sldId id="473"/>
            <p14:sldId id="474"/>
            <p14:sldId id="475"/>
            <p14:sldId id="477"/>
            <p14:sldId id="478"/>
            <p14:sldId id="479"/>
            <p14:sldId id="481"/>
            <p14:sldId id="4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5FE3C-2C87-79D0-340B-39A9D19858A5}" name="Ali Cyr" initials="AC" userId="S::acyr@marketdecisions.com::792a6406-9082-4efc-bc8b-521e961bba9c" providerId="AD"/>
  <p188:author id="{DDDD509B-8837-14CA-01B2-62F2163AB520}" name="Katie Klinko" initials="" userId="S::kklinko@marketdecisions.com::94167f0a-bba6-43e0-a887-8f3eb6792227" providerId="AD"/>
  <p188:author id="{DB6ED0B8-EA9C-B4CE-65E9-8A36AB8FB05D}" name="Cecelia Stewart" initials="CS" userId="S::cstewart@marketdecisions.com::3b47a757-0f4e-4869-9bac-e26c0fc6de32" providerId="AD"/>
  <p188:author id="{69B906DE-022D-37FE-B6A6-F8B59D13425F}" name="Patrick Madden" initials="PM" userId="S::pmadden@marketdecisions.com::2629f1c9-c9bf-4393-92af-6a194d699fd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407E"/>
    <a:srgbClr val="007896"/>
    <a:srgbClr val="961E5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A2281-7270-4AB2-8DB9-9D64D46034D4}" v="70" dt="2025-09-17T19:14:19.425"/>
    <p1510:client id="{3E3EBBDA-9542-6D2B-4E90-FCE1A9880EE4}" v="4" dt="2025-09-17T18:36:38.274"/>
    <p1510:client id="{41476A3D-24B9-2622-BA29-08C72A510E71}" v="852" dt="2025-09-18T18:11:23.512"/>
    <p1510:client id="{AD51C75B-86F9-4CAF-9F5E-B10FB5592920}" v="889" dt="2025-09-18T18:26:14.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font" Target="fonts/font1.fntdata"/><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font" Target="fonts/font2.fntdata"/><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tableStyles" Target="tableStyle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font" Target="fonts/font8.fntdata"/><Relationship Id="rId172" Type="http://schemas.openxmlformats.org/officeDocument/2006/relationships/font" Target="fonts/font3.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font" Target="fonts/font9.fntdata"/><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font" Target="fonts/font5.fntdata"/><Relationship Id="rId179"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font" Target="fonts/font6.fntdata"/><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font" Target="fonts/font7.fntdata"/><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rts/_rels/chart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Demos.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296-7005%20WA%20TSC%20Survey%202025/Report/Macro/Create%20Char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CTABLES!$B$49:$B$50</c:f>
              <c:strCache>
                <c:ptCount val="2"/>
                <c:pt idx="0">
                  <c:v>Yes</c:v>
                </c:pt>
                <c:pt idx="1">
                  <c:v>No</c:v>
                </c:pt>
              </c:strCache>
            </c:strRef>
          </c:cat>
          <c:val>
            <c:numRef>
              <c:f>CTABLES!$C$49:$C$50</c:f>
              <c:numCache>
                <c:formatCode>###0%</c:formatCode>
                <c:ptCount val="2"/>
                <c:pt idx="0">
                  <c:v>0.97457176428634584</c:v>
                </c:pt>
                <c:pt idx="1">
                  <c:v>2.5428235713652953E-2</c:v>
                </c:pt>
              </c:numCache>
            </c:numRef>
          </c:val>
          <c:extLst>
            <c:ext xmlns:c16="http://schemas.microsoft.com/office/drawing/2014/chart" uri="{C3380CC4-5D6E-409C-BE32-E72D297353CC}">
              <c16:uniqueId val="{00000000-24F3-4797-BC6B-0B9B84F857A2}"/>
            </c:ext>
          </c:extLst>
        </c:ser>
        <c:dLbls>
          <c:showLegendKey val="0"/>
          <c:showVal val="0"/>
          <c:showCatName val="0"/>
          <c:showSerName val="0"/>
          <c:showPercent val="0"/>
          <c:showBubbleSize val="0"/>
        </c:dLbls>
        <c:gapWidth val="100"/>
        <c:axId val="1859404272"/>
        <c:axId val="1859405232"/>
      </c:barChart>
      <c:catAx>
        <c:axId val="1859404272"/>
        <c:scaling>
          <c:orientation val="minMax"/>
        </c:scaling>
        <c:delete val="0"/>
        <c:axPos val="b"/>
        <c:numFmt formatCode="General" sourceLinked="1"/>
        <c:majorTickMark val="out"/>
        <c:minorTickMark val="none"/>
        <c:tickLblPos val="nextTo"/>
        <c:crossAx val="1859405232"/>
        <c:crosses val="autoZero"/>
        <c:auto val="1"/>
        <c:lblAlgn val="ctr"/>
        <c:lblOffset val="100"/>
        <c:noMultiLvlLbl val="0"/>
      </c:catAx>
      <c:valAx>
        <c:axId val="1859405232"/>
        <c:scaling>
          <c:orientation val="minMax"/>
          <c:max val="1"/>
          <c:min val="0"/>
        </c:scaling>
        <c:delete val="1"/>
        <c:axPos val="l"/>
        <c:numFmt formatCode="###0%" sourceLinked="1"/>
        <c:majorTickMark val="out"/>
        <c:minorTickMark val="none"/>
        <c:tickLblPos val="nextTo"/>
        <c:crossAx val="18594042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CTABLES!$B$187:$B$191</c:f>
              <c:strCache>
                <c:ptCount val="5"/>
                <c:pt idx="0">
                  <c:v>Never</c:v>
                </c:pt>
                <c:pt idx="1">
                  <c:v>Rarely</c:v>
                </c:pt>
                <c:pt idx="2">
                  <c:v>Sometimes</c:v>
                </c:pt>
                <c:pt idx="3">
                  <c:v>Usually</c:v>
                </c:pt>
                <c:pt idx="4">
                  <c:v>Always</c:v>
                </c:pt>
              </c:strCache>
            </c:strRef>
          </c:cat>
          <c:val>
            <c:numRef>
              <c:f>CTABLES!$C$187:$C$191</c:f>
              <c:numCache>
                <c:formatCode>###0%</c:formatCode>
                <c:ptCount val="5"/>
                <c:pt idx="0">
                  <c:v>8.554616870009862E-3</c:v>
                </c:pt>
                <c:pt idx="1">
                  <c:v>5.4041571236549653E-3</c:v>
                </c:pt>
                <c:pt idx="2">
                  <c:v>9.012493158418719E-3</c:v>
                </c:pt>
                <c:pt idx="3">
                  <c:v>2.0926075814037839E-2</c:v>
                </c:pt>
                <c:pt idx="4">
                  <c:v>0.95610265703387742</c:v>
                </c:pt>
              </c:numCache>
            </c:numRef>
          </c:val>
          <c:extLst>
            <c:ext xmlns:c16="http://schemas.microsoft.com/office/drawing/2014/chart" uri="{C3380CC4-5D6E-409C-BE32-E72D297353CC}">
              <c16:uniqueId val="{00000000-E216-45FF-A00F-EFCE459B16B6}"/>
            </c:ext>
          </c:extLst>
        </c:ser>
        <c:dLbls>
          <c:showLegendKey val="0"/>
          <c:showVal val="0"/>
          <c:showCatName val="0"/>
          <c:showSerName val="0"/>
          <c:showPercent val="0"/>
          <c:showBubbleSize val="0"/>
        </c:dLbls>
        <c:gapWidth val="100"/>
        <c:axId val="558783456"/>
        <c:axId val="558784896"/>
      </c:barChart>
      <c:catAx>
        <c:axId val="558783456"/>
        <c:scaling>
          <c:orientation val="minMax"/>
        </c:scaling>
        <c:delete val="0"/>
        <c:axPos val="b"/>
        <c:numFmt formatCode="General" sourceLinked="1"/>
        <c:majorTickMark val="out"/>
        <c:minorTickMark val="none"/>
        <c:tickLblPos val="nextTo"/>
        <c:crossAx val="558784896"/>
        <c:crosses val="autoZero"/>
        <c:auto val="1"/>
        <c:lblAlgn val="ctr"/>
        <c:lblOffset val="100"/>
        <c:noMultiLvlLbl val="0"/>
      </c:catAx>
      <c:valAx>
        <c:axId val="558784896"/>
        <c:scaling>
          <c:orientation val="minMax"/>
          <c:max val="1"/>
          <c:min val="0"/>
        </c:scaling>
        <c:delete val="1"/>
        <c:axPos val="l"/>
        <c:numFmt formatCode="###0%" sourceLinked="1"/>
        <c:majorTickMark val="out"/>
        <c:minorTickMark val="none"/>
        <c:tickLblPos val="nextTo"/>
        <c:crossAx val="5587834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CTABLES!$B$198:$B$202</c:f>
              <c:strCache>
                <c:ptCount val="5"/>
                <c:pt idx="0">
                  <c:v>Never</c:v>
                </c:pt>
                <c:pt idx="1">
                  <c:v>Rarely</c:v>
                </c:pt>
                <c:pt idx="2">
                  <c:v>Sometimes</c:v>
                </c:pt>
                <c:pt idx="3">
                  <c:v>Usually</c:v>
                </c:pt>
                <c:pt idx="4">
                  <c:v>Always</c:v>
                </c:pt>
              </c:strCache>
            </c:strRef>
          </c:cat>
          <c:val>
            <c:numRef>
              <c:f>CTABLES!$C$198:$C$202</c:f>
              <c:numCache>
                <c:formatCode>###0%</c:formatCode>
                <c:ptCount val="5"/>
                <c:pt idx="0">
                  <c:v>7.8459117693009169E-3</c:v>
                </c:pt>
                <c:pt idx="1">
                  <c:v>1.6105961176219905E-2</c:v>
                </c:pt>
                <c:pt idx="2">
                  <c:v>2.4925119949137039E-2</c:v>
                </c:pt>
                <c:pt idx="3">
                  <c:v>9.0687324136051434E-2</c:v>
                </c:pt>
                <c:pt idx="4">
                  <c:v>0.86043568296928652</c:v>
                </c:pt>
              </c:numCache>
            </c:numRef>
          </c:val>
          <c:extLst>
            <c:ext xmlns:c16="http://schemas.microsoft.com/office/drawing/2014/chart" uri="{C3380CC4-5D6E-409C-BE32-E72D297353CC}">
              <c16:uniqueId val="{00000000-1E1E-4AC4-9580-BDD0601A307F}"/>
            </c:ext>
          </c:extLst>
        </c:ser>
        <c:dLbls>
          <c:showLegendKey val="0"/>
          <c:showVal val="0"/>
          <c:showCatName val="0"/>
          <c:showSerName val="0"/>
          <c:showPercent val="0"/>
          <c:showBubbleSize val="0"/>
        </c:dLbls>
        <c:gapWidth val="100"/>
        <c:axId val="559013696"/>
        <c:axId val="559011776"/>
      </c:barChart>
      <c:catAx>
        <c:axId val="559013696"/>
        <c:scaling>
          <c:orientation val="minMax"/>
        </c:scaling>
        <c:delete val="0"/>
        <c:axPos val="b"/>
        <c:numFmt formatCode="General" sourceLinked="1"/>
        <c:majorTickMark val="out"/>
        <c:minorTickMark val="none"/>
        <c:tickLblPos val="nextTo"/>
        <c:crossAx val="559011776"/>
        <c:crosses val="autoZero"/>
        <c:auto val="1"/>
        <c:lblAlgn val="ctr"/>
        <c:lblOffset val="100"/>
        <c:noMultiLvlLbl val="0"/>
      </c:catAx>
      <c:valAx>
        <c:axId val="559011776"/>
        <c:scaling>
          <c:orientation val="minMax"/>
          <c:max val="1"/>
          <c:min val="0"/>
        </c:scaling>
        <c:delete val="1"/>
        <c:axPos val="l"/>
        <c:numFmt formatCode="###0%" sourceLinked="1"/>
        <c:majorTickMark val="out"/>
        <c:minorTickMark val="none"/>
        <c:tickLblPos val="nextTo"/>
        <c:crossAx val="5590136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CTABLES!$B$209:$B$211</c:f>
              <c:strCache>
                <c:ptCount val="3"/>
                <c:pt idx="0">
                  <c:v>Yes</c:v>
                </c:pt>
                <c:pt idx="1">
                  <c:v>No</c:v>
                </c:pt>
                <c:pt idx="2">
                  <c:v>I don't know</c:v>
                </c:pt>
              </c:strCache>
            </c:strRef>
          </c:cat>
          <c:val>
            <c:numRef>
              <c:f>CTABLES!$C$209:$C$211</c:f>
              <c:numCache>
                <c:formatCode>###0%</c:formatCode>
                <c:ptCount val="3"/>
                <c:pt idx="0">
                  <c:v>4.591162748286666E-2</c:v>
                </c:pt>
                <c:pt idx="1">
                  <c:v>0.93776084230134416</c:v>
                </c:pt>
                <c:pt idx="2">
                  <c:v>1.6327530215787069E-2</c:v>
                </c:pt>
              </c:numCache>
            </c:numRef>
          </c:val>
          <c:extLst>
            <c:ext xmlns:c16="http://schemas.microsoft.com/office/drawing/2014/chart" uri="{C3380CC4-5D6E-409C-BE32-E72D297353CC}">
              <c16:uniqueId val="{00000000-FC17-4C66-A6BF-C6977125533B}"/>
            </c:ext>
          </c:extLst>
        </c:ser>
        <c:dLbls>
          <c:showLegendKey val="0"/>
          <c:showVal val="0"/>
          <c:showCatName val="0"/>
          <c:showSerName val="0"/>
          <c:showPercent val="0"/>
          <c:showBubbleSize val="0"/>
        </c:dLbls>
        <c:gapWidth val="100"/>
        <c:axId val="544815968"/>
        <c:axId val="544815488"/>
      </c:barChart>
      <c:catAx>
        <c:axId val="544815968"/>
        <c:scaling>
          <c:orientation val="minMax"/>
        </c:scaling>
        <c:delete val="0"/>
        <c:axPos val="b"/>
        <c:numFmt formatCode="General" sourceLinked="1"/>
        <c:majorTickMark val="out"/>
        <c:minorTickMark val="none"/>
        <c:tickLblPos val="nextTo"/>
        <c:crossAx val="544815488"/>
        <c:crosses val="autoZero"/>
        <c:auto val="1"/>
        <c:lblAlgn val="ctr"/>
        <c:lblOffset val="100"/>
        <c:noMultiLvlLbl val="0"/>
      </c:catAx>
      <c:valAx>
        <c:axId val="544815488"/>
        <c:scaling>
          <c:orientation val="minMax"/>
          <c:max val="1"/>
          <c:min val="0"/>
        </c:scaling>
        <c:delete val="1"/>
        <c:axPos val="l"/>
        <c:numFmt formatCode="###0%" sourceLinked="1"/>
        <c:majorTickMark val="out"/>
        <c:minorTickMark val="none"/>
        <c:tickLblPos val="nextTo"/>
        <c:crossAx val="5448159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CTABLES!$B$218:$B$220</c:f>
              <c:strCache>
                <c:ptCount val="3"/>
                <c:pt idx="0">
                  <c:v>Yes</c:v>
                </c:pt>
                <c:pt idx="1">
                  <c:v>No</c:v>
                </c:pt>
                <c:pt idx="2">
                  <c:v>I don't know</c:v>
                </c:pt>
              </c:strCache>
            </c:strRef>
          </c:cat>
          <c:val>
            <c:numRef>
              <c:f>CTABLES!$C$218:$C$220</c:f>
              <c:numCache>
                <c:formatCode>###0%</c:formatCode>
                <c:ptCount val="3"/>
                <c:pt idx="0">
                  <c:v>3.1390967211016946E-2</c:v>
                </c:pt>
                <c:pt idx="1">
                  <c:v>0.9636405547731931</c:v>
                </c:pt>
                <c:pt idx="2">
                  <c:v>4.9684780157896466E-3</c:v>
                </c:pt>
              </c:numCache>
            </c:numRef>
          </c:val>
          <c:extLst>
            <c:ext xmlns:c16="http://schemas.microsoft.com/office/drawing/2014/chart" uri="{C3380CC4-5D6E-409C-BE32-E72D297353CC}">
              <c16:uniqueId val="{00000000-1AD3-40AF-AD38-6A7FEF130DCA}"/>
            </c:ext>
          </c:extLst>
        </c:ser>
        <c:dLbls>
          <c:showLegendKey val="0"/>
          <c:showVal val="0"/>
          <c:showCatName val="0"/>
          <c:showSerName val="0"/>
          <c:showPercent val="0"/>
          <c:showBubbleSize val="0"/>
        </c:dLbls>
        <c:gapWidth val="100"/>
        <c:axId val="1870502640"/>
        <c:axId val="1870499280"/>
      </c:barChart>
      <c:catAx>
        <c:axId val="1870502640"/>
        <c:scaling>
          <c:orientation val="minMax"/>
        </c:scaling>
        <c:delete val="0"/>
        <c:axPos val="b"/>
        <c:numFmt formatCode="General" sourceLinked="1"/>
        <c:majorTickMark val="out"/>
        <c:minorTickMark val="none"/>
        <c:tickLblPos val="nextTo"/>
        <c:crossAx val="1870499280"/>
        <c:crosses val="autoZero"/>
        <c:auto val="1"/>
        <c:lblAlgn val="ctr"/>
        <c:lblOffset val="100"/>
        <c:noMultiLvlLbl val="0"/>
      </c:catAx>
      <c:valAx>
        <c:axId val="1870499280"/>
        <c:scaling>
          <c:orientation val="minMax"/>
          <c:max val="1"/>
          <c:min val="0"/>
        </c:scaling>
        <c:delete val="1"/>
        <c:axPos val="l"/>
        <c:numFmt formatCode="###0%" sourceLinked="1"/>
        <c:majorTickMark val="out"/>
        <c:minorTickMark val="none"/>
        <c:tickLblPos val="nextTo"/>
        <c:crossAx val="18705026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CTABLES!$B$227:$B$229</c:f>
              <c:strCache>
                <c:ptCount val="3"/>
                <c:pt idx="0">
                  <c:v>Yes</c:v>
                </c:pt>
                <c:pt idx="1">
                  <c:v>No</c:v>
                </c:pt>
                <c:pt idx="2">
                  <c:v>I don't know</c:v>
                </c:pt>
              </c:strCache>
            </c:strRef>
          </c:cat>
          <c:val>
            <c:numRef>
              <c:f>CTABLES!$C$227:$C$229</c:f>
              <c:numCache>
                <c:formatCode>###0%</c:formatCode>
                <c:ptCount val="3"/>
                <c:pt idx="0">
                  <c:v>8.6642159725768813E-3</c:v>
                </c:pt>
                <c:pt idx="1">
                  <c:v>0.9856358232618867</c:v>
                </c:pt>
                <c:pt idx="2">
                  <c:v>5.6999607655363882E-3</c:v>
                </c:pt>
              </c:numCache>
            </c:numRef>
          </c:val>
          <c:extLst>
            <c:ext xmlns:c16="http://schemas.microsoft.com/office/drawing/2014/chart" uri="{C3380CC4-5D6E-409C-BE32-E72D297353CC}">
              <c16:uniqueId val="{00000000-2B23-4AE9-A96A-EC96EE590D0D}"/>
            </c:ext>
          </c:extLst>
        </c:ser>
        <c:dLbls>
          <c:showLegendKey val="0"/>
          <c:showVal val="0"/>
          <c:showCatName val="0"/>
          <c:showSerName val="0"/>
          <c:showPercent val="0"/>
          <c:showBubbleSize val="0"/>
        </c:dLbls>
        <c:gapWidth val="100"/>
        <c:axId val="558623344"/>
        <c:axId val="558621424"/>
      </c:barChart>
      <c:catAx>
        <c:axId val="558623344"/>
        <c:scaling>
          <c:orientation val="minMax"/>
        </c:scaling>
        <c:delete val="0"/>
        <c:axPos val="b"/>
        <c:numFmt formatCode="General" sourceLinked="1"/>
        <c:majorTickMark val="out"/>
        <c:minorTickMark val="none"/>
        <c:tickLblPos val="nextTo"/>
        <c:crossAx val="558621424"/>
        <c:crosses val="autoZero"/>
        <c:auto val="1"/>
        <c:lblAlgn val="ctr"/>
        <c:lblOffset val="100"/>
        <c:noMultiLvlLbl val="0"/>
      </c:catAx>
      <c:valAx>
        <c:axId val="558621424"/>
        <c:scaling>
          <c:orientation val="minMax"/>
          <c:max val="1"/>
          <c:min val="0"/>
        </c:scaling>
        <c:delete val="1"/>
        <c:axPos val="l"/>
        <c:numFmt formatCode="###0%" sourceLinked="1"/>
        <c:majorTickMark val="out"/>
        <c:minorTickMark val="none"/>
        <c:tickLblPos val="nextTo"/>
        <c:crossAx val="55862334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CTABLES!$B$284:$B$286</c:f>
              <c:strCache>
                <c:ptCount val="3"/>
                <c:pt idx="0">
                  <c:v>Yes</c:v>
                </c:pt>
                <c:pt idx="1">
                  <c:v>No</c:v>
                </c:pt>
                <c:pt idx="2">
                  <c:v>I was never in that situation</c:v>
                </c:pt>
              </c:strCache>
            </c:strRef>
          </c:cat>
          <c:val>
            <c:numRef>
              <c:f>CTABLES!$C$284:$C$286</c:f>
              <c:numCache>
                <c:formatCode>###0%</c:formatCode>
                <c:ptCount val="3"/>
                <c:pt idx="0">
                  <c:v>0.31087649655047966</c:v>
                </c:pt>
                <c:pt idx="1">
                  <c:v>0.13732915270947543</c:v>
                </c:pt>
                <c:pt idx="2">
                  <c:v>0.55179435074005045</c:v>
                </c:pt>
              </c:numCache>
            </c:numRef>
          </c:val>
          <c:extLst>
            <c:ext xmlns:c16="http://schemas.microsoft.com/office/drawing/2014/chart" uri="{C3380CC4-5D6E-409C-BE32-E72D297353CC}">
              <c16:uniqueId val="{00000000-C19B-48D9-AF31-84EA7B5724A1}"/>
            </c:ext>
          </c:extLst>
        </c:ser>
        <c:dLbls>
          <c:showLegendKey val="0"/>
          <c:showVal val="0"/>
          <c:showCatName val="0"/>
          <c:showSerName val="0"/>
          <c:showPercent val="0"/>
          <c:showBubbleSize val="0"/>
        </c:dLbls>
        <c:gapWidth val="100"/>
        <c:axId val="558900544"/>
        <c:axId val="558900064"/>
      </c:barChart>
      <c:catAx>
        <c:axId val="558900544"/>
        <c:scaling>
          <c:orientation val="minMax"/>
        </c:scaling>
        <c:delete val="0"/>
        <c:axPos val="b"/>
        <c:numFmt formatCode="General" sourceLinked="1"/>
        <c:majorTickMark val="out"/>
        <c:minorTickMark val="none"/>
        <c:tickLblPos val="nextTo"/>
        <c:crossAx val="558900064"/>
        <c:crosses val="autoZero"/>
        <c:auto val="1"/>
        <c:lblAlgn val="ctr"/>
        <c:lblOffset val="100"/>
        <c:noMultiLvlLbl val="0"/>
      </c:catAx>
      <c:valAx>
        <c:axId val="558900064"/>
        <c:scaling>
          <c:orientation val="minMax"/>
          <c:max val="1"/>
          <c:min val="0"/>
        </c:scaling>
        <c:delete val="1"/>
        <c:axPos val="l"/>
        <c:numFmt formatCode="###0%" sourceLinked="1"/>
        <c:majorTickMark val="out"/>
        <c:minorTickMark val="none"/>
        <c:tickLblPos val="nextTo"/>
        <c:crossAx val="55890054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CTABLES!$B$293:$B$295</c:f>
              <c:strCache>
                <c:ptCount val="3"/>
                <c:pt idx="0">
                  <c:v>Yes</c:v>
                </c:pt>
                <c:pt idx="1">
                  <c:v>No</c:v>
                </c:pt>
                <c:pt idx="2">
                  <c:v>I was never in that situation</c:v>
                </c:pt>
              </c:strCache>
            </c:strRef>
          </c:cat>
          <c:val>
            <c:numRef>
              <c:f>CTABLES!$C$293:$C$295</c:f>
              <c:numCache>
                <c:formatCode>###0%</c:formatCode>
                <c:ptCount val="3"/>
                <c:pt idx="0">
                  <c:v>0.11898828108933995</c:v>
                </c:pt>
                <c:pt idx="1">
                  <c:v>0.16192361257435425</c:v>
                </c:pt>
                <c:pt idx="2">
                  <c:v>0.71908810633630293</c:v>
                </c:pt>
              </c:numCache>
            </c:numRef>
          </c:val>
          <c:extLst>
            <c:ext xmlns:c16="http://schemas.microsoft.com/office/drawing/2014/chart" uri="{C3380CC4-5D6E-409C-BE32-E72D297353CC}">
              <c16:uniqueId val="{00000000-E7F1-45C4-91FF-6C058F45751D}"/>
            </c:ext>
          </c:extLst>
        </c:ser>
        <c:dLbls>
          <c:showLegendKey val="0"/>
          <c:showVal val="0"/>
          <c:showCatName val="0"/>
          <c:showSerName val="0"/>
          <c:showPercent val="0"/>
          <c:showBubbleSize val="0"/>
        </c:dLbls>
        <c:gapWidth val="100"/>
        <c:axId val="560527440"/>
        <c:axId val="560524080"/>
      </c:barChart>
      <c:catAx>
        <c:axId val="560527440"/>
        <c:scaling>
          <c:orientation val="minMax"/>
        </c:scaling>
        <c:delete val="0"/>
        <c:axPos val="b"/>
        <c:numFmt formatCode="General" sourceLinked="1"/>
        <c:majorTickMark val="out"/>
        <c:minorTickMark val="none"/>
        <c:tickLblPos val="nextTo"/>
        <c:crossAx val="560524080"/>
        <c:crosses val="autoZero"/>
        <c:auto val="1"/>
        <c:lblAlgn val="ctr"/>
        <c:lblOffset val="100"/>
        <c:noMultiLvlLbl val="0"/>
      </c:catAx>
      <c:valAx>
        <c:axId val="560524080"/>
        <c:scaling>
          <c:orientation val="minMax"/>
          <c:max val="1"/>
          <c:min val="0"/>
        </c:scaling>
        <c:delete val="1"/>
        <c:axPos val="l"/>
        <c:numFmt formatCode="###0%" sourceLinked="1"/>
        <c:majorTickMark val="out"/>
        <c:minorTickMark val="none"/>
        <c:tickLblPos val="nextTo"/>
        <c:crossAx val="5605274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CTABLES!$B$302:$B$304</c:f>
              <c:strCache>
                <c:ptCount val="3"/>
                <c:pt idx="0">
                  <c:v>Yes</c:v>
                </c:pt>
                <c:pt idx="1">
                  <c:v>No</c:v>
                </c:pt>
                <c:pt idx="2">
                  <c:v>I was never in that situation</c:v>
                </c:pt>
              </c:strCache>
            </c:strRef>
          </c:cat>
          <c:val>
            <c:numRef>
              <c:f>CTABLES!$C$302:$C$304</c:f>
              <c:numCache>
                <c:formatCode>###0%</c:formatCode>
                <c:ptCount val="3"/>
                <c:pt idx="0">
                  <c:v>0.20684585767612312</c:v>
                </c:pt>
                <c:pt idx="1">
                  <c:v>0.22179203918998863</c:v>
                </c:pt>
                <c:pt idx="2">
                  <c:v>0.57136210313389613</c:v>
                </c:pt>
              </c:numCache>
            </c:numRef>
          </c:val>
          <c:extLst>
            <c:ext xmlns:c16="http://schemas.microsoft.com/office/drawing/2014/chart" uri="{C3380CC4-5D6E-409C-BE32-E72D297353CC}">
              <c16:uniqueId val="{00000000-8E90-4744-B77E-7428D8D28765}"/>
            </c:ext>
          </c:extLst>
        </c:ser>
        <c:dLbls>
          <c:showLegendKey val="0"/>
          <c:showVal val="0"/>
          <c:showCatName val="0"/>
          <c:showSerName val="0"/>
          <c:showPercent val="0"/>
          <c:showBubbleSize val="0"/>
        </c:dLbls>
        <c:gapWidth val="100"/>
        <c:axId val="559014656"/>
        <c:axId val="559552128"/>
      </c:barChart>
      <c:catAx>
        <c:axId val="559014656"/>
        <c:scaling>
          <c:orientation val="minMax"/>
        </c:scaling>
        <c:delete val="0"/>
        <c:axPos val="b"/>
        <c:numFmt formatCode="General" sourceLinked="1"/>
        <c:majorTickMark val="out"/>
        <c:minorTickMark val="none"/>
        <c:tickLblPos val="nextTo"/>
        <c:crossAx val="559552128"/>
        <c:crosses val="autoZero"/>
        <c:auto val="1"/>
        <c:lblAlgn val="ctr"/>
        <c:lblOffset val="100"/>
        <c:noMultiLvlLbl val="0"/>
      </c:catAx>
      <c:valAx>
        <c:axId val="559552128"/>
        <c:scaling>
          <c:orientation val="minMax"/>
          <c:max val="1"/>
          <c:min val="0"/>
        </c:scaling>
        <c:delete val="1"/>
        <c:axPos val="l"/>
        <c:numFmt formatCode="###0%" sourceLinked="1"/>
        <c:majorTickMark val="out"/>
        <c:minorTickMark val="none"/>
        <c:tickLblPos val="nextTo"/>
        <c:crossAx val="5590146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CTABLES!$B$311:$B$313</c:f>
              <c:strCache>
                <c:ptCount val="3"/>
                <c:pt idx="0">
                  <c:v>Yes</c:v>
                </c:pt>
                <c:pt idx="1">
                  <c:v>No</c:v>
                </c:pt>
                <c:pt idx="2">
                  <c:v>I was never in that situation</c:v>
                </c:pt>
              </c:strCache>
            </c:strRef>
          </c:cat>
          <c:val>
            <c:numRef>
              <c:f>CTABLES!$C$311:$C$313</c:f>
              <c:numCache>
                <c:formatCode>###0%</c:formatCode>
                <c:ptCount val="3"/>
                <c:pt idx="0">
                  <c:v>0.21470563583686253</c:v>
                </c:pt>
                <c:pt idx="1">
                  <c:v>0.21692397601267793</c:v>
                </c:pt>
                <c:pt idx="2">
                  <c:v>0.56837038815046537</c:v>
                </c:pt>
              </c:numCache>
            </c:numRef>
          </c:val>
          <c:extLst>
            <c:ext xmlns:c16="http://schemas.microsoft.com/office/drawing/2014/chart" uri="{C3380CC4-5D6E-409C-BE32-E72D297353CC}">
              <c16:uniqueId val="{00000000-0797-495F-AF53-BF769D0BF6DB}"/>
            </c:ext>
          </c:extLst>
        </c:ser>
        <c:dLbls>
          <c:showLegendKey val="0"/>
          <c:showVal val="0"/>
          <c:showCatName val="0"/>
          <c:showSerName val="0"/>
          <c:showPercent val="0"/>
          <c:showBubbleSize val="0"/>
        </c:dLbls>
        <c:gapWidth val="100"/>
        <c:axId val="560525040"/>
        <c:axId val="560525520"/>
      </c:barChart>
      <c:catAx>
        <c:axId val="560525040"/>
        <c:scaling>
          <c:orientation val="minMax"/>
        </c:scaling>
        <c:delete val="0"/>
        <c:axPos val="b"/>
        <c:numFmt formatCode="General" sourceLinked="1"/>
        <c:majorTickMark val="out"/>
        <c:minorTickMark val="none"/>
        <c:tickLblPos val="nextTo"/>
        <c:crossAx val="560525520"/>
        <c:crosses val="autoZero"/>
        <c:auto val="1"/>
        <c:lblAlgn val="ctr"/>
        <c:lblOffset val="100"/>
        <c:noMultiLvlLbl val="0"/>
      </c:catAx>
      <c:valAx>
        <c:axId val="560525520"/>
        <c:scaling>
          <c:orientation val="minMax"/>
          <c:max val="1"/>
          <c:min val="0"/>
        </c:scaling>
        <c:delete val="1"/>
        <c:axPos val="l"/>
        <c:numFmt formatCode="###0%" sourceLinked="1"/>
        <c:majorTickMark val="out"/>
        <c:minorTickMark val="none"/>
        <c:tickLblPos val="nextTo"/>
        <c:crossAx val="5605250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CTABLES!$B$410:$B$414</c:f>
              <c:strCache>
                <c:ptCount val="5"/>
                <c:pt idx="0">
                  <c:v>Not at all dangerous</c:v>
                </c:pt>
                <c:pt idx="1">
                  <c:v>Slightly dangerous</c:v>
                </c:pt>
                <c:pt idx="2">
                  <c:v>Moderately dangerous</c:v>
                </c:pt>
                <c:pt idx="3">
                  <c:v>Very dangerous</c:v>
                </c:pt>
                <c:pt idx="4">
                  <c:v>Extremely dangerous</c:v>
                </c:pt>
              </c:strCache>
            </c:strRef>
          </c:cat>
          <c:val>
            <c:numRef>
              <c:f>CTABLES!$C$410:$C$414</c:f>
              <c:numCache>
                <c:formatCode>###0%</c:formatCode>
                <c:ptCount val="5"/>
                <c:pt idx="0">
                  <c:v>8.7376660058191488E-2</c:v>
                </c:pt>
                <c:pt idx="1">
                  <c:v>0.36587709538892682</c:v>
                </c:pt>
                <c:pt idx="2">
                  <c:v>0.38746800573215978</c:v>
                </c:pt>
                <c:pt idx="3">
                  <c:v>0.1260799873960721</c:v>
                </c:pt>
                <c:pt idx="4">
                  <c:v>3.3198251424654296E-2</c:v>
                </c:pt>
              </c:numCache>
            </c:numRef>
          </c:val>
          <c:extLst>
            <c:ext xmlns:c16="http://schemas.microsoft.com/office/drawing/2014/chart" uri="{C3380CC4-5D6E-409C-BE32-E72D297353CC}">
              <c16:uniqueId val="{00000000-A3E1-4F87-9672-C77655A94F40}"/>
            </c:ext>
          </c:extLst>
        </c:ser>
        <c:dLbls>
          <c:showLegendKey val="0"/>
          <c:showVal val="0"/>
          <c:showCatName val="0"/>
          <c:showSerName val="0"/>
          <c:showPercent val="0"/>
          <c:showBubbleSize val="0"/>
        </c:dLbls>
        <c:gapWidth val="100"/>
        <c:axId val="112544831"/>
        <c:axId val="112539551"/>
      </c:barChart>
      <c:catAx>
        <c:axId val="112544831"/>
        <c:scaling>
          <c:orientation val="minMax"/>
        </c:scaling>
        <c:delete val="0"/>
        <c:axPos val="b"/>
        <c:numFmt formatCode="General" sourceLinked="1"/>
        <c:majorTickMark val="out"/>
        <c:minorTickMark val="none"/>
        <c:tickLblPos val="nextTo"/>
        <c:crossAx val="112539551"/>
        <c:crosses val="autoZero"/>
        <c:auto val="1"/>
        <c:lblAlgn val="ctr"/>
        <c:lblOffset val="100"/>
        <c:noMultiLvlLbl val="0"/>
      </c:catAx>
      <c:valAx>
        <c:axId val="112539551"/>
        <c:scaling>
          <c:orientation val="minMax"/>
          <c:max val="0.6"/>
          <c:min val="0"/>
        </c:scaling>
        <c:delete val="1"/>
        <c:axPos val="l"/>
        <c:numFmt formatCode="###0%" sourceLinked="1"/>
        <c:majorTickMark val="out"/>
        <c:minorTickMark val="none"/>
        <c:tickLblPos val="nextTo"/>
        <c:crossAx val="11254483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dLbl>
              <c:idx val="6"/>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09-487C-B68C-E6EB28CECA6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CTABLES!$B$57:$B$64</c:f>
              <c:strCache>
                <c:ptCount val="8"/>
                <c:pt idx="0">
                  <c:v>Car</c:v>
                </c:pt>
                <c:pt idx="1">
                  <c:v>Pickup</c:v>
                </c:pt>
                <c:pt idx="2">
                  <c:v>Suv</c:v>
                </c:pt>
                <c:pt idx="3">
                  <c:v>Van</c:v>
                </c:pt>
                <c:pt idx="4">
                  <c:v>Motorcycle</c:v>
                </c:pt>
                <c:pt idx="5">
                  <c:v>Semi/Large truck</c:v>
                </c:pt>
                <c:pt idx="6">
                  <c:v>Other</c:v>
                </c:pt>
                <c:pt idx="7">
                  <c:v>I don't drive</c:v>
                </c:pt>
              </c:strCache>
            </c:strRef>
          </c:cat>
          <c:val>
            <c:numRef>
              <c:f>CTABLES!$C$57:$C$64</c:f>
              <c:numCache>
                <c:formatCode>###0%</c:formatCode>
                <c:ptCount val="8"/>
                <c:pt idx="0">
                  <c:v>0.49551376365337013</c:v>
                </c:pt>
                <c:pt idx="1">
                  <c:v>0.12157723530016395</c:v>
                </c:pt>
                <c:pt idx="2">
                  <c:v>0.30933053715743847</c:v>
                </c:pt>
                <c:pt idx="3">
                  <c:v>3.0315645585251582E-2</c:v>
                </c:pt>
                <c:pt idx="4">
                  <c:v>6.3744176882407208E-3</c:v>
                </c:pt>
                <c:pt idx="5">
                  <c:v>6.8570656291165044E-3</c:v>
                </c:pt>
                <c:pt idx="6">
                  <c:v>3.54558019400516E-3</c:v>
                </c:pt>
                <c:pt idx="7">
                  <c:v>2.648575479242006E-2</c:v>
                </c:pt>
              </c:numCache>
            </c:numRef>
          </c:val>
          <c:extLst>
            <c:ext xmlns:c16="http://schemas.microsoft.com/office/drawing/2014/chart" uri="{C3380CC4-5D6E-409C-BE32-E72D297353CC}">
              <c16:uniqueId val="{00000000-35FA-4A9E-939A-37F0D45D3425}"/>
            </c:ext>
          </c:extLst>
        </c:ser>
        <c:dLbls>
          <c:showLegendKey val="0"/>
          <c:showVal val="0"/>
          <c:showCatName val="0"/>
          <c:showSerName val="0"/>
          <c:showPercent val="0"/>
          <c:showBubbleSize val="0"/>
        </c:dLbls>
        <c:gapWidth val="100"/>
        <c:axId val="559754400"/>
        <c:axId val="544817888"/>
      </c:barChart>
      <c:catAx>
        <c:axId val="559754400"/>
        <c:scaling>
          <c:orientation val="minMax"/>
        </c:scaling>
        <c:delete val="0"/>
        <c:axPos val="b"/>
        <c:numFmt formatCode="General" sourceLinked="1"/>
        <c:majorTickMark val="out"/>
        <c:minorTickMark val="none"/>
        <c:tickLblPos val="nextTo"/>
        <c:crossAx val="544817888"/>
        <c:crosses val="autoZero"/>
        <c:auto val="1"/>
        <c:lblAlgn val="ctr"/>
        <c:lblOffset val="100"/>
        <c:noMultiLvlLbl val="0"/>
      </c:catAx>
      <c:valAx>
        <c:axId val="544817888"/>
        <c:scaling>
          <c:orientation val="minMax"/>
          <c:max val="0.6"/>
          <c:min val="0"/>
        </c:scaling>
        <c:delete val="1"/>
        <c:axPos val="l"/>
        <c:numFmt formatCode="###0%" sourceLinked="1"/>
        <c:majorTickMark val="out"/>
        <c:minorTickMark val="none"/>
        <c:tickLblPos val="nextTo"/>
        <c:crossAx val="55975440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CTABLES!$B$421:$B$425</c:f>
              <c:strCache>
                <c:ptCount val="5"/>
                <c:pt idx="0">
                  <c:v>Not at all dangerous</c:v>
                </c:pt>
                <c:pt idx="1">
                  <c:v>Slightly dangerous</c:v>
                </c:pt>
                <c:pt idx="2">
                  <c:v>Moderately dangerous</c:v>
                </c:pt>
                <c:pt idx="3">
                  <c:v>Very dangerous</c:v>
                </c:pt>
                <c:pt idx="4">
                  <c:v>Extremely dangerous</c:v>
                </c:pt>
              </c:strCache>
            </c:strRef>
          </c:cat>
          <c:val>
            <c:numRef>
              <c:f>CTABLES!$C$421:$C$425</c:f>
              <c:numCache>
                <c:formatCode>###0%</c:formatCode>
                <c:ptCount val="5"/>
                <c:pt idx="0">
                  <c:v>2.1529147909880666E-2</c:v>
                </c:pt>
                <c:pt idx="1">
                  <c:v>0.14331389526345678</c:v>
                </c:pt>
                <c:pt idx="2">
                  <c:v>0.39856209508450535</c:v>
                </c:pt>
                <c:pt idx="3">
                  <c:v>0.30154303519718778</c:v>
                </c:pt>
                <c:pt idx="4">
                  <c:v>0.1350518265449758</c:v>
                </c:pt>
              </c:numCache>
            </c:numRef>
          </c:val>
          <c:extLst>
            <c:ext xmlns:c16="http://schemas.microsoft.com/office/drawing/2014/chart" uri="{C3380CC4-5D6E-409C-BE32-E72D297353CC}">
              <c16:uniqueId val="{00000000-DB54-4322-9D17-A6B9BB863119}"/>
            </c:ext>
          </c:extLst>
        </c:ser>
        <c:dLbls>
          <c:showLegendKey val="0"/>
          <c:showVal val="0"/>
          <c:showCatName val="0"/>
          <c:showSerName val="0"/>
          <c:showPercent val="0"/>
          <c:showBubbleSize val="0"/>
        </c:dLbls>
        <c:gapWidth val="100"/>
        <c:axId val="589455216"/>
        <c:axId val="589451856"/>
      </c:barChart>
      <c:catAx>
        <c:axId val="589455216"/>
        <c:scaling>
          <c:orientation val="minMax"/>
        </c:scaling>
        <c:delete val="0"/>
        <c:axPos val="b"/>
        <c:numFmt formatCode="General" sourceLinked="1"/>
        <c:majorTickMark val="out"/>
        <c:minorTickMark val="none"/>
        <c:tickLblPos val="nextTo"/>
        <c:crossAx val="589451856"/>
        <c:crosses val="autoZero"/>
        <c:auto val="1"/>
        <c:lblAlgn val="ctr"/>
        <c:lblOffset val="100"/>
        <c:noMultiLvlLbl val="0"/>
      </c:catAx>
      <c:valAx>
        <c:axId val="589451856"/>
        <c:scaling>
          <c:orientation val="minMax"/>
          <c:max val="0.6"/>
          <c:min val="0"/>
        </c:scaling>
        <c:delete val="1"/>
        <c:axPos val="l"/>
        <c:numFmt formatCode="###0%" sourceLinked="1"/>
        <c:majorTickMark val="out"/>
        <c:minorTickMark val="none"/>
        <c:tickLblPos val="nextTo"/>
        <c:crossAx val="5894552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CTABLES!$B$432:$B$436</c:f>
              <c:strCache>
                <c:ptCount val="5"/>
                <c:pt idx="0">
                  <c:v>Not at all dangerous</c:v>
                </c:pt>
                <c:pt idx="1">
                  <c:v>Slightly dangerous</c:v>
                </c:pt>
                <c:pt idx="2">
                  <c:v>Moderately dangerous</c:v>
                </c:pt>
                <c:pt idx="3">
                  <c:v>Very dangerous</c:v>
                </c:pt>
                <c:pt idx="4">
                  <c:v>Extremely dangerous</c:v>
                </c:pt>
              </c:strCache>
            </c:strRef>
          </c:cat>
          <c:val>
            <c:numRef>
              <c:f>CTABLES!$C$432:$C$436</c:f>
              <c:numCache>
                <c:formatCode>###0%</c:formatCode>
                <c:ptCount val="5"/>
                <c:pt idx="0">
                  <c:v>6.3561177885676973E-2</c:v>
                </c:pt>
                <c:pt idx="1">
                  <c:v>0.30840811744653651</c:v>
                </c:pt>
                <c:pt idx="2">
                  <c:v>0.35918816180080593</c:v>
                </c:pt>
                <c:pt idx="3">
                  <c:v>0.18117249073996164</c:v>
                </c:pt>
                <c:pt idx="4">
                  <c:v>8.7670052127025666E-2</c:v>
                </c:pt>
              </c:numCache>
            </c:numRef>
          </c:val>
          <c:extLst>
            <c:ext xmlns:c16="http://schemas.microsoft.com/office/drawing/2014/chart" uri="{C3380CC4-5D6E-409C-BE32-E72D297353CC}">
              <c16:uniqueId val="{00000000-275D-469A-A117-8C96AE09CA34}"/>
            </c:ext>
          </c:extLst>
        </c:ser>
        <c:dLbls>
          <c:showLegendKey val="0"/>
          <c:showVal val="0"/>
          <c:showCatName val="0"/>
          <c:showSerName val="0"/>
          <c:showPercent val="0"/>
          <c:showBubbleSize val="0"/>
        </c:dLbls>
        <c:gapWidth val="100"/>
        <c:axId val="1801898320"/>
        <c:axId val="1801906480"/>
      </c:barChart>
      <c:catAx>
        <c:axId val="1801898320"/>
        <c:scaling>
          <c:orientation val="minMax"/>
        </c:scaling>
        <c:delete val="0"/>
        <c:axPos val="b"/>
        <c:numFmt formatCode="General" sourceLinked="1"/>
        <c:majorTickMark val="out"/>
        <c:minorTickMark val="none"/>
        <c:tickLblPos val="nextTo"/>
        <c:crossAx val="1801906480"/>
        <c:crosses val="autoZero"/>
        <c:auto val="1"/>
        <c:lblAlgn val="ctr"/>
        <c:lblOffset val="100"/>
        <c:noMultiLvlLbl val="0"/>
      </c:catAx>
      <c:valAx>
        <c:axId val="1801906480"/>
        <c:scaling>
          <c:orientation val="minMax"/>
          <c:max val="0.6"/>
          <c:min val="0"/>
        </c:scaling>
        <c:delete val="1"/>
        <c:axPos val="l"/>
        <c:numFmt formatCode="###0%" sourceLinked="1"/>
        <c:majorTickMark val="out"/>
        <c:minorTickMark val="none"/>
        <c:tickLblPos val="nextTo"/>
        <c:crossAx val="18018983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CTABLES!$B$443:$B$447</c:f>
              <c:strCache>
                <c:ptCount val="5"/>
                <c:pt idx="0">
                  <c:v>Not at all dangerous</c:v>
                </c:pt>
                <c:pt idx="1">
                  <c:v>Slightly dangerous</c:v>
                </c:pt>
                <c:pt idx="2">
                  <c:v>Moderately dangerous</c:v>
                </c:pt>
                <c:pt idx="3">
                  <c:v>Very dangerous</c:v>
                </c:pt>
                <c:pt idx="4">
                  <c:v>Extremely dangerous</c:v>
                </c:pt>
              </c:strCache>
            </c:strRef>
          </c:cat>
          <c:val>
            <c:numRef>
              <c:f>CTABLES!$C$443:$C$447</c:f>
              <c:numCache>
                <c:formatCode>###0%</c:formatCode>
                <c:ptCount val="5"/>
                <c:pt idx="0">
                  <c:v>0.26241665751325149</c:v>
                </c:pt>
                <c:pt idx="1">
                  <c:v>0.4280162098250137</c:v>
                </c:pt>
                <c:pt idx="2">
                  <c:v>0.20951992037616712</c:v>
                </c:pt>
                <c:pt idx="3">
                  <c:v>6.549620066656342E-2</c:v>
                </c:pt>
                <c:pt idx="4">
                  <c:v>3.455101161901071E-2</c:v>
                </c:pt>
              </c:numCache>
            </c:numRef>
          </c:val>
          <c:extLst>
            <c:ext xmlns:c16="http://schemas.microsoft.com/office/drawing/2014/chart" uri="{C3380CC4-5D6E-409C-BE32-E72D297353CC}">
              <c16:uniqueId val="{00000000-5B5E-4EC2-B3B2-EF9CBA76953A}"/>
            </c:ext>
          </c:extLst>
        </c:ser>
        <c:dLbls>
          <c:showLegendKey val="0"/>
          <c:showVal val="0"/>
          <c:showCatName val="0"/>
          <c:showSerName val="0"/>
          <c:showPercent val="0"/>
          <c:showBubbleSize val="0"/>
        </c:dLbls>
        <c:gapWidth val="100"/>
        <c:axId val="1801922320"/>
        <c:axId val="1801900720"/>
      </c:barChart>
      <c:catAx>
        <c:axId val="1801922320"/>
        <c:scaling>
          <c:orientation val="minMax"/>
        </c:scaling>
        <c:delete val="0"/>
        <c:axPos val="b"/>
        <c:numFmt formatCode="General" sourceLinked="1"/>
        <c:majorTickMark val="out"/>
        <c:minorTickMark val="none"/>
        <c:tickLblPos val="nextTo"/>
        <c:crossAx val="1801900720"/>
        <c:crosses val="autoZero"/>
        <c:auto val="1"/>
        <c:lblAlgn val="ctr"/>
        <c:lblOffset val="100"/>
        <c:noMultiLvlLbl val="0"/>
      </c:catAx>
      <c:valAx>
        <c:axId val="1801900720"/>
        <c:scaling>
          <c:orientation val="minMax"/>
          <c:max val="0.6"/>
          <c:min val="0"/>
        </c:scaling>
        <c:delete val="1"/>
        <c:axPos val="l"/>
        <c:numFmt formatCode="###0%" sourceLinked="1"/>
        <c:majorTickMark val="out"/>
        <c:minorTickMark val="none"/>
        <c:tickLblPos val="nextTo"/>
        <c:crossAx val="18019223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 More'!$B$3:$B$11</c:f>
              <c:strCache>
                <c:ptCount val="9"/>
                <c:pt idx="0">
                  <c:v>Drivers speeding 10 mph or more over the speed limit</c:v>
                </c:pt>
                <c:pt idx="1">
                  <c:v>Driving shortly (within an hour) after consuming 1 drink of alcohol</c:v>
                </c:pt>
                <c:pt idx="2">
                  <c:v>Driving after using potentially impairing prescription drugs</c:v>
                </c:pt>
                <c:pt idx="3">
                  <c:v>Drivers holding and talking on cell phones</c:v>
                </c:pt>
                <c:pt idx="4">
                  <c:v>Driving shortly (within an hour) after consuming cannabis</c:v>
                </c:pt>
                <c:pt idx="5">
                  <c:v>Driving shortly (within an hour) after consuming 2 or more drinks of alcohol</c:v>
                </c:pt>
                <c:pt idx="6">
                  <c:v>Drivers or passengers not wearing seat belts</c:v>
                </c:pt>
                <c:pt idx="7">
                  <c:v>Drivers reading or looking at their cell phones</c:v>
                </c:pt>
                <c:pt idx="8">
                  <c:v>Drivers manually typing or interacting with their cell phones with their hands</c:v>
                </c:pt>
              </c:strCache>
            </c:strRef>
          </c:cat>
          <c:val>
            <c:numRef>
              <c:f>'Data More'!$D$3:$D$11</c:f>
              <c:numCache>
                <c:formatCode>0%</c:formatCode>
                <c:ptCount val="9"/>
                <c:pt idx="0">
                  <c:v>0.30822460574229582</c:v>
                </c:pt>
                <c:pt idx="1">
                  <c:v>0.42842621674182202</c:v>
                </c:pt>
                <c:pt idx="2">
                  <c:v>0.59400071843078928</c:v>
                </c:pt>
                <c:pt idx="3">
                  <c:v>0.60470514899225669</c:v>
                </c:pt>
                <c:pt idx="4">
                  <c:v>0.61130500865844561</c:v>
                </c:pt>
                <c:pt idx="5">
                  <c:v>0.68067708424973783</c:v>
                </c:pt>
                <c:pt idx="6">
                  <c:v>0.71069982432184275</c:v>
                </c:pt>
                <c:pt idx="7">
                  <c:v>0.80823788338884106</c:v>
                </c:pt>
                <c:pt idx="8">
                  <c:v>0.86921943438982274</c:v>
                </c:pt>
              </c:numCache>
            </c:numRef>
          </c:val>
          <c:extLst>
            <c:ext xmlns:c16="http://schemas.microsoft.com/office/drawing/2014/chart" uri="{C3380CC4-5D6E-409C-BE32-E72D297353CC}">
              <c16:uniqueId val="{00000000-0845-43C9-B89A-5298452667C5}"/>
            </c:ext>
          </c:extLst>
        </c:ser>
        <c:dLbls>
          <c:showLegendKey val="0"/>
          <c:showVal val="0"/>
          <c:showCatName val="0"/>
          <c:showSerName val="0"/>
          <c:showPercent val="0"/>
          <c:showBubbleSize val="0"/>
        </c:dLbls>
        <c:gapWidth val="100"/>
        <c:axId val="1581687551"/>
        <c:axId val="802777839"/>
      </c:barChart>
      <c:catAx>
        <c:axId val="1581687551"/>
        <c:scaling>
          <c:orientation val="minMax"/>
        </c:scaling>
        <c:delete val="0"/>
        <c:axPos val="l"/>
        <c:numFmt formatCode="General" sourceLinked="1"/>
        <c:majorTickMark val="out"/>
        <c:minorTickMark val="none"/>
        <c:tickLblPos val="nextTo"/>
        <c:crossAx val="802777839"/>
        <c:crosses val="autoZero"/>
        <c:auto val="1"/>
        <c:lblAlgn val="ctr"/>
        <c:lblOffset val="100"/>
        <c:noMultiLvlLbl val="0"/>
      </c:catAx>
      <c:valAx>
        <c:axId val="802777839"/>
        <c:scaling>
          <c:orientation val="minMax"/>
          <c:max val="1"/>
          <c:min val="0"/>
        </c:scaling>
        <c:delete val="1"/>
        <c:axPos val="b"/>
        <c:numFmt formatCode="0%" sourceLinked="1"/>
        <c:majorTickMark val="out"/>
        <c:minorTickMark val="none"/>
        <c:tickLblPos val="nextTo"/>
        <c:crossAx val="15816875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CTABLES!$B$454:$B$458</c:f>
              <c:strCache>
                <c:ptCount val="5"/>
                <c:pt idx="0">
                  <c:v>Not at all dangerous</c:v>
                </c:pt>
                <c:pt idx="1">
                  <c:v>Slightly dangerous</c:v>
                </c:pt>
                <c:pt idx="2">
                  <c:v>Moderately dangerous</c:v>
                </c:pt>
                <c:pt idx="3">
                  <c:v>Very dangerous</c:v>
                </c:pt>
                <c:pt idx="4">
                  <c:v>Extremely dangerous</c:v>
                </c:pt>
              </c:strCache>
            </c:strRef>
          </c:cat>
          <c:val>
            <c:numRef>
              <c:f>CTABLES!$C$454:$C$458</c:f>
              <c:numCache>
                <c:formatCode>###0%</c:formatCode>
                <c:ptCount val="5"/>
                <c:pt idx="0">
                  <c:v>9.949187609054817E-3</c:v>
                </c:pt>
                <c:pt idx="1">
                  <c:v>0.11981433115718693</c:v>
                </c:pt>
                <c:pt idx="2">
                  <c:v>0.26553133224150577</c:v>
                </c:pt>
                <c:pt idx="3">
                  <c:v>0.33898670807799142</c:v>
                </c:pt>
                <c:pt idx="4">
                  <c:v>0.26571844091426527</c:v>
                </c:pt>
              </c:numCache>
            </c:numRef>
          </c:val>
          <c:extLst>
            <c:ext xmlns:c16="http://schemas.microsoft.com/office/drawing/2014/chart" uri="{C3380CC4-5D6E-409C-BE32-E72D297353CC}">
              <c16:uniqueId val="{00000000-7B9C-48A5-99AB-227D8F057783}"/>
            </c:ext>
          </c:extLst>
        </c:ser>
        <c:dLbls>
          <c:showLegendKey val="0"/>
          <c:showVal val="0"/>
          <c:showCatName val="0"/>
          <c:showSerName val="0"/>
          <c:showPercent val="0"/>
          <c:showBubbleSize val="0"/>
        </c:dLbls>
        <c:gapWidth val="100"/>
        <c:axId val="1798751616"/>
        <c:axId val="544816448"/>
      </c:barChart>
      <c:catAx>
        <c:axId val="1798751616"/>
        <c:scaling>
          <c:orientation val="minMax"/>
        </c:scaling>
        <c:delete val="0"/>
        <c:axPos val="b"/>
        <c:numFmt formatCode="General" sourceLinked="1"/>
        <c:majorTickMark val="out"/>
        <c:minorTickMark val="none"/>
        <c:tickLblPos val="nextTo"/>
        <c:crossAx val="544816448"/>
        <c:crosses val="autoZero"/>
        <c:auto val="1"/>
        <c:lblAlgn val="ctr"/>
        <c:lblOffset val="100"/>
        <c:noMultiLvlLbl val="0"/>
      </c:catAx>
      <c:valAx>
        <c:axId val="544816448"/>
        <c:scaling>
          <c:orientation val="minMax"/>
          <c:max val="0.6"/>
          <c:min val="0"/>
        </c:scaling>
        <c:delete val="1"/>
        <c:axPos val="l"/>
        <c:numFmt formatCode="###0%" sourceLinked="1"/>
        <c:majorTickMark val="out"/>
        <c:minorTickMark val="none"/>
        <c:tickLblPos val="nextTo"/>
        <c:crossAx val="17987516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CTABLES!$B$465:$B$469</c:f>
              <c:strCache>
                <c:ptCount val="5"/>
                <c:pt idx="0">
                  <c:v>Not at all dangerous</c:v>
                </c:pt>
                <c:pt idx="1">
                  <c:v>Slightly dangerous</c:v>
                </c:pt>
                <c:pt idx="2">
                  <c:v>Moderately dangerous</c:v>
                </c:pt>
                <c:pt idx="3">
                  <c:v>Very dangerous</c:v>
                </c:pt>
                <c:pt idx="4">
                  <c:v>Extremely dangerous</c:v>
                </c:pt>
              </c:strCache>
            </c:strRef>
          </c:cat>
          <c:val>
            <c:numRef>
              <c:f>CTABLES!$C$465:$C$469</c:f>
              <c:numCache>
                <c:formatCode>###0%</c:formatCode>
                <c:ptCount val="5"/>
                <c:pt idx="0">
                  <c:v>2.1883499734597777E-3</c:v>
                </c:pt>
                <c:pt idx="1">
                  <c:v>3.7476093152738102E-2</c:v>
                </c:pt>
                <c:pt idx="2">
                  <c:v>0.15209767348496575</c:v>
                </c:pt>
                <c:pt idx="3">
                  <c:v>0.38021612027320306</c:v>
                </c:pt>
                <c:pt idx="4">
                  <c:v>0.42802176311563805</c:v>
                </c:pt>
              </c:numCache>
            </c:numRef>
          </c:val>
          <c:extLst>
            <c:ext xmlns:c16="http://schemas.microsoft.com/office/drawing/2014/chart" uri="{C3380CC4-5D6E-409C-BE32-E72D297353CC}">
              <c16:uniqueId val="{00000000-2013-4DEF-BB0C-EA901B4406DC}"/>
            </c:ext>
          </c:extLst>
        </c:ser>
        <c:dLbls>
          <c:showLegendKey val="0"/>
          <c:showVal val="0"/>
          <c:showCatName val="0"/>
          <c:showSerName val="0"/>
          <c:showPercent val="0"/>
          <c:showBubbleSize val="0"/>
        </c:dLbls>
        <c:gapWidth val="100"/>
        <c:axId val="359018559"/>
        <c:axId val="359019519"/>
      </c:barChart>
      <c:catAx>
        <c:axId val="359018559"/>
        <c:scaling>
          <c:orientation val="minMax"/>
        </c:scaling>
        <c:delete val="0"/>
        <c:axPos val="b"/>
        <c:numFmt formatCode="General" sourceLinked="1"/>
        <c:majorTickMark val="out"/>
        <c:minorTickMark val="none"/>
        <c:tickLblPos val="nextTo"/>
        <c:crossAx val="359019519"/>
        <c:crosses val="autoZero"/>
        <c:auto val="1"/>
        <c:lblAlgn val="ctr"/>
        <c:lblOffset val="100"/>
        <c:noMultiLvlLbl val="0"/>
      </c:catAx>
      <c:valAx>
        <c:axId val="359019519"/>
        <c:scaling>
          <c:orientation val="minMax"/>
          <c:max val="0.6"/>
          <c:min val="0"/>
        </c:scaling>
        <c:delete val="1"/>
        <c:axPos val="l"/>
        <c:numFmt formatCode="###0%" sourceLinked="1"/>
        <c:majorTickMark val="out"/>
        <c:minorTickMark val="none"/>
        <c:tickLblPos val="nextTo"/>
        <c:crossAx val="3590185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CTABLES!$B$476:$B$480</c:f>
              <c:strCache>
                <c:ptCount val="5"/>
                <c:pt idx="0">
                  <c:v>Not at all dangerous</c:v>
                </c:pt>
                <c:pt idx="1">
                  <c:v>Slightly dangerous</c:v>
                </c:pt>
                <c:pt idx="2">
                  <c:v>Moderately dangerous</c:v>
                </c:pt>
                <c:pt idx="3">
                  <c:v>Very dangerous</c:v>
                </c:pt>
                <c:pt idx="4">
                  <c:v>Extremely dangerous</c:v>
                </c:pt>
              </c:strCache>
            </c:strRef>
          </c:cat>
          <c:val>
            <c:numRef>
              <c:f>CTABLES!$C$476:$C$480</c:f>
              <c:numCache>
                <c:formatCode>###0%</c:formatCode>
                <c:ptCount val="5"/>
                <c:pt idx="0">
                  <c:v>1.8619464168902707E-3</c:v>
                </c:pt>
                <c:pt idx="1">
                  <c:v>2.5036715175882088E-2</c:v>
                </c:pt>
                <c:pt idx="2">
                  <c:v>0.1038819040174099</c:v>
                </c:pt>
                <c:pt idx="3">
                  <c:v>0.31486037764143154</c:v>
                </c:pt>
                <c:pt idx="4">
                  <c:v>0.55435905674839114</c:v>
                </c:pt>
              </c:numCache>
            </c:numRef>
          </c:val>
          <c:extLst>
            <c:ext xmlns:c16="http://schemas.microsoft.com/office/drawing/2014/chart" uri="{C3380CC4-5D6E-409C-BE32-E72D297353CC}">
              <c16:uniqueId val="{00000000-33AC-4E10-8855-AED8FD358F7D}"/>
            </c:ext>
          </c:extLst>
        </c:ser>
        <c:dLbls>
          <c:showLegendKey val="0"/>
          <c:showVal val="0"/>
          <c:showCatName val="0"/>
          <c:showSerName val="0"/>
          <c:showPercent val="0"/>
          <c:showBubbleSize val="0"/>
        </c:dLbls>
        <c:gapWidth val="100"/>
        <c:axId val="8413007"/>
        <c:axId val="8414447"/>
      </c:barChart>
      <c:catAx>
        <c:axId val="8413007"/>
        <c:scaling>
          <c:orientation val="minMax"/>
        </c:scaling>
        <c:delete val="0"/>
        <c:axPos val="b"/>
        <c:numFmt formatCode="General" sourceLinked="1"/>
        <c:majorTickMark val="out"/>
        <c:minorTickMark val="none"/>
        <c:tickLblPos val="nextTo"/>
        <c:crossAx val="8414447"/>
        <c:crosses val="autoZero"/>
        <c:auto val="1"/>
        <c:lblAlgn val="ctr"/>
        <c:lblOffset val="100"/>
        <c:noMultiLvlLbl val="0"/>
      </c:catAx>
      <c:valAx>
        <c:axId val="8414447"/>
        <c:scaling>
          <c:orientation val="minMax"/>
          <c:max val="1"/>
          <c:min val="0"/>
        </c:scaling>
        <c:delete val="1"/>
        <c:axPos val="l"/>
        <c:numFmt formatCode="###0%" sourceLinked="1"/>
        <c:majorTickMark val="out"/>
        <c:minorTickMark val="none"/>
        <c:tickLblPos val="nextTo"/>
        <c:crossAx val="841300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CTABLES!$B$487:$B$491</c:f>
              <c:strCache>
                <c:ptCount val="5"/>
                <c:pt idx="0">
                  <c:v>Not at all dangerous</c:v>
                </c:pt>
                <c:pt idx="1">
                  <c:v>Slightly dangerous</c:v>
                </c:pt>
                <c:pt idx="2">
                  <c:v>Moderately dangerous</c:v>
                </c:pt>
                <c:pt idx="3">
                  <c:v>Very dangerous</c:v>
                </c:pt>
                <c:pt idx="4">
                  <c:v>Extremely dangerous</c:v>
                </c:pt>
              </c:strCache>
            </c:strRef>
          </c:cat>
          <c:val>
            <c:numRef>
              <c:f>CTABLES!$C$487:$C$491</c:f>
              <c:numCache>
                <c:formatCode>###0%</c:formatCode>
                <c:ptCount val="5"/>
                <c:pt idx="0">
                  <c:v>3.6349360152998639E-2</c:v>
                </c:pt>
                <c:pt idx="1">
                  <c:v>0.27477250511190993</c:v>
                </c:pt>
                <c:pt idx="2">
                  <c:v>0.38065352899280092</c:v>
                </c:pt>
                <c:pt idx="3">
                  <c:v>0.19077459512745279</c:v>
                </c:pt>
                <c:pt idx="4">
                  <c:v>0.11745001061484302</c:v>
                </c:pt>
              </c:numCache>
            </c:numRef>
          </c:val>
          <c:extLst>
            <c:ext xmlns:c16="http://schemas.microsoft.com/office/drawing/2014/chart" uri="{C3380CC4-5D6E-409C-BE32-E72D297353CC}">
              <c16:uniqueId val="{00000000-6C7D-43B0-9A94-BD2531AC7730}"/>
            </c:ext>
          </c:extLst>
        </c:ser>
        <c:dLbls>
          <c:showLegendKey val="0"/>
          <c:showVal val="0"/>
          <c:showCatName val="0"/>
          <c:showSerName val="0"/>
          <c:showPercent val="0"/>
          <c:showBubbleSize val="0"/>
        </c:dLbls>
        <c:gapWidth val="100"/>
        <c:axId val="112545791"/>
        <c:axId val="112545311"/>
      </c:barChart>
      <c:catAx>
        <c:axId val="112545791"/>
        <c:scaling>
          <c:orientation val="minMax"/>
        </c:scaling>
        <c:delete val="0"/>
        <c:axPos val="b"/>
        <c:numFmt formatCode="General" sourceLinked="1"/>
        <c:majorTickMark val="out"/>
        <c:minorTickMark val="none"/>
        <c:tickLblPos val="nextTo"/>
        <c:crossAx val="112545311"/>
        <c:crosses val="autoZero"/>
        <c:auto val="1"/>
        <c:lblAlgn val="ctr"/>
        <c:lblOffset val="100"/>
        <c:noMultiLvlLbl val="0"/>
      </c:catAx>
      <c:valAx>
        <c:axId val="112545311"/>
        <c:scaling>
          <c:orientation val="minMax"/>
          <c:max val="0.6"/>
          <c:min val="0"/>
        </c:scaling>
        <c:delete val="1"/>
        <c:axPos val="l"/>
        <c:numFmt formatCode="###0%" sourceLinked="1"/>
        <c:majorTickMark val="out"/>
        <c:minorTickMark val="none"/>
        <c:tickLblPos val="nextTo"/>
        <c:crossAx val="1125457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CTABLES!$B$498:$B$502</c:f>
              <c:strCache>
                <c:ptCount val="5"/>
                <c:pt idx="0">
                  <c:v>Not at all dangerous</c:v>
                </c:pt>
                <c:pt idx="1">
                  <c:v>Slightly dangerous</c:v>
                </c:pt>
                <c:pt idx="2">
                  <c:v>Moderately dangerous</c:v>
                </c:pt>
                <c:pt idx="3">
                  <c:v>Very dangerous</c:v>
                </c:pt>
                <c:pt idx="4">
                  <c:v>Extremely dangerous</c:v>
                </c:pt>
              </c:strCache>
            </c:strRef>
          </c:cat>
          <c:val>
            <c:numRef>
              <c:f>CTABLES!$C$498:$C$502</c:f>
              <c:numCache>
                <c:formatCode>###0%</c:formatCode>
                <c:ptCount val="5"/>
                <c:pt idx="0">
                  <c:v>8.6007986507759884E-2</c:v>
                </c:pt>
                <c:pt idx="1">
                  <c:v>0.26622216707215263</c:v>
                </c:pt>
                <c:pt idx="2">
                  <c:v>0.21934362967826931</c:v>
                </c:pt>
                <c:pt idx="3">
                  <c:v>0.17837286711018488</c:v>
                </c:pt>
                <c:pt idx="4">
                  <c:v>0.25005334963163711</c:v>
                </c:pt>
              </c:numCache>
            </c:numRef>
          </c:val>
          <c:extLst>
            <c:ext xmlns:c16="http://schemas.microsoft.com/office/drawing/2014/chart" uri="{C3380CC4-5D6E-409C-BE32-E72D297353CC}">
              <c16:uniqueId val="{00000000-52C1-4A2E-9D16-CDD022CA0BFE}"/>
            </c:ext>
          </c:extLst>
        </c:ser>
        <c:dLbls>
          <c:showLegendKey val="0"/>
          <c:showVal val="0"/>
          <c:showCatName val="0"/>
          <c:showSerName val="0"/>
          <c:showPercent val="0"/>
          <c:showBubbleSize val="0"/>
        </c:dLbls>
        <c:gapWidth val="100"/>
        <c:axId val="112540031"/>
        <c:axId val="1873544720"/>
      </c:barChart>
      <c:catAx>
        <c:axId val="112540031"/>
        <c:scaling>
          <c:orientation val="minMax"/>
        </c:scaling>
        <c:delete val="0"/>
        <c:axPos val="b"/>
        <c:numFmt formatCode="General" sourceLinked="1"/>
        <c:majorTickMark val="out"/>
        <c:minorTickMark val="none"/>
        <c:tickLblPos val="nextTo"/>
        <c:crossAx val="1873544720"/>
        <c:crosses val="autoZero"/>
        <c:auto val="1"/>
        <c:lblAlgn val="ctr"/>
        <c:lblOffset val="100"/>
        <c:noMultiLvlLbl val="0"/>
      </c:catAx>
      <c:valAx>
        <c:axId val="1873544720"/>
        <c:scaling>
          <c:orientation val="minMax"/>
          <c:max val="0.6"/>
          <c:min val="0"/>
        </c:scaling>
        <c:delete val="1"/>
        <c:axPos val="l"/>
        <c:numFmt formatCode="###0%" sourceLinked="1"/>
        <c:majorTickMark val="out"/>
        <c:minorTickMark val="none"/>
        <c:tickLblPos val="nextTo"/>
        <c:crossAx val="11254003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CTABLES!$B$509:$B$513</c:f>
              <c:strCache>
                <c:ptCount val="5"/>
                <c:pt idx="0">
                  <c:v>Not at all dangerous</c:v>
                </c:pt>
                <c:pt idx="1">
                  <c:v>Slightly dangerous</c:v>
                </c:pt>
                <c:pt idx="2">
                  <c:v>Moderately dangerous</c:v>
                </c:pt>
                <c:pt idx="3">
                  <c:v>Very dangerous</c:v>
                </c:pt>
                <c:pt idx="4">
                  <c:v>Extremely dangerous</c:v>
                </c:pt>
              </c:strCache>
            </c:strRef>
          </c:cat>
          <c:val>
            <c:numRef>
              <c:f>CTABLES!$C$509:$C$513</c:f>
              <c:numCache>
                <c:formatCode>###0%</c:formatCode>
                <c:ptCount val="5"/>
                <c:pt idx="0">
                  <c:v>1.0298130966515235E-2</c:v>
                </c:pt>
                <c:pt idx="1">
                  <c:v>9.8066074725435881E-2</c:v>
                </c:pt>
                <c:pt idx="2">
                  <c:v>0.21095871005831462</c:v>
                </c:pt>
                <c:pt idx="3">
                  <c:v>0.29379256085338051</c:v>
                </c:pt>
                <c:pt idx="4">
                  <c:v>0.38688452339635726</c:v>
                </c:pt>
              </c:numCache>
            </c:numRef>
          </c:val>
          <c:extLst>
            <c:ext xmlns:c16="http://schemas.microsoft.com/office/drawing/2014/chart" uri="{C3380CC4-5D6E-409C-BE32-E72D297353CC}">
              <c16:uniqueId val="{00000000-09D4-4B9E-B695-290240282F6F}"/>
            </c:ext>
          </c:extLst>
        </c:ser>
        <c:dLbls>
          <c:showLegendKey val="0"/>
          <c:showVal val="0"/>
          <c:showCatName val="0"/>
          <c:showSerName val="0"/>
          <c:showPercent val="0"/>
          <c:showBubbleSize val="0"/>
        </c:dLbls>
        <c:gapWidth val="100"/>
        <c:axId val="29426959"/>
        <c:axId val="29422159"/>
      </c:barChart>
      <c:catAx>
        <c:axId val="29426959"/>
        <c:scaling>
          <c:orientation val="minMax"/>
        </c:scaling>
        <c:delete val="0"/>
        <c:axPos val="b"/>
        <c:numFmt formatCode="General" sourceLinked="1"/>
        <c:majorTickMark val="out"/>
        <c:minorTickMark val="none"/>
        <c:tickLblPos val="nextTo"/>
        <c:crossAx val="29422159"/>
        <c:crosses val="autoZero"/>
        <c:auto val="1"/>
        <c:lblAlgn val="ctr"/>
        <c:lblOffset val="100"/>
        <c:noMultiLvlLbl val="0"/>
      </c:catAx>
      <c:valAx>
        <c:axId val="29422159"/>
        <c:scaling>
          <c:orientation val="minMax"/>
          <c:max val="0.6"/>
          <c:min val="0"/>
        </c:scaling>
        <c:delete val="1"/>
        <c:axPos val="l"/>
        <c:numFmt formatCode="###0%" sourceLinked="1"/>
        <c:majorTickMark val="out"/>
        <c:minorTickMark val="none"/>
        <c:tickLblPos val="nextTo"/>
        <c:crossAx val="294269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CTABLES!$B$71:$B$73</c:f>
              <c:strCache>
                <c:ptCount val="3"/>
                <c:pt idx="0">
                  <c:v>Yes</c:v>
                </c:pt>
                <c:pt idx="1">
                  <c:v>No</c:v>
                </c:pt>
                <c:pt idx="2">
                  <c:v>I don't know</c:v>
                </c:pt>
              </c:strCache>
            </c:strRef>
          </c:cat>
          <c:val>
            <c:numRef>
              <c:f>CTABLES!$C$71:$C$73</c:f>
              <c:numCache>
                <c:formatCode>###0%</c:formatCode>
                <c:ptCount val="3"/>
                <c:pt idx="0">
                  <c:v>0.81539909826443235</c:v>
                </c:pt>
                <c:pt idx="1">
                  <c:v>0.14548710334500162</c:v>
                </c:pt>
                <c:pt idx="2">
                  <c:v>3.9113798390562678E-2</c:v>
                </c:pt>
              </c:numCache>
            </c:numRef>
          </c:val>
          <c:extLst>
            <c:ext xmlns:c16="http://schemas.microsoft.com/office/drawing/2014/chart" uri="{C3380CC4-5D6E-409C-BE32-E72D297353CC}">
              <c16:uniqueId val="{00000000-8516-4FB5-A4D4-851975C9AC3C}"/>
            </c:ext>
          </c:extLst>
        </c:ser>
        <c:dLbls>
          <c:showLegendKey val="0"/>
          <c:showVal val="0"/>
          <c:showCatName val="0"/>
          <c:showSerName val="0"/>
          <c:showPercent val="0"/>
          <c:showBubbleSize val="0"/>
        </c:dLbls>
        <c:gapWidth val="100"/>
        <c:axId val="559551648"/>
        <c:axId val="559553088"/>
      </c:barChart>
      <c:catAx>
        <c:axId val="559551648"/>
        <c:scaling>
          <c:orientation val="minMax"/>
        </c:scaling>
        <c:delete val="0"/>
        <c:axPos val="b"/>
        <c:numFmt formatCode="General" sourceLinked="1"/>
        <c:majorTickMark val="out"/>
        <c:minorTickMark val="none"/>
        <c:tickLblPos val="nextTo"/>
        <c:crossAx val="559553088"/>
        <c:crosses val="autoZero"/>
        <c:auto val="1"/>
        <c:lblAlgn val="ctr"/>
        <c:lblOffset val="100"/>
        <c:noMultiLvlLbl val="0"/>
      </c:catAx>
      <c:valAx>
        <c:axId val="559553088"/>
        <c:scaling>
          <c:orientation val="minMax"/>
          <c:max val="1"/>
          <c:min val="0"/>
        </c:scaling>
        <c:delete val="1"/>
        <c:axPos val="l"/>
        <c:numFmt formatCode="###0%" sourceLinked="1"/>
        <c:majorTickMark val="out"/>
        <c:minorTickMark val="none"/>
        <c:tickLblPos val="nextTo"/>
        <c:crossAx val="5595516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CTABLES!$B$520:$B$524</c:f>
              <c:strCache>
                <c:ptCount val="5"/>
                <c:pt idx="0">
                  <c:v>Not at all dangerous</c:v>
                </c:pt>
                <c:pt idx="1">
                  <c:v>Slightly dangerous</c:v>
                </c:pt>
                <c:pt idx="2">
                  <c:v>Moderately dangerous</c:v>
                </c:pt>
                <c:pt idx="3">
                  <c:v>Very dangerous</c:v>
                </c:pt>
                <c:pt idx="4">
                  <c:v>Extremely dangerous</c:v>
                </c:pt>
              </c:strCache>
            </c:strRef>
          </c:cat>
          <c:val>
            <c:numRef>
              <c:f>CTABLES!$C$520:$C$524</c:f>
              <c:numCache>
                <c:formatCode>###0%</c:formatCode>
                <c:ptCount val="5"/>
                <c:pt idx="0">
                  <c:v>2.4222928524501829E-2</c:v>
                </c:pt>
                <c:pt idx="1">
                  <c:v>0.13168562513825838</c:v>
                </c:pt>
                <c:pt idx="2">
                  <c:v>0.23278643767879947</c:v>
                </c:pt>
                <c:pt idx="3">
                  <c:v>0.27467738840933598</c:v>
                </c:pt>
                <c:pt idx="4">
                  <c:v>0.33662762024910964</c:v>
                </c:pt>
              </c:numCache>
            </c:numRef>
          </c:val>
          <c:extLst>
            <c:ext xmlns:c16="http://schemas.microsoft.com/office/drawing/2014/chart" uri="{C3380CC4-5D6E-409C-BE32-E72D297353CC}">
              <c16:uniqueId val="{00000000-04F5-4415-BD81-551C6FB6EA1D}"/>
            </c:ext>
          </c:extLst>
        </c:ser>
        <c:dLbls>
          <c:showLegendKey val="0"/>
          <c:showVal val="0"/>
          <c:showCatName val="0"/>
          <c:showSerName val="0"/>
          <c:showPercent val="0"/>
          <c:showBubbleSize val="0"/>
        </c:dLbls>
        <c:gapWidth val="100"/>
        <c:axId val="29428399"/>
        <c:axId val="29423599"/>
      </c:barChart>
      <c:catAx>
        <c:axId val="29428399"/>
        <c:scaling>
          <c:orientation val="minMax"/>
        </c:scaling>
        <c:delete val="0"/>
        <c:axPos val="b"/>
        <c:numFmt formatCode="General" sourceLinked="1"/>
        <c:majorTickMark val="out"/>
        <c:minorTickMark val="none"/>
        <c:tickLblPos val="nextTo"/>
        <c:crossAx val="29423599"/>
        <c:crosses val="autoZero"/>
        <c:auto val="1"/>
        <c:lblAlgn val="ctr"/>
        <c:lblOffset val="100"/>
        <c:noMultiLvlLbl val="0"/>
      </c:catAx>
      <c:valAx>
        <c:axId val="29423599"/>
        <c:scaling>
          <c:orientation val="minMax"/>
          <c:max val="0.6"/>
          <c:min val="0"/>
        </c:scaling>
        <c:delete val="1"/>
        <c:axPos val="l"/>
        <c:numFmt formatCode="###0%" sourceLinked="1"/>
        <c:majorTickMark val="out"/>
        <c:minorTickMark val="none"/>
        <c:tickLblPos val="nextTo"/>
        <c:crossAx val="294283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CTABLES!$B$531:$B$535</c:f>
              <c:strCache>
                <c:ptCount val="5"/>
                <c:pt idx="0">
                  <c:v>Not at all dangerous</c:v>
                </c:pt>
                <c:pt idx="1">
                  <c:v>Slightly dangerous</c:v>
                </c:pt>
                <c:pt idx="2">
                  <c:v>Moderately dangerous</c:v>
                </c:pt>
                <c:pt idx="3">
                  <c:v>Very dangerous</c:v>
                </c:pt>
                <c:pt idx="4">
                  <c:v>Extremely dangerous</c:v>
                </c:pt>
              </c:strCache>
            </c:strRef>
          </c:cat>
          <c:val>
            <c:numRef>
              <c:f>CTABLES!$C$531:$C$535</c:f>
              <c:numCache>
                <c:formatCode>###0%</c:formatCode>
                <c:ptCount val="5"/>
                <c:pt idx="0">
                  <c:v>1.4567945689011666E-2</c:v>
                </c:pt>
                <c:pt idx="1">
                  <c:v>0.12901167142121828</c:v>
                </c:pt>
                <c:pt idx="2">
                  <c:v>0.26241966445898585</c:v>
                </c:pt>
                <c:pt idx="3">
                  <c:v>0.30778907513499409</c:v>
                </c:pt>
                <c:pt idx="4">
                  <c:v>0.28621164329579518</c:v>
                </c:pt>
              </c:numCache>
            </c:numRef>
          </c:val>
          <c:extLst>
            <c:ext xmlns:c16="http://schemas.microsoft.com/office/drawing/2014/chart" uri="{C3380CC4-5D6E-409C-BE32-E72D297353CC}">
              <c16:uniqueId val="{00000000-A043-4D45-91C4-B162C48F6E24}"/>
            </c:ext>
          </c:extLst>
        </c:ser>
        <c:dLbls>
          <c:showLegendKey val="0"/>
          <c:showVal val="0"/>
          <c:showCatName val="0"/>
          <c:showSerName val="0"/>
          <c:showPercent val="0"/>
          <c:showBubbleSize val="0"/>
        </c:dLbls>
        <c:gapWidth val="100"/>
        <c:axId val="29424559"/>
        <c:axId val="29427919"/>
      </c:barChart>
      <c:catAx>
        <c:axId val="29424559"/>
        <c:scaling>
          <c:orientation val="minMax"/>
        </c:scaling>
        <c:delete val="0"/>
        <c:axPos val="b"/>
        <c:numFmt formatCode="General" sourceLinked="1"/>
        <c:majorTickMark val="out"/>
        <c:minorTickMark val="none"/>
        <c:tickLblPos val="nextTo"/>
        <c:crossAx val="29427919"/>
        <c:crosses val="autoZero"/>
        <c:auto val="1"/>
        <c:lblAlgn val="ctr"/>
        <c:lblOffset val="100"/>
        <c:noMultiLvlLbl val="0"/>
      </c:catAx>
      <c:valAx>
        <c:axId val="29427919"/>
        <c:scaling>
          <c:orientation val="minMax"/>
          <c:max val="0.6"/>
          <c:min val="0"/>
        </c:scaling>
        <c:delete val="1"/>
        <c:axPos val="l"/>
        <c:numFmt formatCode="###0%" sourceLinked="1"/>
        <c:majorTickMark val="out"/>
        <c:minorTickMark val="none"/>
        <c:tickLblPos val="nextTo"/>
        <c:crossAx val="2942455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CTABLES!$B$542:$B$546</c:f>
              <c:strCache>
                <c:ptCount val="5"/>
                <c:pt idx="0">
                  <c:v>Not at all dangerous</c:v>
                </c:pt>
                <c:pt idx="1">
                  <c:v>Slightly dangerous</c:v>
                </c:pt>
                <c:pt idx="2">
                  <c:v>Moderately dangerous</c:v>
                </c:pt>
                <c:pt idx="3">
                  <c:v>Very dangerous</c:v>
                </c:pt>
                <c:pt idx="4">
                  <c:v>Extremely dangerous</c:v>
                </c:pt>
              </c:strCache>
            </c:strRef>
          </c:cat>
          <c:val>
            <c:numRef>
              <c:f>CTABLES!$C$542:$C$546</c:f>
              <c:numCache>
                <c:formatCode>###0%</c:formatCode>
                <c:ptCount val="5"/>
                <c:pt idx="0">
                  <c:v>1.2947995370698635E-2</c:v>
                </c:pt>
                <c:pt idx="1">
                  <c:v>7.1524309282493981E-2</c:v>
                </c:pt>
                <c:pt idx="2">
                  <c:v>0.20482787102496708</c:v>
                </c:pt>
                <c:pt idx="3">
                  <c:v>0.31309713920638138</c:v>
                </c:pt>
                <c:pt idx="4">
                  <c:v>0.39760268511546137</c:v>
                </c:pt>
              </c:numCache>
            </c:numRef>
          </c:val>
          <c:extLst>
            <c:ext xmlns:c16="http://schemas.microsoft.com/office/drawing/2014/chart" uri="{C3380CC4-5D6E-409C-BE32-E72D297353CC}">
              <c16:uniqueId val="{00000000-84C8-4989-88FB-1BD70C189FD7}"/>
            </c:ext>
          </c:extLst>
        </c:ser>
        <c:dLbls>
          <c:showLegendKey val="0"/>
          <c:showVal val="0"/>
          <c:showCatName val="0"/>
          <c:showSerName val="0"/>
          <c:showPercent val="0"/>
          <c:showBubbleSize val="0"/>
        </c:dLbls>
        <c:gapWidth val="100"/>
        <c:axId val="21074239"/>
        <c:axId val="21074719"/>
      </c:barChart>
      <c:catAx>
        <c:axId val="21074239"/>
        <c:scaling>
          <c:orientation val="minMax"/>
        </c:scaling>
        <c:delete val="0"/>
        <c:axPos val="b"/>
        <c:numFmt formatCode="General" sourceLinked="1"/>
        <c:majorTickMark val="out"/>
        <c:minorTickMark val="none"/>
        <c:tickLblPos val="nextTo"/>
        <c:crossAx val="21074719"/>
        <c:crosses val="autoZero"/>
        <c:auto val="1"/>
        <c:lblAlgn val="ctr"/>
        <c:lblOffset val="100"/>
        <c:noMultiLvlLbl val="0"/>
      </c:catAx>
      <c:valAx>
        <c:axId val="21074719"/>
        <c:scaling>
          <c:orientation val="minMax"/>
          <c:max val="0.6"/>
          <c:min val="0"/>
        </c:scaling>
        <c:delete val="1"/>
        <c:axPos val="l"/>
        <c:numFmt formatCode="###0%" sourceLinked="1"/>
        <c:majorTickMark val="out"/>
        <c:minorTickMark val="none"/>
        <c:tickLblPos val="nextTo"/>
        <c:crossAx val="2107423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CTABLES!$B$677:$B$682</c:f>
              <c:strCache>
                <c:ptCount val="6"/>
                <c:pt idx="0">
                  <c:v>Not at all likely</c:v>
                </c:pt>
                <c:pt idx="1">
                  <c:v>Slightly likely</c:v>
                </c:pt>
                <c:pt idx="2">
                  <c:v>Moderately likely</c:v>
                </c:pt>
                <c:pt idx="3">
                  <c:v>Very likely</c:v>
                </c:pt>
                <c:pt idx="4">
                  <c:v>Extremely likely</c:v>
                </c:pt>
                <c:pt idx="5">
                  <c:v>I don't know</c:v>
                </c:pt>
              </c:strCache>
            </c:strRef>
          </c:cat>
          <c:val>
            <c:numRef>
              <c:f>CTABLES!$C$677:$C$682</c:f>
              <c:numCache>
                <c:formatCode>###0%</c:formatCode>
                <c:ptCount val="6"/>
                <c:pt idx="0">
                  <c:v>7.5191588392198666E-2</c:v>
                </c:pt>
                <c:pt idx="1">
                  <c:v>0.12286543305497113</c:v>
                </c:pt>
                <c:pt idx="2">
                  <c:v>0.12966579685853852</c:v>
                </c:pt>
                <c:pt idx="3">
                  <c:v>0.15739995218033789</c:v>
                </c:pt>
                <c:pt idx="4">
                  <c:v>0.1251384635056767</c:v>
                </c:pt>
                <c:pt idx="5">
                  <c:v>0.38973876600828128</c:v>
                </c:pt>
              </c:numCache>
            </c:numRef>
          </c:val>
          <c:extLst>
            <c:ext xmlns:c16="http://schemas.microsoft.com/office/drawing/2014/chart" uri="{C3380CC4-5D6E-409C-BE32-E72D297353CC}">
              <c16:uniqueId val="{00000000-B01A-43CB-A36A-96440847CCA8}"/>
            </c:ext>
          </c:extLst>
        </c:ser>
        <c:dLbls>
          <c:showLegendKey val="0"/>
          <c:showVal val="0"/>
          <c:showCatName val="0"/>
          <c:showSerName val="0"/>
          <c:showPercent val="0"/>
          <c:showBubbleSize val="0"/>
        </c:dLbls>
        <c:gapWidth val="100"/>
        <c:axId val="125543471"/>
        <c:axId val="125544431"/>
      </c:barChart>
      <c:catAx>
        <c:axId val="125543471"/>
        <c:scaling>
          <c:orientation val="minMax"/>
        </c:scaling>
        <c:delete val="0"/>
        <c:axPos val="b"/>
        <c:numFmt formatCode="General" sourceLinked="1"/>
        <c:majorTickMark val="out"/>
        <c:minorTickMark val="none"/>
        <c:tickLblPos val="nextTo"/>
        <c:crossAx val="125544431"/>
        <c:crosses val="autoZero"/>
        <c:auto val="1"/>
        <c:lblAlgn val="ctr"/>
        <c:lblOffset val="100"/>
        <c:noMultiLvlLbl val="0"/>
      </c:catAx>
      <c:valAx>
        <c:axId val="125544431"/>
        <c:scaling>
          <c:orientation val="minMax"/>
          <c:max val="0.6"/>
          <c:min val="0"/>
        </c:scaling>
        <c:delete val="1"/>
        <c:axPos val="l"/>
        <c:numFmt formatCode="###0%" sourceLinked="1"/>
        <c:majorTickMark val="out"/>
        <c:minorTickMark val="none"/>
        <c:tickLblPos val="nextTo"/>
        <c:crossAx val="1255434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CTABLES!$B$744:$B$748</c:f>
              <c:strCache>
                <c:ptCount val="5"/>
                <c:pt idx="0">
                  <c:v>Strongly disapprove</c:v>
                </c:pt>
                <c:pt idx="1">
                  <c:v>Somewhat disapprove</c:v>
                </c:pt>
                <c:pt idx="2">
                  <c:v>Neither approve nor disapprove</c:v>
                </c:pt>
                <c:pt idx="3">
                  <c:v>Somewhat approve</c:v>
                </c:pt>
                <c:pt idx="4">
                  <c:v>Strongly approve</c:v>
                </c:pt>
              </c:strCache>
            </c:strRef>
          </c:cat>
          <c:val>
            <c:numRef>
              <c:f>CTABLES!$C$744:$C$748</c:f>
              <c:numCache>
                <c:formatCode>###0%</c:formatCode>
                <c:ptCount val="5"/>
                <c:pt idx="0">
                  <c:v>2.7687776952011224E-2</c:v>
                </c:pt>
                <c:pt idx="1">
                  <c:v>2.9457493863810993E-2</c:v>
                </c:pt>
                <c:pt idx="2">
                  <c:v>0.10277556995597081</c:v>
                </c:pt>
                <c:pt idx="3">
                  <c:v>0.21609356373744265</c:v>
                </c:pt>
                <c:pt idx="4">
                  <c:v>0.62398559549077048</c:v>
                </c:pt>
              </c:numCache>
            </c:numRef>
          </c:val>
          <c:extLst>
            <c:ext xmlns:c16="http://schemas.microsoft.com/office/drawing/2014/chart" uri="{C3380CC4-5D6E-409C-BE32-E72D297353CC}">
              <c16:uniqueId val="{00000000-3045-462A-910B-3119D55AF32C}"/>
            </c:ext>
          </c:extLst>
        </c:ser>
        <c:dLbls>
          <c:showLegendKey val="0"/>
          <c:showVal val="0"/>
          <c:showCatName val="0"/>
          <c:showSerName val="0"/>
          <c:showPercent val="0"/>
          <c:showBubbleSize val="0"/>
        </c:dLbls>
        <c:gapWidth val="100"/>
        <c:axId val="477653951"/>
        <c:axId val="477654431"/>
      </c:barChart>
      <c:catAx>
        <c:axId val="477653951"/>
        <c:scaling>
          <c:orientation val="minMax"/>
        </c:scaling>
        <c:delete val="0"/>
        <c:axPos val="b"/>
        <c:numFmt formatCode="General" sourceLinked="1"/>
        <c:majorTickMark val="out"/>
        <c:minorTickMark val="none"/>
        <c:tickLblPos val="nextTo"/>
        <c:crossAx val="477654431"/>
        <c:crosses val="autoZero"/>
        <c:auto val="1"/>
        <c:lblAlgn val="ctr"/>
        <c:lblOffset val="100"/>
        <c:noMultiLvlLbl val="0"/>
      </c:catAx>
      <c:valAx>
        <c:axId val="477654431"/>
        <c:scaling>
          <c:orientation val="minMax"/>
          <c:max val="1"/>
          <c:min val="0"/>
        </c:scaling>
        <c:delete val="1"/>
        <c:axPos val="l"/>
        <c:numFmt formatCode="###0%" sourceLinked="1"/>
        <c:majorTickMark val="out"/>
        <c:minorTickMark val="none"/>
        <c:tickLblPos val="nextTo"/>
        <c:crossAx val="4776539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CTABLES!$B$755:$B$759</c:f>
              <c:strCache>
                <c:ptCount val="5"/>
                <c:pt idx="0">
                  <c:v>Strongly disapprove</c:v>
                </c:pt>
                <c:pt idx="1">
                  <c:v>Somewhat disapprove</c:v>
                </c:pt>
                <c:pt idx="2">
                  <c:v>Neither approve nor disapprove</c:v>
                </c:pt>
                <c:pt idx="3">
                  <c:v>Somewhat approve</c:v>
                </c:pt>
                <c:pt idx="4">
                  <c:v>Strongly approve</c:v>
                </c:pt>
              </c:strCache>
            </c:strRef>
          </c:cat>
          <c:val>
            <c:numRef>
              <c:f>CTABLES!$C$755:$C$759</c:f>
              <c:numCache>
                <c:formatCode>###0%</c:formatCode>
                <c:ptCount val="5"/>
                <c:pt idx="0">
                  <c:v>2.869855627554177E-2</c:v>
                </c:pt>
                <c:pt idx="1">
                  <c:v>1.6023113314072846E-2</c:v>
                </c:pt>
                <c:pt idx="2">
                  <c:v>4.3442050253312596E-2</c:v>
                </c:pt>
                <c:pt idx="3">
                  <c:v>0.13552441263109116</c:v>
                </c:pt>
                <c:pt idx="4">
                  <c:v>0.77631186752598191</c:v>
                </c:pt>
              </c:numCache>
            </c:numRef>
          </c:val>
          <c:extLst>
            <c:ext xmlns:c16="http://schemas.microsoft.com/office/drawing/2014/chart" uri="{C3380CC4-5D6E-409C-BE32-E72D297353CC}">
              <c16:uniqueId val="{00000000-CE0B-4553-B042-172D6FF8133A}"/>
            </c:ext>
          </c:extLst>
        </c:ser>
        <c:dLbls>
          <c:showLegendKey val="0"/>
          <c:showVal val="0"/>
          <c:showCatName val="0"/>
          <c:showSerName val="0"/>
          <c:showPercent val="0"/>
          <c:showBubbleSize val="0"/>
        </c:dLbls>
        <c:gapWidth val="100"/>
        <c:axId val="477656351"/>
        <c:axId val="477656831"/>
      </c:barChart>
      <c:catAx>
        <c:axId val="477656351"/>
        <c:scaling>
          <c:orientation val="minMax"/>
        </c:scaling>
        <c:delete val="0"/>
        <c:axPos val="b"/>
        <c:numFmt formatCode="General" sourceLinked="1"/>
        <c:majorTickMark val="out"/>
        <c:minorTickMark val="none"/>
        <c:tickLblPos val="nextTo"/>
        <c:crossAx val="477656831"/>
        <c:crosses val="autoZero"/>
        <c:auto val="1"/>
        <c:lblAlgn val="ctr"/>
        <c:lblOffset val="100"/>
        <c:noMultiLvlLbl val="0"/>
      </c:catAx>
      <c:valAx>
        <c:axId val="477656831"/>
        <c:scaling>
          <c:orientation val="minMax"/>
          <c:max val="1"/>
          <c:min val="0"/>
        </c:scaling>
        <c:delete val="1"/>
        <c:axPos val="l"/>
        <c:numFmt formatCode="###0%" sourceLinked="1"/>
        <c:majorTickMark val="out"/>
        <c:minorTickMark val="none"/>
        <c:tickLblPos val="nextTo"/>
        <c:crossAx val="47765635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CTABLES!$B$766:$B$770</c:f>
              <c:strCache>
                <c:ptCount val="5"/>
                <c:pt idx="0">
                  <c:v>Strongly disapprove</c:v>
                </c:pt>
                <c:pt idx="1">
                  <c:v>Somewhat disapprove</c:v>
                </c:pt>
                <c:pt idx="2">
                  <c:v>Neither approve nor disapprove</c:v>
                </c:pt>
                <c:pt idx="3">
                  <c:v>Somewhat approve</c:v>
                </c:pt>
                <c:pt idx="4">
                  <c:v>Strongly approve</c:v>
                </c:pt>
              </c:strCache>
            </c:strRef>
          </c:cat>
          <c:val>
            <c:numRef>
              <c:f>CTABLES!$C$766:$C$770</c:f>
              <c:numCache>
                <c:formatCode>###0%</c:formatCode>
                <c:ptCount val="5"/>
                <c:pt idx="0">
                  <c:v>2.6845711612290574E-2</c:v>
                </c:pt>
                <c:pt idx="1">
                  <c:v>3.769460278628825E-2</c:v>
                </c:pt>
                <c:pt idx="2">
                  <c:v>0.14636048227849327</c:v>
                </c:pt>
                <c:pt idx="3">
                  <c:v>0.31909107023807243</c:v>
                </c:pt>
                <c:pt idx="4">
                  <c:v>0.47000813308486089</c:v>
                </c:pt>
              </c:numCache>
            </c:numRef>
          </c:val>
          <c:extLst>
            <c:ext xmlns:c16="http://schemas.microsoft.com/office/drawing/2014/chart" uri="{C3380CC4-5D6E-409C-BE32-E72D297353CC}">
              <c16:uniqueId val="{00000000-E244-406D-AA6A-F339F19ADD88}"/>
            </c:ext>
          </c:extLst>
        </c:ser>
        <c:dLbls>
          <c:showLegendKey val="0"/>
          <c:showVal val="0"/>
          <c:showCatName val="0"/>
          <c:showSerName val="0"/>
          <c:showPercent val="0"/>
          <c:showBubbleSize val="0"/>
        </c:dLbls>
        <c:gapWidth val="100"/>
        <c:axId val="78098831"/>
        <c:axId val="78097871"/>
      </c:barChart>
      <c:catAx>
        <c:axId val="78098831"/>
        <c:scaling>
          <c:orientation val="minMax"/>
        </c:scaling>
        <c:delete val="0"/>
        <c:axPos val="b"/>
        <c:numFmt formatCode="General" sourceLinked="1"/>
        <c:majorTickMark val="out"/>
        <c:minorTickMark val="none"/>
        <c:tickLblPos val="nextTo"/>
        <c:crossAx val="78097871"/>
        <c:crosses val="autoZero"/>
        <c:auto val="1"/>
        <c:lblAlgn val="ctr"/>
        <c:lblOffset val="100"/>
        <c:noMultiLvlLbl val="0"/>
      </c:catAx>
      <c:valAx>
        <c:axId val="78097871"/>
        <c:scaling>
          <c:orientation val="minMax"/>
          <c:max val="0.6"/>
          <c:min val="0"/>
        </c:scaling>
        <c:delete val="1"/>
        <c:axPos val="l"/>
        <c:numFmt formatCode="###0%" sourceLinked="1"/>
        <c:majorTickMark val="out"/>
        <c:minorTickMark val="none"/>
        <c:tickLblPos val="nextTo"/>
        <c:crossAx val="7809883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CTABLES!$B$777:$B$781</c:f>
              <c:strCache>
                <c:ptCount val="5"/>
                <c:pt idx="0">
                  <c:v>Strongly disapprove</c:v>
                </c:pt>
                <c:pt idx="1">
                  <c:v>Somewhat disapprove</c:v>
                </c:pt>
                <c:pt idx="2">
                  <c:v>Neither approve nor disapprove</c:v>
                </c:pt>
                <c:pt idx="3">
                  <c:v>Somewhat approve</c:v>
                </c:pt>
                <c:pt idx="4">
                  <c:v>Strongly approve</c:v>
                </c:pt>
              </c:strCache>
            </c:strRef>
          </c:cat>
          <c:val>
            <c:numRef>
              <c:f>CTABLES!$C$777:$C$781</c:f>
              <c:numCache>
                <c:formatCode>###0%</c:formatCode>
                <c:ptCount val="5"/>
                <c:pt idx="0">
                  <c:v>2.7685197267484828E-2</c:v>
                </c:pt>
                <c:pt idx="1">
                  <c:v>3.2168286169918917E-2</c:v>
                </c:pt>
                <c:pt idx="2">
                  <c:v>0.10316976905334828</c:v>
                </c:pt>
                <c:pt idx="3">
                  <c:v>0.28743919196689838</c:v>
                </c:pt>
                <c:pt idx="4">
                  <c:v>0.54953755554235717</c:v>
                </c:pt>
              </c:numCache>
            </c:numRef>
          </c:val>
          <c:extLst>
            <c:ext xmlns:c16="http://schemas.microsoft.com/office/drawing/2014/chart" uri="{C3380CC4-5D6E-409C-BE32-E72D297353CC}">
              <c16:uniqueId val="{00000000-4EF1-4C9F-98A0-E57533AD5817}"/>
            </c:ext>
          </c:extLst>
        </c:ser>
        <c:dLbls>
          <c:showLegendKey val="0"/>
          <c:showVal val="0"/>
          <c:showCatName val="0"/>
          <c:showSerName val="0"/>
          <c:showPercent val="0"/>
          <c:showBubbleSize val="0"/>
        </c:dLbls>
        <c:gapWidth val="100"/>
        <c:axId val="78102191"/>
        <c:axId val="78094991"/>
      </c:barChart>
      <c:catAx>
        <c:axId val="78102191"/>
        <c:scaling>
          <c:orientation val="minMax"/>
        </c:scaling>
        <c:delete val="0"/>
        <c:axPos val="b"/>
        <c:numFmt formatCode="General" sourceLinked="1"/>
        <c:majorTickMark val="out"/>
        <c:minorTickMark val="none"/>
        <c:tickLblPos val="nextTo"/>
        <c:crossAx val="78094991"/>
        <c:crosses val="autoZero"/>
        <c:auto val="1"/>
        <c:lblAlgn val="ctr"/>
        <c:lblOffset val="100"/>
        <c:noMultiLvlLbl val="0"/>
      </c:catAx>
      <c:valAx>
        <c:axId val="78094991"/>
        <c:scaling>
          <c:orientation val="minMax"/>
          <c:max val="1"/>
          <c:min val="0"/>
        </c:scaling>
        <c:delete val="1"/>
        <c:axPos val="l"/>
        <c:numFmt formatCode="###0%" sourceLinked="1"/>
        <c:majorTickMark val="out"/>
        <c:minorTickMark val="none"/>
        <c:tickLblPos val="nextTo"/>
        <c:crossAx val="781021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CTABLES!$B$854:$B$858</c:f>
              <c:strCache>
                <c:ptCount val="5"/>
                <c:pt idx="0">
                  <c:v>Never</c:v>
                </c:pt>
                <c:pt idx="1">
                  <c:v>Rarely</c:v>
                </c:pt>
                <c:pt idx="2">
                  <c:v>Sometimes</c:v>
                </c:pt>
                <c:pt idx="3">
                  <c:v>Usually</c:v>
                </c:pt>
                <c:pt idx="4">
                  <c:v>Always</c:v>
                </c:pt>
              </c:strCache>
            </c:strRef>
          </c:cat>
          <c:val>
            <c:numRef>
              <c:f>CTABLES!$C$854:$C$858</c:f>
              <c:numCache>
                <c:formatCode>###0%</c:formatCode>
                <c:ptCount val="5"/>
                <c:pt idx="0">
                  <c:v>7.7990645464197997E-2</c:v>
                </c:pt>
                <c:pt idx="1">
                  <c:v>0.19007965332664234</c:v>
                </c:pt>
                <c:pt idx="2">
                  <c:v>0.33766305716400813</c:v>
                </c:pt>
                <c:pt idx="3">
                  <c:v>0.29303574964378148</c:v>
                </c:pt>
                <c:pt idx="4">
                  <c:v>0.10123089440137459</c:v>
                </c:pt>
              </c:numCache>
            </c:numRef>
          </c:val>
          <c:extLst>
            <c:ext xmlns:c16="http://schemas.microsoft.com/office/drawing/2014/chart" uri="{C3380CC4-5D6E-409C-BE32-E72D297353CC}">
              <c16:uniqueId val="{00000000-E947-4413-AFB4-C244A7C66516}"/>
            </c:ext>
          </c:extLst>
        </c:ser>
        <c:dLbls>
          <c:showLegendKey val="0"/>
          <c:showVal val="0"/>
          <c:showCatName val="0"/>
          <c:showSerName val="0"/>
          <c:showPercent val="0"/>
          <c:showBubbleSize val="0"/>
        </c:dLbls>
        <c:gapWidth val="100"/>
        <c:axId val="1801904080"/>
        <c:axId val="1801914640"/>
      </c:barChart>
      <c:catAx>
        <c:axId val="1801904080"/>
        <c:scaling>
          <c:orientation val="minMax"/>
        </c:scaling>
        <c:delete val="0"/>
        <c:axPos val="b"/>
        <c:numFmt formatCode="General" sourceLinked="1"/>
        <c:majorTickMark val="out"/>
        <c:minorTickMark val="none"/>
        <c:tickLblPos val="nextTo"/>
        <c:crossAx val="1801914640"/>
        <c:crosses val="autoZero"/>
        <c:auto val="1"/>
        <c:lblAlgn val="ctr"/>
        <c:lblOffset val="100"/>
        <c:noMultiLvlLbl val="0"/>
      </c:catAx>
      <c:valAx>
        <c:axId val="1801914640"/>
        <c:scaling>
          <c:orientation val="minMax"/>
          <c:max val="0.6"/>
          <c:min val="0"/>
        </c:scaling>
        <c:delete val="1"/>
        <c:axPos val="l"/>
        <c:numFmt formatCode="###0%" sourceLinked="1"/>
        <c:majorTickMark val="out"/>
        <c:minorTickMark val="none"/>
        <c:tickLblPos val="nextTo"/>
        <c:crossAx val="180190408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CTABLES!$B$865:$B$869</c:f>
              <c:strCache>
                <c:ptCount val="5"/>
                <c:pt idx="0">
                  <c:v>Never</c:v>
                </c:pt>
                <c:pt idx="1">
                  <c:v>Rarely</c:v>
                </c:pt>
                <c:pt idx="2">
                  <c:v>Sometimes</c:v>
                </c:pt>
                <c:pt idx="3">
                  <c:v>Usually</c:v>
                </c:pt>
                <c:pt idx="4">
                  <c:v>Always</c:v>
                </c:pt>
              </c:strCache>
            </c:strRef>
          </c:cat>
          <c:val>
            <c:numRef>
              <c:f>CTABLES!$C$865:$C$869</c:f>
              <c:numCache>
                <c:formatCode>###0%</c:formatCode>
                <c:ptCount val="5"/>
                <c:pt idx="0">
                  <c:v>3.8490774330913816E-2</c:v>
                </c:pt>
                <c:pt idx="1">
                  <c:v>0.12690507262771844</c:v>
                </c:pt>
                <c:pt idx="2">
                  <c:v>0.38109912593440298</c:v>
                </c:pt>
                <c:pt idx="3">
                  <c:v>0.34415510344645417</c:v>
                </c:pt>
                <c:pt idx="4">
                  <c:v>0.10934992366051705</c:v>
                </c:pt>
              </c:numCache>
            </c:numRef>
          </c:val>
          <c:extLst>
            <c:ext xmlns:c16="http://schemas.microsoft.com/office/drawing/2014/chart" uri="{C3380CC4-5D6E-409C-BE32-E72D297353CC}">
              <c16:uniqueId val="{00000000-D733-4CD9-A1B5-4C1D1E944460}"/>
            </c:ext>
          </c:extLst>
        </c:ser>
        <c:dLbls>
          <c:showLegendKey val="0"/>
          <c:showVal val="0"/>
          <c:showCatName val="0"/>
          <c:showSerName val="0"/>
          <c:showPercent val="0"/>
          <c:showBubbleSize val="0"/>
        </c:dLbls>
        <c:gapWidth val="100"/>
        <c:axId val="1801897840"/>
        <c:axId val="1801899280"/>
      </c:barChart>
      <c:catAx>
        <c:axId val="1801897840"/>
        <c:scaling>
          <c:orientation val="minMax"/>
        </c:scaling>
        <c:delete val="0"/>
        <c:axPos val="b"/>
        <c:numFmt formatCode="General" sourceLinked="1"/>
        <c:majorTickMark val="out"/>
        <c:minorTickMark val="none"/>
        <c:tickLblPos val="nextTo"/>
        <c:crossAx val="1801899280"/>
        <c:crosses val="autoZero"/>
        <c:auto val="1"/>
        <c:lblAlgn val="ctr"/>
        <c:lblOffset val="100"/>
        <c:noMultiLvlLbl val="0"/>
      </c:catAx>
      <c:valAx>
        <c:axId val="1801899280"/>
        <c:scaling>
          <c:orientation val="minMax"/>
          <c:max val="0.6"/>
          <c:min val="0"/>
        </c:scaling>
        <c:delete val="1"/>
        <c:axPos val="l"/>
        <c:numFmt formatCode="###0%" sourceLinked="1"/>
        <c:majorTickMark val="out"/>
        <c:minorTickMark val="none"/>
        <c:tickLblPos val="nextTo"/>
        <c:crossAx val="18018978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CTABLES!$B$80:$B$81</c:f>
              <c:strCache>
                <c:ptCount val="2"/>
                <c:pt idx="0">
                  <c:v>Yes</c:v>
                </c:pt>
                <c:pt idx="1">
                  <c:v>No</c:v>
                </c:pt>
              </c:strCache>
            </c:strRef>
          </c:cat>
          <c:val>
            <c:numRef>
              <c:f>CTABLES!$C$80:$C$81</c:f>
              <c:numCache>
                <c:formatCode>###0%</c:formatCode>
                <c:ptCount val="2"/>
                <c:pt idx="0">
                  <c:v>0.11193376124032692</c:v>
                </c:pt>
                <c:pt idx="1">
                  <c:v>0.88806623875966861</c:v>
                </c:pt>
              </c:numCache>
            </c:numRef>
          </c:val>
          <c:extLst>
            <c:ext xmlns:c16="http://schemas.microsoft.com/office/drawing/2014/chart" uri="{C3380CC4-5D6E-409C-BE32-E72D297353CC}">
              <c16:uniqueId val="{00000000-D2C9-4467-B9BF-EECB9FBE7D18}"/>
            </c:ext>
          </c:extLst>
        </c:ser>
        <c:dLbls>
          <c:showLegendKey val="0"/>
          <c:showVal val="0"/>
          <c:showCatName val="0"/>
          <c:showSerName val="0"/>
          <c:showPercent val="0"/>
          <c:showBubbleSize val="0"/>
        </c:dLbls>
        <c:gapWidth val="100"/>
        <c:axId val="484976671"/>
        <c:axId val="484977151"/>
      </c:barChart>
      <c:catAx>
        <c:axId val="484976671"/>
        <c:scaling>
          <c:orientation val="minMax"/>
        </c:scaling>
        <c:delete val="0"/>
        <c:axPos val="b"/>
        <c:numFmt formatCode="General" sourceLinked="1"/>
        <c:majorTickMark val="out"/>
        <c:minorTickMark val="none"/>
        <c:tickLblPos val="nextTo"/>
        <c:crossAx val="484977151"/>
        <c:crosses val="autoZero"/>
        <c:auto val="1"/>
        <c:lblAlgn val="ctr"/>
        <c:lblOffset val="100"/>
        <c:noMultiLvlLbl val="0"/>
      </c:catAx>
      <c:valAx>
        <c:axId val="484977151"/>
        <c:scaling>
          <c:orientation val="minMax"/>
          <c:max val="1"/>
          <c:min val="0"/>
        </c:scaling>
        <c:delete val="1"/>
        <c:axPos val="l"/>
        <c:numFmt formatCode="###0%" sourceLinked="1"/>
        <c:majorTickMark val="out"/>
        <c:minorTickMark val="none"/>
        <c:tickLblPos val="nextTo"/>
        <c:crossAx val="4849766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CTABLES!$B$876:$B$880</c:f>
              <c:strCache>
                <c:ptCount val="5"/>
                <c:pt idx="0">
                  <c:v>Never</c:v>
                </c:pt>
                <c:pt idx="1">
                  <c:v>Rarely</c:v>
                </c:pt>
                <c:pt idx="2">
                  <c:v>Sometimes</c:v>
                </c:pt>
                <c:pt idx="3">
                  <c:v>Usually</c:v>
                </c:pt>
                <c:pt idx="4">
                  <c:v>Always</c:v>
                </c:pt>
              </c:strCache>
            </c:strRef>
          </c:cat>
          <c:val>
            <c:numRef>
              <c:f>CTABLES!$C$876:$C$880</c:f>
              <c:numCache>
                <c:formatCode>###0%</c:formatCode>
                <c:ptCount val="5"/>
                <c:pt idx="0">
                  <c:v>7.4636426880237791E-2</c:v>
                </c:pt>
                <c:pt idx="1">
                  <c:v>0.23384898354097719</c:v>
                </c:pt>
                <c:pt idx="2">
                  <c:v>0.4206855415945171</c:v>
                </c:pt>
                <c:pt idx="3">
                  <c:v>0.20093605672109824</c:v>
                </c:pt>
                <c:pt idx="4">
                  <c:v>6.9892991263177509E-2</c:v>
                </c:pt>
              </c:numCache>
            </c:numRef>
          </c:val>
          <c:extLst>
            <c:ext xmlns:c16="http://schemas.microsoft.com/office/drawing/2014/chart" uri="{C3380CC4-5D6E-409C-BE32-E72D297353CC}">
              <c16:uniqueId val="{00000000-FCC5-4E50-A1F8-3A7865EDD036}"/>
            </c:ext>
          </c:extLst>
        </c:ser>
        <c:dLbls>
          <c:showLegendKey val="0"/>
          <c:showVal val="0"/>
          <c:showCatName val="0"/>
          <c:showSerName val="0"/>
          <c:showPercent val="0"/>
          <c:showBubbleSize val="0"/>
        </c:dLbls>
        <c:gapWidth val="100"/>
        <c:axId val="1801899760"/>
        <c:axId val="1801900240"/>
      </c:barChart>
      <c:catAx>
        <c:axId val="1801899760"/>
        <c:scaling>
          <c:orientation val="minMax"/>
        </c:scaling>
        <c:delete val="0"/>
        <c:axPos val="b"/>
        <c:numFmt formatCode="General" sourceLinked="1"/>
        <c:majorTickMark val="out"/>
        <c:minorTickMark val="none"/>
        <c:tickLblPos val="nextTo"/>
        <c:crossAx val="1801900240"/>
        <c:crosses val="autoZero"/>
        <c:auto val="1"/>
        <c:lblAlgn val="ctr"/>
        <c:lblOffset val="100"/>
        <c:noMultiLvlLbl val="0"/>
      </c:catAx>
      <c:valAx>
        <c:axId val="1801900240"/>
        <c:scaling>
          <c:orientation val="minMax"/>
          <c:max val="0.6"/>
          <c:min val="0"/>
        </c:scaling>
        <c:delete val="1"/>
        <c:axPos val="l"/>
        <c:numFmt formatCode="###0%" sourceLinked="1"/>
        <c:majorTickMark val="out"/>
        <c:minorTickMark val="none"/>
        <c:tickLblPos val="nextTo"/>
        <c:crossAx val="18018997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CTABLES!$B$887:$B$891</c:f>
              <c:strCache>
                <c:ptCount val="5"/>
                <c:pt idx="0">
                  <c:v>Never</c:v>
                </c:pt>
                <c:pt idx="1">
                  <c:v>Rarely</c:v>
                </c:pt>
                <c:pt idx="2">
                  <c:v>Sometimes</c:v>
                </c:pt>
                <c:pt idx="3">
                  <c:v>Usually</c:v>
                </c:pt>
                <c:pt idx="4">
                  <c:v>Always</c:v>
                </c:pt>
              </c:strCache>
            </c:strRef>
          </c:cat>
          <c:val>
            <c:numRef>
              <c:f>CTABLES!$C$887:$C$891</c:f>
              <c:numCache>
                <c:formatCode>###0%</c:formatCode>
                <c:ptCount val="5"/>
                <c:pt idx="0">
                  <c:v>6.6463895235276974E-2</c:v>
                </c:pt>
                <c:pt idx="1">
                  <c:v>0.22681319270449662</c:v>
                </c:pt>
                <c:pt idx="2">
                  <c:v>0.40860629866553055</c:v>
                </c:pt>
                <c:pt idx="3">
                  <c:v>0.21230720527167926</c:v>
                </c:pt>
                <c:pt idx="4">
                  <c:v>8.5809408123025024E-2</c:v>
                </c:pt>
              </c:numCache>
            </c:numRef>
          </c:val>
          <c:extLst>
            <c:ext xmlns:c16="http://schemas.microsoft.com/office/drawing/2014/chart" uri="{C3380CC4-5D6E-409C-BE32-E72D297353CC}">
              <c16:uniqueId val="{00000000-A7A8-42EC-B381-0677DC9F589A}"/>
            </c:ext>
          </c:extLst>
        </c:ser>
        <c:dLbls>
          <c:showLegendKey val="0"/>
          <c:showVal val="0"/>
          <c:showCatName val="0"/>
          <c:showSerName val="0"/>
          <c:showPercent val="0"/>
          <c:showBubbleSize val="0"/>
        </c:dLbls>
        <c:gapWidth val="100"/>
        <c:axId val="382122847"/>
        <c:axId val="382116607"/>
      </c:barChart>
      <c:catAx>
        <c:axId val="382122847"/>
        <c:scaling>
          <c:orientation val="minMax"/>
        </c:scaling>
        <c:delete val="0"/>
        <c:axPos val="b"/>
        <c:numFmt formatCode="General" sourceLinked="1"/>
        <c:majorTickMark val="out"/>
        <c:minorTickMark val="none"/>
        <c:tickLblPos val="nextTo"/>
        <c:crossAx val="382116607"/>
        <c:crosses val="autoZero"/>
        <c:auto val="1"/>
        <c:lblAlgn val="ctr"/>
        <c:lblOffset val="100"/>
        <c:noMultiLvlLbl val="0"/>
      </c:catAx>
      <c:valAx>
        <c:axId val="382116607"/>
        <c:scaling>
          <c:orientation val="minMax"/>
          <c:max val="0.6"/>
          <c:min val="0"/>
        </c:scaling>
        <c:delete val="1"/>
        <c:axPos val="l"/>
        <c:numFmt formatCode="###0%" sourceLinked="1"/>
        <c:majorTickMark val="out"/>
        <c:minorTickMark val="none"/>
        <c:tickLblPos val="nextTo"/>
        <c:crossAx val="38212284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CTABLES!$B$898:$B$902</c:f>
              <c:strCache>
                <c:ptCount val="5"/>
                <c:pt idx="0">
                  <c:v>Very difficult</c:v>
                </c:pt>
                <c:pt idx="1">
                  <c:v>Somewhat difficult</c:v>
                </c:pt>
                <c:pt idx="2">
                  <c:v>Neither easy nor difficult</c:v>
                </c:pt>
                <c:pt idx="3">
                  <c:v>Somewhat easy</c:v>
                </c:pt>
                <c:pt idx="4">
                  <c:v>Very easy</c:v>
                </c:pt>
              </c:strCache>
            </c:strRef>
          </c:cat>
          <c:val>
            <c:numRef>
              <c:f>CTABLES!$C$898:$C$902</c:f>
              <c:numCache>
                <c:formatCode>###0%</c:formatCode>
                <c:ptCount val="5"/>
                <c:pt idx="0">
                  <c:v>3.1533479331107929E-2</c:v>
                </c:pt>
                <c:pt idx="1">
                  <c:v>8.6538165019771768E-2</c:v>
                </c:pt>
                <c:pt idx="2">
                  <c:v>7.5891344309898467E-2</c:v>
                </c:pt>
                <c:pt idx="3">
                  <c:v>0.18421087613403389</c:v>
                </c:pt>
                <c:pt idx="4">
                  <c:v>0.6218261352051947</c:v>
                </c:pt>
              </c:numCache>
            </c:numRef>
          </c:val>
          <c:extLst>
            <c:ext xmlns:c16="http://schemas.microsoft.com/office/drawing/2014/chart" uri="{C3380CC4-5D6E-409C-BE32-E72D297353CC}">
              <c16:uniqueId val="{00000000-021A-450B-823C-E5A8C302C385}"/>
            </c:ext>
          </c:extLst>
        </c:ser>
        <c:dLbls>
          <c:showLegendKey val="0"/>
          <c:showVal val="0"/>
          <c:showCatName val="0"/>
          <c:showSerName val="0"/>
          <c:showPercent val="0"/>
          <c:showBubbleSize val="0"/>
        </c:dLbls>
        <c:gapWidth val="100"/>
        <c:axId val="382121887"/>
        <c:axId val="382122367"/>
      </c:barChart>
      <c:catAx>
        <c:axId val="382121887"/>
        <c:scaling>
          <c:orientation val="minMax"/>
        </c:scaling>
        <c:delete val="0"/>
        <c:axPos val="b"/>
        <c:numFmt formatCode="General" sourceLinked="1"/>
        <c:majorTickMark val="out"/>
        <c:minorTickMark val="none"/>
        <c:tickLblPos val="nextTo"/>
        <c:crossAx val="382122367"/>
        <c:crosses val="autoZero"/>
        <c:auto val="1"/>
        <c:lblAlgn val="ctr"/>
        <c:lblOffset val="100"/>
        <c:noMultiLvlLbl val="0"/>
      </c:catAx>
      <c:valAx>
        <c:axId val="382122367"/>
        <c:scaling>
          <c:orientation val="minMax"/>
          <c:max val="1"/>
          <c:min val="0"/>
        </c:scaling>
        <c:delete val="1"/>
        <c:axPos val="l"/>
        <c:numFmt formatCode="###0%" sourceLinked="1"/>
        <c:majorTickMark val="out"/>
        <c:minorTickMark val="none"/>
        <c:tickLblPos val="nextTo"/>
        <c:crossAx val="38212188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CTABLES!$B$909:$B$913</c:f>
              <c:strCache>
                <c:ptCount val="5"/>
                <c:pt idx="0">
                  <c:v>Very difficult</c:v>
                </c:pt>
                <c:pt idx="1">
                  <c:v>Somewhat difficult</c:v>
                </c:pt>
                <c:pt idx="2">
                  <c:v>Neither easy nor difficult</c:v>
                </c:pt>
                <c:pt idx="3">
                  <c:v>Somewhat easy</c:v>
                </c:pt>
                <c:pt idx="4">
                  <c:v>Very easy</c:v>
                </c:pt>
              </c:strCache>
            </c:strRef>
          </c:cat>
          <c:val>
            <c:numRef>
              <c:f>CTABLES!$C$909:$C$913</c:f>
              <c:numCache>
                <c:formatCode>###0%</c:formatCode>
                <c:ptCount val="5"/>
                <c:pt idx="0">
                  <c:v>3.7433284937353546E-2</c:v>
                </c:pt>
                <c:pt idx="1">
                  <c:v>8.608560754140028E-2</c:v>
                </c:pt>
                <c:pt idx="2">
                  <c:v>7.7634592271970795E-2</c:v>
                </c:pt>
                <c:pt idx="3">
                  <c:v>0.21928602985681053</c:v>
                </c:pt>
                <c:pt idx="4">
                  <c:v>0.57956048539247318</c:v>
                </c:pt>
              </c:numCache>
            </c:numRef>
          </c:val>
          <c:extLst>
            <c:ext xmlns:c16="http://schemas.microsoft.com/office/drawing/2014/chart" uri="{C3380CC4-5D6E-409C-BE32-E72D297353CC}">
              <c16:uniqueId val="{00000000-FEDD-4C90-8E34-E1C927E78192}"/>
            </c:ext>
          </c:extLst>
        </c:ser>
        <c:dLbls>
          <c:showLegendKey val="0"/>
          <c:showVal val="0"/>
          <c:showCatName val="0"/>
          <c:showSerName val="0"/>
          <c:showPercent val="0"/>
          <c:showBubbleSize val="0"/>
        </c:dLbls>
        <c:gapWidth val="100"/>
        <c:axId val="140034191"/>
        <c:axId val="140038031"/>
      </c:barChart>
      <c:catAx>
        <c:axId val="140034191"/>
        <c:scaling>
          <c:orientation val="minMax"/>
        </c:scaling>
        <c:delete val="0"/>
        <c:axPos val="b"/>
        <c:numFmt formatCode="General" sourceLinked="1"/>
        <c:majorTickMark val="out"/>
        <c:minorTickMark val="none"/>
        <c:tickLblPos val="nextTo"/>
        <c:crossAx val="140038031"/>
        <c:crosses val="autoZero"/>
        <c:auto val="1"/>
        <c:lblAlgn val="ctr"/>
        <c:lblOffset val="100"/>
        <c:noMultiLvlLbl val="0"/>
      </c:catAx>
      <c:valAx>
        <c:axId val="140038031"/>
        <c:scaling>
          <c:orientation val="minMax"/>
          <c:max val="1"/>
          <c:min val="0"/>
        </c:scaling>
        <c:delete val="1"/>
        <c:axPos val="l"/>
        <c:numFmt formatCode="###0%" sourceLinked="1"/>
        <c:majorTickMark val="out"/>
        <c:minorTickMark val="none"/>
        <c:tickLblPos val="nextTo"/>
        <c:crossAx val="14003419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CTABLES!$B$920:$B$924</c:f>
              <c:strCache>
                <c:ptCount val="5"/>
                <c:pt idx="0">
                  <c:v>Very difficult</c:v>
                </c:pt>
                <c:pt idx="1">
                  <c:v>Somewhat difficult</c:v>
                </c:pt>
                <c:pt idx="2">
                  <c:v>Neither easy nor difficult</c:v>
                </c:pt>
                <c:pt idx="3">
                  <c:v>Somewhat easy</c:v>
                </c:pt>
                <c:pt idx="4">
                  <c:v>Very easy</c:v>
                </c:pt>
              </c:strCache>
            </c:strRef>
          </c:cat>
          <c:val>
            <c:numRef>
              <c:f>CTABLES!$C$920:$C$924</c:f>
              <c:numCache>
                <c:formatCode>###0%</c:formatCode>
                <c:ptCount val="5"/>
                <c:pt idx="0">
                  <c:v>7.7033361263577904E-2</c:v>
                </c:pt>
                <c:pt idx="1">
                  <c:v>0.18323667557233006</c:v>
                </c:pt>
                <c:pt idx="2">
                  <c:v>0.1855032657316868</c:v>
                </c:pt>
                <c:pt idx="3">
                  <c:v>0.26119788373005071</c:v>
                </c:pt>
                <c:pt idx="4">
                  <c:v>0.29302881370236217</c:v>
                </c:pt>
              </c:numCache>
            </c:numRef>
          </c:val>
          <c:extLst>
            <c:ext xmlns:c16="http://schemas.microsoft.com/office/drawing/2014/chart" uri="{C3380CC4-5D6E-409C-BE32-E72D297353CC}">
              <c16:uniqueId val="{00000000-4241-43C5-B307-57B23F2B4081}"/>
            </c:ext>
          </c:extLst>
        </c:ser>
        <c:dLbls>
          <c:showLegendKey val="0"/>
          <c:showVal val="0"/>
          <c:showCatName val="0"/>
          <c:showSerName val="0"/>
          <c:showPercent val="0"/>
          <c:showBubbleSize val="0"/>
        </c:dLbls>
        <c:gapWidth val="100"/>
        <c:axId val="120648271"/>
        <c:axId val="120648751"/>
      </c:barChart>
      <c:catAx>
        <c:axId val="120648271"/>
        <c:scaling>
          <c:orientation val="minMax"/>
        </c:scaling>
        <c:delete val="0"/>
        <c:axPos val="b"/>
        <c:numFmt formatCode="General" sourceLinked="1"/>
        <c:majorTickMark val="out"/>
        <c:minorTickMark val="none"/>
        <c:tickLblPos val="nextTo"/>
        <c:crossAx val="120648751"/>
        <c:crosses val="autoZero"/>
        <c:auto val="1"/>
        <c:lblAlgn val="ctr"/>
        <c:lblOffset val="100"/>
        <c:noMultiLvlLbl val="0"/>
      </c:catAx>
      <c:valAx>
        <c:axId val="120648751"/>
        <c:scaling>
          <c:orientation val="minMax"/>
          <c:max val="1"/>
          <c:min val="0"/>
        </c:scaling>
        <c:delete val="1"/>
        <c:axPos val="l"/>
        <c:numFmt formatCode="###0%" sourceLinked="1"/>
        <c:majorTickMark val="out"/>
        <c:minorTickMark val="none"/>
        <c:tickLblPos val="nextTo"/>
        <c:crossAx val="1206482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CTABLES!$B$931:$B$935</c:f>
              <c:strCache>
                <c:ptCount val="5"/>
                <c:pt idx="0">
                  <c:v>Very difficult</c:v>
                </c:pt>
                <c:pt idx="1">
                  <c:v>Somewhat difficult</c:v>
                </c:pt>
                <c:pt idx="2">
                  <c:v>Neither easy nor difficult</c:v>
                </c:pt>
                <c:pt idx="3">
                  <c:v>Somewhat easy</c:v>
                </c:pt>
                <c:pt idx="4">
                  <c:v>Very easy</c:v>
                </c:pt>
              </c:strCache>
            </c:strRef>
          </c:cat>
          <c:val>
            <c:numRef>
              <c:f>CTABLES!$C$931:$C$935</c:f>
              <c:numCache>
                <c:formatCode>###0%</c:formatCode>
                <c:ptCount val="5"/>
                <c:pt idx="0">
                  <c:v>5.402438108234613E-3</c:v>
                </c:pt>
                <c:pt idx="1">
                  <c:v>6.3137843682921548E-3</c:v>
                </c:pt>
                <c:pt idx="2">
                  <c:v>2.0806325427154156E-2</c:v>
                </c:pt>
                <c:pt idx="3">
                  <c:v>3.296587905570026E-2</c:v>
                </c:pt>
                <c:pt idx="4">
                  <c:v>0.93451157304061772</c:v>
                </c:pt>
              </c:numCache>
            </c:numRef>
          </c:val>
          <c:extLst>
            <c:ext xmlns:c16="http://schemas.microsoft.com/office/drawing/2014/chart" uri="{C3380CC4-5D6E-409C-BE32-E72D297353CC}">
              <c16:uniqueId val="{00000000-23BE-4940-9AA7-A5C26B2B1D39}"/>
            </c:ext>
          </c:extLst>
        </c:ser>
        <c:dLbls>
          <c:showLegendKey val="0"/>
          <c:showVal val="0"/>
          <c:showCatName val="0"/>
          <c:showSerName val="0"/>
          <c:showPercent val="0"/>
          <c:showBubbleSize val="0"/>
        </c:dLbls>
        <c:gapWidth val="100"/>
        <c:axId val="140034671"/>
        <c:axId val="140038991"/>
      </c:barChart>
      <c:catAx>
        <c:axId val="140034671"/>
        <c:scaling>
          <c:orientation val="minMax"/>
        </c:scaling>
        <c:delete val="0"/>
        <c:axPos val="b"/>
        <c:numFmt formatCode="General" sourceLinked="1"/>
        <c:majorTickMark val="out"/>
        <c:minorTickMark val="none"/>
        <c:tickLblPos val="nextTo"/>
        <c:crossAx val="140038991"/>
        <c:crosses val="autoZero"/>
        <c:auto val="1"/>
        <c:lblAlgn val="ctr"/>
        <c:lblOffset val="100"/>
        <c:noMultiLvlLbl val="0"/>
      </c:catAx>
      <c:valAx>
        <c:axId val="140038991"/>
        <c:scaling>
          <c:orientation val="minMax"/>
          <c:max val="1"/>
          <c:min val="0"/>
        </c:scaling>
        <c:delete val="1"/>
        <c:axPos val="l"/>
        <c:numFmt formatCode="###0%" sourceLinked="1"/>
        <c:majorTickMark val="out"/>
        <c:minorTickMark val="none"/>
        <c:tickLblPos val="nextTo"/>
        <c:crossAx val="14003467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CTABLES!$B$942:$B$946</c:f>
              <c:strCache>
                <c:ptCount val="5"/>
                <c:pt idx="0">
                  <c:v>Not at all comfortable</c:v>
                </c:pt>
                <c:pt idx="1">
                  <c:v>Slightly comfortable</c:v>
                </c:pt>
                <c:pt idx="2">
                  <c:v>Moderately comfortable</c:v>
                </c:pt>
                <c:pt idx="3">
                  <c:v>Very comfortable</c:v>
                </c:pt>
                <c:pt idx="4">
                  <c:v>Extremely comfortable</c:v>
                </c:pt>
              </c:strCache>
            </c:strRef>
          </c:cat>
          <c:val>
            <c:numRef>
              <c:f>CTABLES!$C$942:$C$946</c:f>
              <c:numCache>
                <c:formatCode>###0%</c:formatCode>
                <c:ptCount val="5"/>
                <c:pt idx="0">
                  <c:v>2.8263315690502909E-2</c:v>
                </c:pt>
                <c:pt idx="1">
                  <c:v>4.7219415426988973E-2</c:v>
                </c:pt>
                <c:pt idx="2">
                  <c:v>0.10571227561072771</c:v>
                </c:pt>
                <c:pt idx="3">
                  <c:v>0.28862928034074586</c:v>
                </c:pt>
                <c:pt idx="4">
                  <c:v>0.53017571293104171</c:v>
                </c:pt>
              </c:numCache>
            </c:numRef>
          </c:val>
          <c:extLst>
            <c:ext xmlns:c16="http://schemas.microsoft.com/office/drawing/2014/chart" uri="{C3380CC4-5D6E-409C-BE32-E72D297353CC}">
              <c16:uniqueId val="{00000000-4262-4234-8279-77AED1295AC7}"/>
            </c:ext>
          </c:extLst>
        </c:ser>
        <c:dLbls>
          <c:showLegendKey val="0"/>
          <c:showVal val="0"/>
          <c:showCatName val="0"/>
          <c:showSerName val="0"/>
          <c:showPercent val="0"/>
          <c:showBubbleSize val="0"/>
        </c:dLbls>
        <c:gapWidth val="100"/>
        <c:axId val="140040911"/>
        <c:axId val="140037071"/>
      </c:barChart>
      <c:catAx>
        <c:axId val="140040911"/>
        <c:scaling>
          <c:orientation val="minMax"/>
        </c:scaling>
        <c:delete val="0"/>
        <c:axPos val="b"/>
        <c:numFmt formatCode="General" sourceLinked="1"/>
        <c:majorTickMark val="out"/>
        <c:minorTickMark val="none"/>
        <c:tickLblPos val="nextTo"/>
        <c:txPr>
          <a:bodyPr/>
          <a:lstStyle/>
          <a:p>
            <a:pPr>
              <a:defRPr sz="1050"/>
            </a:pPr>
            <a:endParaRPr lang="en-US"/>
          </a:p>
        </c:txPr>
        <c:crossAx val="140037071"/>
        <c:crosses val="autoZero"/>
        <c:auto val="1"/>
        <c:lblAlgn val="ctr"/>
        <c:lblOffset val="100"/>
        <c:noMultiLvlLbl val="0"/>
      </c:catAx>
      <c:valAx>
        <c:axId val="140037071"/>
        <c:scaling>
          <c:orientation val="minMax"/>
          <c:max val="1"/>
          <c:min val="0"/>
        </c:scaling>
        <c:delete val="1"/>
        <c:axPos val="l"/>
        <c:numFmt formatCode="###0%" sourceLinked="1"/>
        <c:majorTickMark val="out"/>
        <c:minorTickMark val="none"/>
        <c:tickLblPos val="nextTo"/>
        <c:crossAx val="140040911"/>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CTABLES!$B$953:$B$957</c:f>
              <c:strCache>
                <c:ptCount val="5"/>
                <c:pt idx="0">
                  <c:v>Not at all comfortable</c:v>
                </c:pt>
                <c:pt idx="1">
                  <c:v>Slightly comfortable</c:v>
                </c:pt>
                <c:pt idx="2">
                  <c:v>Moderately comfortable</c:v>
                </c:pt>
                <c:pt idx="3">
                  <c:v>Very comfortable</c:v>
                </c:pt>
                <c:pt idx="4">
                  <c:v>Extremely comfortable</c:v>
                </c:pt>
              </c:strCache>
            </c:strRef>
          </c:cat>
          <c:val>
            <c:numRef>
              <c:f>CTABLES!$C$953:$C$957</c:f>
              <c:numCache>
                <c:formatCode>###0%</c:formatCode>
                <c:ptCount val="5"/>
                <c:pt idx="0">
                  <c:v>2.6253762149699111E-2</c:v>
                </c:pt>
                <c:pt idx="1">
                  <c:v>5.4066270581045399E-2</c:v>
                </c:pt>
                <c:pt idx="2">
                  <c:v>0.1644564419390924</c:v>
                </c:pt>
                <c:pt idx="3">
                  <c:v>0.30891146540013253</c:v>
                </c:pt>
                <c:pt idx="4">
                  <c:v>0.44631205993003698</c:v>
                </c:pt>
              </c:numCache>
            </c:numRef>
          </c:val>
          <c:extLst>
            <c:ext xmlns:c16="http://schemas.microsoft.com/office/drawing/2014/chart" uri="{C3380CC4-5D6E-409C-BE32-E72D297353CC}">
              <c16:uniqueId val="{00000000-B741-4DB1-9D87-580A423DA6DC}"/>
            </c:ext>
          </c:extLst>
        </c:ser>
        <c:dLbls>
          <c:showLegendKey val="0"/>
          <c:showVal val="0"/>
          <c:showCatName val="0"/>
          <c:showSerName val="0"/>
          <c:showPercent val="0"/>
          <c:showBubbleSize val="0"/>
        </c:dLbls>
        <c:gapWidth val="100"/>
        <c:axId val="1802780272"/>
        <c:axId val="1802781232"/>
      </c:barChart>
      <c:catAx>
        <c:axId val="1802780272"/>
        <c:scaling>
          <c:orientation val="minMax"/>
        </c:scaling>
        <c:delete val="0"/>
        <c:axPos val="b"/>
        <c:numFmt formatCode="General" sourceLinked="1"/>
        <c:majorTickMark val="out"/>
        <c:minorTickMark val="none"/>
        <c:tickLblPos val="nextTo"/>
        <c:txPr>
          <a:bodyPr/>
          <a:lstStyle/>
          <a:p>
            <a:pPr>
              <a:defRPr sz="1050"/>
            </a:pPr>
            <a:endParaRPr lang="en-US"/>
          </a:p>
        </c:txPr>
        <c:crossAx val="1802781232"/>
        <c:crosses val="autoZero"/>
        <c:auto val="1"/>
        <c:lblAlgn val="ctr"/>
        <c:lblOffset val="100"/>
        <c:noMultiLvlLbl val="0"/>
      </c:catAx>
      <c:valAx>
        <c:axId val="1802781232"/>
        <c:scaling>
          <c:orientation val="minMax"/>
          <c:max val="0.6"/>
          <c:min val="0"/>
        </c:scaling>
        <c:delete val="1"/>
        <c:axPos val="l"/>
        <c:numFmt formatCode="###0%" sourceLinked="1"/>
        <c:majorTickMark val="out"/>
        <c:minorTickMark val="none"/>
        <c:tickLblPos val="nextTo"/>
        <c:crossAx val="18027802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CTABLES!$B$964:$B$968</c:f>
              <c:strCache>
                <c:ptCount val="5"/>
                <c:pt idx="0">
                  <c:v>Not at all comfortable</c:v>
                </c:pt>
                <c:pt idx="1">
                  <c:v>Slightly comfortable</c:v>
                </c:pt>
                <c:pt idx="2">
                  <c:v>Moderately comfortable</c:v>
                </c:pt>
                <c:pt idx="3">
                  <c:v>Very comfortable</c:v>
                </c:pt>
                <c:pt idx="4">
                  <c:v>Extremely comfortable</c:v>
                </c:pt>
              </c:strCache>
            </c:strRef>
          </c:cat>
          <c:val>
            <c:numRef>
              <c:f>CTABLES!$C$964:$C$968</c:f>
              <c:numCache>
                <c:formatCode>###0%</c:formatCode>
                <c:ptCount val="5"/>
                <c:pt idx="0">
                  <c:v>6.0858612872796432E-2</c:v>
                </c:pt>
                <c:pt idx="1">
                  <c:v>0.12139556297911476</c:v>
                </c:pt>
                <c:pt idx="2">
                  <c:v>0.24968859998973497</c:v>
                </c:pt>
                <c:pt idx="3">
                  <c:v>0.27915878007448436</c:v>
                </c:pt>
                <c:pt idx="4">
                  <c:v>0.28889844408387666</c:v>
                </c:pt>
              </c:numCache>
            </c:numRef>
          </c:val>
          <c:extLst>
            <c:ext xmlns:c16="http://schemas.microsoft.com/office/drawing/2014/chart" uri="{C3380CC4-5D6E-409C-BE32-E72D297353CC}">
              <c16:uniqueId val="{00000000-BA7B-4D52-BF9D-49861E524A12}"/>
            </c:ext>
          </c:extLst>
        </c:ser>
        <c:dLbls>
          <c:showLegendKey val="0"/>
          <c:showVal val="0"/>
          <c:showCatName val="0"/>
          <c:showSerName val="0"/>
          <c:showPercent val="0"/>
          <c:showBubbleSize val="0"/>
        </c:dLbls>
        <c:gapWidth val="100"/>
        <c:axId val="1802775952"/>
        <c:axId val="1802778832"/>
      </c:barChart>
      <c:catAx>
        <c:axId val="1802775952"/>
        <c:scaling>
          <c:orientation val="minMax"/>
        </c:scaling>
        <c:delete val="0"/>
        <c:axPos val="b"/>
        <c:numFmt formatCode="General" sourceLinked="1"/>
        <c:majorTickMark val="out"/>
        <c:minorTickMark val="none"/>
        <c:tickLblPos val="nextTo"/>
        <c:txPr>
          <a:bodyPr/>
          <a:lstStyle/>
          <a:p>
            <a:pPr>
              <a:defRPr sz="1050"/>
            </a:pPr>
            <a:endParaRPr lang="en-US"/>
          </a:p>
        </c:txPr>
        <c:crossAx val="1802778832"/>
        <c:crosses val="autoZero"/>
        <c:auto val="1"/>
        <c:lblAlgn val="ctr"/>
        <c:lblOffset val="100"/>
        <c:noMultiLvlLbl val="0"/>
      </c:catAx>
      <c:valAx>
        <c:axId val="1802778832"/>
        <c:scaling>
          <c:orientation val="minMax"/>
          <c:max val="0.6"/>
          <c:min val="0"/>
        </c:scaling>
        <c:delete val="1"/>
        <c:axPos val="l"/>
        <c:numFmt formatCode="###0%" sourceLinked="1"/>
        <c:majorTickMark val="out"/>
        <c:minorTickMark val="none"/>
        <c:tickLblPos val="nextTo"/>
        <c:crossAx val="18027759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CTABLES!$B$975:$B$979</c:f>
              <c:strCache>
                <c:ptCount val="5"/>
                <c:pt idx="0">
                  <c:v>Not at all comfortable</c:v>
                </c:pt>
                <c:pt idx="1">
                  <c:v>Slightly comfortable</c:v>
                </c:pt>
                <c:pt idx="2">
                  <c:v>Moderately comfortable</c:v>
                </c:pt>
                <c:pt idx="3">
                  <c:v>Very comfortable</c:v>
                </c:pt>
                <c:pt idx="4">
                  <c:v>Extremely comfortable</c:v>
                </c:pt>
              </c:strCache>
            </c:strRef>
          </c:cat>
          <c:val>
            <c:numRef>
              <c:f>CTABLES!$C$975:$C$979</c:f>
              <c:numCache>
                <c:formatCode>###0%</c:formatCode>
                <c:ptCount val="5"/>
                <c:pt idx="0">
                  <c:v>4.2846162881249344E-2</c:v>
                </c:pt>
                <c:pt idx="1">
                  <c:v>0.10647670556604327</c:v>
                </c:pt>
                <c:pt idx="2">
                  <c:v>0.20241959049519309</c:v>
                </c:pt>
                <c:pt idx="3">
                  <c:v>0.29448203454233096</c:v>
                </c:pt>
                <c:pt idx="4">
                  <c:v>0.3537755065151898</c:v>
                </c:pt>
              </c:numCache>
            </c:numRef>
          </c:val>
          <c:extLst>
            <c:ext xmlns:c16="http://schemas.microsoft.com/office/drawing/2014/chart" uri="{C3380CC4-5D6E-409C-BE32-E72D297353CC}">
              <c16:uniqueId val="{00000000-FA68-4679-9108-C80E00C7B7FC}"/>
            </c:ext>
          </c:extLst>
        </c:ser>
        <c:dLbls>
          <c:showLegendKey val="0"/>
          <c:showVal val="0"/>
          <c:showCatName val="0"/>
          <c:showSerName val="0"/>
          <c:showPercent val="0"/>
          <c:showBubbleSize val="0"/>
        </c:dLbls>
        <c:gapWidth val="100"/>
        <c:axId val="1802778352"/>
        <c:axId val="1802779312"/>
      </c:barChart>
      <c:catAx>
        <c:axId val="1802778352"/>
        <c:scaling>
          <c:orientation val="minMax"/>
        </c:scaling>
        <c:delete val="0"/>
        <c:axPos val="b"/>
        <c:numFmt formatCode="General" sourceLinked="1"/>
        <c:majorTickMark val="out"/>
        <c:minorTickMark val="none"/>
        <c:tickLblPos val="nextTo"/>
        <c:txPr>
          <a:bodyPr/>
          <a:lstStyle/>
          <a:p>
            <a:pPr>
              <a:defRPr sz="1050"/>
            </a:pPr>
            <a:endParaRPr lang="en-US"/>
          </a:p>
        </c:txPr>
        <c:crossAx val="1802779312"/>
        <c:crosses val="autoZero"/>
        <c:auto val="1"/>
        <c:lblAlgn val="ctr"/>
        <c:lblOffset val="100"/>
        <c:noMultiLvlLbl val="0"/>
      </c:catAx>
      <c:valAx>
        <c:axId val="1802779312"/>
        <c:scaling>
          <c:orientation val="minMax"/>
          <c:max val="0.6"/>
          <c:min val="0"/>
        </c:scaling>
        <c:delete val="1"/>
        <c:axPos val="l"/>
        <c:numFmt formatCode="###0%" sourceLinked="1"/>
        <c:majorTickMark val="out"/>
        <c:minorTickMark val="none"/>
        <c:tickLblPos val="nextTo"/>
        <c:crossAx val="180277835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CTABLES!$B$88:$B$90</c:f>
              <c:strCache>
                <c:ptCount val="3"/>
                <c:pt idx="0">
                  <c:v>Commuting or other task-related trips</c:v>
                </c:pt>
                <c:pt idx="1">
                  <c:v>Recreation</c:v>
                </c:pt>
                <c:pt idx="2">
                  <c:v>Both commuting and recreation</c:v>
                </c:pt>
              </c:strCache>
            </c:strRef>
          </c:cat>
          <c:val>
            <c:numRef>
              <c:f>CTABLES!$C$88:$C$90</c:f>
              <c:numCache>
                <c:formatCode>###0%</c:formatCode>
                <c:ptCount val="3"/>
                <c:pt idx="0">
                  <c:v>8.3363435213048204E-2</c:v>
                </c:pt>
                <c:pt idx="1">
                  <c:v>0.48731136249533519</c:v>
                </c:pt>
                <c:pt idx="2">
                  <c:v>0.4293252022916253</c:v>
                </c:pt>
              </c:numCache>
            </c:numRef>
          </c:val>
          <c:extLst>
            <c:ext xmlns:c16="http://schemas.microsoft.com/office/drawing/2014/chart" uri="{C3380CC4-5D6E-409C-BE32-E72D297353CC}">
              <c16:uniqueId val="{00000000-77A0-4C59-AE88-F35705483B36}"/>
            </c:ext>
          </c:extLst>
        </c:ser>
        <c:dLbls>
          <c:showLegendKey val="0"/>
          <c:showVal val="0"/>
          <c:showCatName val="0"/>
          <c:showSerName val="0"/>
          <c:showPercent val="0"/>
          <c:showBubbleSize val="0"/>
        </c:dLbls>
        <c:gapWidth val="100"/>
        <c:axId val="1853875296"/>
        <c:axId val="1853874816"/>
      </c:barChart>
      <c:catAx>
        <c:axId val="1853875296"/>
        <c:scaling>
          <c:orientation val="minMax"/>
        </c:scaling>
        <c:delete val="0"/>
        <c:axPos val="b"/>
        <c:numFmt formatCode="General" sourceLinked="1"/>
        <c:majorTickMark val="out"/>
        <c:minorTickMark val="none"/>
        <c:tickLblPos val="nextTo"/>
        <c:crossAx val="1853874816"/>
        <c:crosses val="autoZero"/>
        <c:auto val="1"/>
        <c:lblAlgn val="ctr"/>
        <c:lblOffset val="100"/>
        <c:noMultiLvlLbl val="0"/>
      </c:catAx>
      <c:valAx>
        <c:axId val="1853874816"/>
        <c:scaling>
          <c:orientation val="minMax"/>
          <c:max val="0.6"/>
          <c:min val="0"/>
        </c:scaling>
        <c:delete val="1"/>
        <c:axPos val="l"/>
        <c:numFmt formatCode="###0%" sourceLinked="1"/>
        <c:majorTickMark val="out"/>
        <c:minorTickMark val="none"/>
        <c:tickLblPos val="nextTo"/>
        <c:crossAx val="18538752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CTABLES!$B$986:$B$990</c:f>
              <c:strCache>
                <c:ptCount val="5"/>
                <c:pt idx="0">
                  <c:v>Strongly disagree</c:v>
                </c:pt>
                <c:pt idx="1">
                  <c:v>Slightly disagree</c:v>
                </c:pt>
                <c:pt idx="2">
                  <c:v>Neither agree nor disagree</c:v>
                </c:pt>
                <c:pt idx="3">
                  <c:v>Slightly agree</c:v>
                </c:pt>
                <c:pt idx="4">
                  <c:v>Strongly agree</c:v>
                </c:pt>
              </c:strCache>
            </c:strRef>
          </c:cat>
          <c:val>
            <c:numRef>
              <c:f>CTABLES!$C$986:$C$990</c:f>
              <c:numCache>
                <c:formatCode>###0%</c:formatCode>
                <c:ptCount val="5"/>
                <c:pt idx="0">
                  <c:v>6.2293465749989861E-2</c:v>
                </c:pt>
                <c:pt idx="1">
                  <c:v>5.5625838747460479E-2</c:v>
                </c:pt>
                <c:pt idx="2">
                  <c:v>0.11466178675697193</c:v>
                </c:pt>
                <c:pt idx="3">
                  <c:v>0.15407383749862003</c:v>
                </c:pt>
                <c:pt idx="4">
                  <c:v>0.61334507124696391</c:v>
                </c:pt>
              </c:numCache>
            </c:numRef>
          </c:val>
          <c:extLst>
            <c:ext xmlns:c16="http://schemas.microsoft.com/office/drawing/2014/chart" uri="{C3380CC4-5D6E-409C-BE32-E72D297353CC}">
              <c16:uniqueId val="{00000000-111D-414D-9FD8-B22F8C84BC8B}"/>
            </c:ext>
          </c:extLst>
        </c:ser>
        <c:dLbls>
          <c:showLegendKey val="0"/>
          <c:showVal val="0"/>
          <c:showCatName val="0"/>
          <c:showSerName val="0"/>
          <c:showPercent val="0"/>
          <c:showBubbleSize val="0"/>
        </c:dLbls>
        <c:gapWidth val="100"/>
        <c:axId val="359019999"/>
        <c:axId val="477867199"/>
      </c:barChart>
      <c:catAx>
        <c:axId val="359019999"/>
        <c:scaling>
          <c:orientation val="minMax"/>
        </c:scaling>
        <c:delete val="0"/>
        <c:axPos val="b"/>
        <c:numFmt formatCode="General" sourceLinked="1"/>
        <c:majorTickMark val="out"/>
        <c:minorTickMark val="none"/>
        <c:tickLblPos val="nextTo"/>
        <c:crossAx val="477867199"/>
        <c:crosses val="autoZero"/>
        <c:auto val="1"/>
        <c:lblAlgn val="ctr"/>
        <c:lblOffset val="100"/>
        <c:noMultiLvlLbl val="0"/>
      </c:catAx>
      <c:valAx>
        <c:axId val="477867199"/>
        <c:scaling>
          <c:orientation val="minMax"/>
          <c:max val="1"/>
          <c:min val="0"/>
        </c:scaling>
        <c:delete val="1"/>
        <c:axPos val="l"/>
        <c:numFmt formatCode="###0%" sourceLinked="1"/>
        <c:majorTickMark val="out"/>
        <c:minorTickMark val="none"/>
        <c:tickLblPos val="nextTo"/>
        <c:crossAx val="359019999"/>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CTABLES!$B$997:$B$1001</c:f>
              <c:strCache>
                <c:ptCount val="5"/>
                <c:pt idx="0">
                  <c:v>Extremely important</c:v>
                </c:pt>
                <c:pt idx="1">
                  <c:v>Very important</c:v>
                </c:pt>
                <c:pt idx="2">
                  <c:v>Moderately important</c:v>
                </c:pt>
                <c:pt idx="3">
                  <c:v>Slightly important</c:v>
                </c:pt>
                <c:pt idx="4">
                  <c:v>Not at all important</c:v>
                </c:pt>
              </c:strCache>
            </c:strRef>
          </c:cat>
          <c:val>
            <c:numRef>
              <c:f>CTABLES!$C$997:$C$1001</c:f>
              <c:numCache>
                <c:formatCode>###0%</c:formatCode>
                <c:ptCount val="5"/>
                <c:pt idx="0">
                  <c:v>0.52483071643677082</c:v>
                </c:pt>
                <c:pt idx="1">
                  <c:v>0.10990375271980961</c:v>
                </c:pt>
                <c:pt idx="2">
                  <c:v>3.7327614549032523E-2</c:v>
                </c:pt>
                <c:pt idx="3">
                  <c:v>6.9045156176014297E-2</c:v>
                </c:pt>
                <c:pt idx="4">
                  <c:v>0.25889276011838086</c:v>
                </c:pt>
              </c:numCache>
            </c:numRef>
          </c:val>
          <c:extLst>
            <c:ext xmlns:c16="http://schemas.microsoft.com/office/drawing/2014/chart" uri="{C3380CC4-5D6E-409C-BE32-E72D297353CC}">
              <c16:uniqueId val="{00000000-6CFA-4E20-896B-97FD95F32340}"/>
            </c:ext>
          </c:extLst>
        </c:ser>
        <c:dLbls>
          <c:showLegendKey val="0"/>
          <c:showVal val="0"/>
          <c:showCatName val="0"/>
          <c:showSerName val="0"/>
          <c:showPercent val="0"/>
          <c:showBubbleSize val="0"/>
        </c:dLbls>
        <c:gapWidth val="100"/>
        <c:axId val="1804015536"/>
        <c:axId val="400640671"/>
      </c:barChart>
      <c:catAx>
        <c:axId val="1804015536"/>
        <c:scaling>
          <c:orientation val="minMax"/>
        </c:scaling>
        <c:delete val="0"/>
        <c:axPos val="b"/>
        <c:numFmt formatCode="General" sourceLinked="1"/>
        <c:majorTickMark val="out"/>
        <c:minorTickMark val="none"/>
        <c:tickLblPos val="nextTo"/>
        <c:crossAx val="400640671"/>
        <c:crosses val="autoZero"/>
        <c:auto val="1"/>
        <c:lblAlgn val="ctr"/>
        <c:lblOffset val="100"/>
        <c:noMultiLvlLbl val="0"/>
      </c:catAx>
      <c:valAx>
        <c:axId val="400640671"/>
        <c:scaling>
          <c:orientation val="minMax"/>
          <c:max val="1"/>
          <c:min val="0"/>
        </c:scaling>
        <c:delete val="1"/>
        <c:axPos val="l"/>
        <c:numFmt formatCode="###0%" sourceLinked="1"/>
        <c:majorTickMark val="out"/>
        <c:minorTickMark val="none"/>
        <c:tickLblPos val="nextTo"/>
        <c:crossAx val="18040155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CTABLES!$B$5:$B$11</c:f>
              <c:strCache>
                <c:ptCount val="7"/>
                <c:pt idx="0">
                  <c:v>18-24 years</c:v>
                </c:pt>
                <c:pt idx="1">
                  <c:v>25-34 years</c:v>
                </c:pt>
                <c:pt idx="2">
                  <c:v>35-44 years</c:v>
                </c:pt>
                <c:pt idx="3">
                  <c:v>45-54 years</c:v>
                </c:pt>
                <c:pt idx="4">
                  <c:v>55-64 years</c:v>
                </c:pt>
                <c:pt idx="5">
                  <c:v>65 years and older</c:v>
                </c:pt>
                <c:pt idx="6">
                  <c:v>No answer</c:v>
                </c:pt>
              </c:strCache>
            </c:strRef>
          </c:cat>
          <c:val>
            <c:numRef>
              <c:f>CTABLES!$C$5:$C$11</c:f>
              <c:numCache>
                <c:formatCode>###0%</c:formatCode>
                <c:ptCount val="7"/>
                <c:pt idx="0">
                  <c:v>5.088400172488141E-2</c:v>
                </c:pt>
                <c:pt idx="1">
                  <c:v>0.13919793014230272</c:v>
                </c:pt>
                <c:pt idx="2">
                  <c:v>0.20275981026304443</c:v>
                </c:pt>
                <c:pt idx="3">
                  <c:v>0.14902975420439846</c:v>
                </c:pt>
                <c:pt idx="4">
                  <c:v>0.15454937473048727</c:v>
                </c:pt>
                <c:pt idx="5">
                  <c:v>0.26735661923242776</c:v>
                </c:pt>
                <c:pt idx="6">
                  <c:v>3.6222509702457953E-2</c:v>
                </c:pt>
              </c:numCache>
            </c:numRef>
          </c:val>
          <c:extLst>
            <c:ext xmlns:c16="http://schemas.microsoft.com/office/drawing/2014/chart" uri="{C3380CC4-5D6E-409C-BE32-E72D297353CC}">
              <c16:uniqueId val="{00000000-DC0F-4A6D-A093-35A0710DE179}"/>
            </c:ext>
          </c:extLst>
        </c:ser>
        <c:ser>
          <c:idx val="1"/>
          <c:order val="1"/>
          <c:tx>
            <c:strRef>
              <c:f>CTABLES!$X$4</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CTABLES!$X$5:$X$10</c:f>
              <c:numCache>
                <c:formatCode>0%</c:formatCode>
                <c:ptCount val="6"/>
                <c:pt idx="0">
                  <c:v>0.10615052205041837</c:v>
                </c:pt>
                <c:pt idx="1">
                  <c:v>0.19111184347959223</c:v>
                </c:pt>
                <c:pt idx="2">
                  <c:v>0.18516473749563714</c:v>
                </c:pt>
                <c:pt idx="3">
                  <c:v>0.15134547839592272</c:v>
                </c:pt>
                <c:pt idx="4">
                  <c:v>0.14903673361350753</c:v>
                </c:pt>
                <c:pt idx="5">
                  <c:v>0.217190684964922</c:v>
                </c:pt>
              </c:numCache>
            </c:numRef>
          </c:val>
          <c:extLst>
            <c:ext xmlns:c16="http://schemas.microsoft.com/office/drawing/2014/chart" uri="{C3380CC4-5D6E-409C-BE32-E72D297353CC}">
              <c16:uniqueId val="{00000001-DC0F-4A6D-A093-35A0710DE179}"/>
            </c:ext>
          </c:extLst>
        </c:ser>
        <c:dLbls>
          <c:showLegendKey val="0"/>
          <c:showVal val="0"/>
          <c:showCatName val="0"/>
          <c:showSerName val="0"/>
          <c:showPercent val="0"/>
          <c:showBubbleSize val="0"/>
        </c:dLbls>
        <c:gapWidth val="100"/>
        <c:axId val="556727616"/>
        <c:axId val="556728096"/>
      </c:barChart>
      <c:catAx>
        <c:axId val="556727616"/>
        <c:scaling>
          <c:orientation val="minMax"/>
        </c:scaling>
        <c:delete val="0"/>
        <c:axPos val="b"/>
        <c:numFmt formatCode="General" sourceLinked="1"/>
        <c:majorTickMark val="out"/>
        <c:minorTickMark val="none"/>
        <c:tickLblPos val="nextTo"/>
        <c:crossAx val="556728096"/>
        <c:crosses val="autoZero"/>
        <c:auto val="1"/>
        <c:lblAlgn val="ctr"/>
        <c:lblOffset val="100"/>
        <c:noMultiLvlLbl val="0"/>
      </c:catAx>
      <c:valAx>
        <c:axId val="556728096"/>
        <c:scaling>
          <c:orientation val="minMax"/>
          <c:max val="0.6"/>
          <c:min val="0"/>
        </c:scaling>
        <c:delete val="1"/>
        <c:axPos val="l"/>
        <c:numFmt formatCode="###0%" sourceLinked="1"/>
        <c:majorTickMark val="out"/>
        <c:minorTickMark val="none"/>
        <c:tickLblPos val="nextTo"/>
        <c:crossAx val="556727616"/>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CTABLES!$B$18:$B$21</c:f>
              <c:strCache>
                <c:ptCount val="4"/>
                <c:pt idx="0">
                  <c:v>Female</c:v>
                </c:pt>
                <c:pt idx="1">
                  <c:v>Male</c:v>
                </c:pt>
                <c:pt idx="2">
                  <c:v>Transgender, non-binary, or another gender</c:v>
                </c:pt>
                <c:pt idx="3">
                  <c:v>No answer</c:v>
                </c:pt>
              </c:strCache>
            </c:strRef>
          </c:cat>
          <c:val>
            <c:numRef>
              <c:f>CTABLES!$C$18:$C$21</c:f>
              <c:numCache>
                <c:formatCode>###0%</c:formatCode>
                <c:ptCount val="4"/>
                <c:pt idx="0">
                  <c:v>0.50918499353169477</c:v>
                </c:pt>
                <c:pt idx="1">
                  <c:v>0.45062526951272097</c:v>
                </c:pt>
                <c:pt idx="2">
                  <c:v>9.4868477792151781E-3</c:v>
                </c:pt>
                <c:pt idx="3">
                  <c:v>3.0702889176369125E-2</c:v>
                </c:pt>
              </c:numCache>
            </c:numRef>
          </c:val>
          <c:extLst>
            <c:ext xmlns:c16="http://schemas.microsoft.com/office/drawing/2014/chart" uri="{C3380CC4-5D6E-409C-BE32-E72D297353CC}">
              <c16:uniqueId val="{00000000-9E59-4C6C-9206-4BBBCF349772}"/>
            </c:ext>
          </c:extLst>
        </c:ser>
        <c:ser>
          <c:idx val="1"/>
          <c:order val="1"/>
          <c:tx>
            <c:strRef>
              <c:f>CTABLES!$X$17</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CTABLES!$X$18:$X$19</c:f>
              <c:numCache>
                <c:formatCode>0%</c:formatCode>
                <c:ptCount val="2"/>
                <c:pt idx="0">
                  <c:v>0.495</c:v>
                </c:pt>
                <c:pt idx="1">
                  <c:v>0.5</c:v>
                </c:pt>
              </c:numCache>
            </c:numRef>
          </c:val>
          <c:extLst>
            <c:ext xmlns:c16="http://schemas.microsoft.com/office/drawing/2014/chart" uri="{C3380CC4-5D6E-409C-BE32-E72D297353CC}">
              <c16:uniqueId val="{00000001-9E59-4C6C-9206-4BBBCF349772}"/>
            </c:ext>
          </c:extLst>
        </c:ser>
        <c:dLbls>
          <c:showLegendKey val="0"/>
          <c:showVal val="0"/>
          <c:showCatName val="0"/>
          <c:showSerName val="0"/>
          <c:showPercent val="0"/>
          <c:showBubbleSize val="0"/>
        </c:dLbls>
        <c:gapWidth val="100"/>
        <c:axId val="559247280"/>
        <c:axId val="559247760"/>
      </c:barChart>
      <c:catAx>
        <c:axId val="559247280"/>
        <c:scaling>
          <c:orientation val="minMax"/>
        </c:scaling>
        <c:delete val="0"/>
        <c:axPos val="b"/>
        <c:numFmt formatCode="General" sourceLinked="1"/>
        <c:majorTickMark val="out"/>
        <c:minorTickMark val="none"/>
        <c:tickLblPos val="nextTo"/>
        <c:crossAx val="559247760"/>
        <c:crosses val="autoZero"/>
        <c:auto val="1"/>
        <c:lblAlgn val="ctr"/>
        <c:lblOffset val="100"/>
        <c:noMultiLvlLbl val="0"/>
      </c:catAx>
      <c:valAx>
        <c:axId val="559247760"/>
        <c:scaling>
          <c:orientation val="minMax"/>
          <c:max val="1"/>
          <c:min val="0"/>
        </c:scaling>
        <c:delete val="1"/>
        <c:axPos val="l"/>
        <c:numFmt formatCode="###0%" sourceLinked="1"/>
        <c:majorTickMark val="out"/>
        <c:minorTickMark val="none"/>
        <c:tickLblPos val="nextTo"/>
        <c:crossAx val="559247280"/>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CTABLES!$B$28:$B$33</c:f>
              <c:strCache>
                <c:ptCount val="6"/>
                <c:pt idx="0">
                  <c:v>Employed</c:v>
                </c:pt>
                <c:pt idx="1">
                  <c:v>College/Graduate Student</c:v>
                </c:pt>
                <c:pt idx="2">
                  <c:v>Homemaker</c:v>
                </c:pt>
                <c:pt idx="3">
                  <c:v>Retired</c:v>
                </c:pt>
                <c:pt idx="4">
                  <c:v>Disabled</c:v>
                </c:pt>
                <c:pt idx="5">
                  <c:v>Unemployed</c:v>
                </c:pt>
              </c:strCache>
            </c:strRef>
          </c:cat>
          <c:val>
            <c:numRef>
              <c:f>CTABLES!$C$28:$C$33</c:f>
              <c:numCache>
                <c:formatCode>###0%</c:formatCode>
                <c:ptCount val="6"/>
                <c:pt idx="0">
                  <c:v>0.5403004213225866</c:v>
                </c:pt>
                <c:pt idx="1">
                  <c:v>2.5096171459974354E-2</c:v>
                </c:pt>
                <c:pt idx="2">
                  <c:v>4.7444586920681438E-2</c:v>
                </c:pt>
                <c:pt idx="3">
                  <c:v>0.29236123832203698</c:v>
                </c:pt>
                <c:pt idx="4">
                  <c:v>3.6361971056970137E-2</c:v>
                </c:pt>
                <c:pt idx="5">
                  <c:v>5.84356109177505E-2</c:v>
                </c:pt>
              </c:numCache>
            </c:numRef>
          </c:val>
          <c:extLst>
            <c:ext xmlns:c16="http://schemas.microsoft.com/office/drawing/2014/chart" uri="{C3380CC4-5D6E-409C-BE32-E72D297353CC}">
              <c16:uniqueId val="{00000000-B098-49AB-AE06-DD2292133D53}"/>
            </c:ext>
          </c:extLst>
        </c:ser>
        <c:ser>
          <c:idx val="1"/>
          <c:order val="1"/>
          <c:tx>
            <c:strRef>
              <c:f>CTABLES!$X$27</c:f>
              <c:strCache>
                <c:ptCount val="1"/>
                <c:pt idx="0">
                  <c:v>BRFSS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CTABLES!$X$28:$X$33</c:f>
              <c:numCache>
                <c:formatCode>0%</c:formatCode>
                <c:ptCount val="6"/>
                <c:pt idx="0">
                  <c:v>0.51</c:v>
                </c:pt>
                <c:pt idx="1">
                  <c:v>4.2999999999999997E-2</c:v>
                </c:pt>
                <c:pt idx="2">
                  <c:v>0.05</c:v>
                </c:pt>
                <c:pt idx="3">
                  <c:v>0.214</c:v>
                </c:pt>
                <c:pt idx="4">
                  <c:v>4.4999999999999998E-2</c:v>
                </c:pt>
                <c:pt idx="5">
                  <c:v>5.1999999999999998E-2</c:v>
                </c:pt>
              </c:numCache>
            </c:numRef>
          </c:val>
          <c:extLst>
            <c:ext xmlns:c16="http://schemas.microsoft.com/office/drawing/2014/chart" uri="{C3380CC4-5D6E-409C-BE32-E72D297353CC}">
              <c16:uniqueId val="{00000001-B098-49AB-AE06-DD2292133D53}"/>
            </c:ext>
          </c:extLst>
        </c:ser>
        <c:dLbls>
          <c:showLegendKey val="0"/>
          <c:showVal val="0"/>
          <c:showCatName val="0"/>
          <c:showSerName val="0"/>
          <c:showPercent val="0"/>
          <c:showBubbleSize val="0"/>
        </c:dLbls>
        <c:gapWidth val="100"/>
        <c:axId val="349991647"/>
        <c:axId val="349988767"/>
      </c:barChart>
      <c:catAx>
        <c:axId val="349991647"/>
        <c:scaling>
          <c:orientation val="minMax"/>
        </c:scaling>
        <c:delete val="0"/>
        <c:axPos val="b"/>
        <c:numFmt formatCode="General" sourceLinked="1"/>
        <c:majorTickMark val="out"/>
        <c:minorTickMark val="none"/>
        <c:tickLblPos val="nextTo"/>
        <c:txPr>
          <a:bodyPr/>
          <a:lstStyle/>
          <a:p>
            <a:pPr>
              <a:defRPr sz="1100"/>
            </a:pPr>
            <a:endParaRPr lang="en-US"/>
          </a:p>
        </c:txPr>
        <c:crossAx val="349988767"/>
        <c:crosses val="autoZero"/>
        <c:auto val="1"/>
        <c:lblAlgn val="ctr"/>
        <c:lblOffset val="100"/>
        <c:noMultiLvlLbl val="0"/>
      </c:catAx>
      <c:valAx>
        <c:axId val="349988767"/>
        <c:scaling>
          <c:orientation val="minMax"/>
          <c:max val="1"/>
          <c:min val="0"/>
        </c:scaling>
        <c:delete val="1"/>
        <c:axPos val="l"/>
        <c:numFmt formatCode="###0%" sourceLinked="1"/>
        <c:majorTickMark val="out"/>
        <c:minorTickMark val="none"/>
        <c:tickLblPos val="nextTo"/>
        <c:crossAx val="349991647"/>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CTABLES!$B$71:$B$73</c:f>
              <c:strCache>
                <c:ptCount val="3"/>
                <c:pt idx="0">
                  <c:v>Online</c:v>
                </c:pt>
                <c:pt idx="1">
                  <c:v>On campus</c:v>
                </c:pt>
                <c:pt idx="2">
                  <c:v>Both online and on campus</c:v>
                </c:pt>
              </c:strCache>
            </c:strRef>
          </c:cat>
          <c:val>
            <c:numRef>
              <c:f>CTABLES!$C$71:$C$73</c:f>
              <c:numCache>
                <c:formatCode>###0%</c:formatCode>
                <c:ptCount val="3"/>
                <c:pt idx="0">
                  <c:v>0.18867924528301888</c:v>
                </c:pt>
                <c:pt idx="1">
                  <c:v>0.51320754716981132</c:v>
                </c:pt>
                <c:pt idx="2">
                  <c:v>0.2981132075471698</c:v>
                </c:pt>
              </c:numCache>
            </c:numRef>
          </c:val>
          <c:extLst>
            <c:ext xmlns:c16="http://schemas.microsoft.com/office/drawing/2014/chart" uri="{C3380CC4-5D6E-409C-BE32-E72D297353CC}">
              <c16:uniqueId val="{00000000-2722-46F4-A0D9-02A0038B980E}"/>
            </c:ext>
          </c:extLst>
        </c:ser>
        <c:dLbls>
          <c:showLegendKey val="0"/>
          <c:showVal val="0"/>
          <c:showCatName val="0"/>
          <c:showSerName val="0"/>
          <c:showPercent val="0"/>
          <c:showBubbleSize val="0"/>
        </c:dLbls>
        <c:gapWidth val="100"/>
        <c:axId val="349967167"/>
        <c:axId val="349967647"/>
      </c:barChart>
      <c:catAx>
        <c:axId val="349967167"/>
        <c:scaling>
          <c:orientation val="minMax"/>
        </c:scaling>
        <c:delete val="0"/>
        <c:axPos val="b"/>
        <c:numFmt formatCode="General" sourceLinked="1"/>
        <c:majorTickMark val="out"/>
        <c:minorTickMark val="none"/>
        <c:tickLblPos val="nextTo"/>
        <c:crossAx val="349967647"/>
        <c:crosses val="autoZero"/>
        <c:auto val="1"/>
        <c:lblAlgn val="ctr"/>
        <c:lblOffset val="100"/>
        <c:noMultiLvlLbl val="0"/>
      </c:catAx>
      <c:valAx>
        <c:axId val="349967647"/>
        <c:scaling>
          <c:orientation val="minMax"/>
          <c:max val="1"/>
          <c:min val="0"/>
        </c:scaling>
        <c:delete val="1"/>
        <c:axPos val="l"/>
        <c:numFmt formatCode="###0%" sourceLinked="1"/>
        <c:majorTickMark val="out"/>
        <c:minorTickMark val="none"/>
        <c:tickLblPos val="nextTo"/>
        <c:crossAx val="349967167"/>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CTABLES!$B$80:$B$85</c:f>
              <c:strCache>
                <c:ptCount val="6"/>
                <c:pt idx="0">
                  <c:v>Less than high school degree</c:v>
                </c:pt>
                <c:pt idx="1">
                  <c:v>High school graduate (includes ged)</c:v>
                </c:pt>
                <c:pt idx="2">
                  <c:v>Some college, no degree</c:v>
                </c:pt>
                <c:pt idx="3">
                  <c:v>2-Year college degree (associate's degree)</c:v>
                </c:pt>
                <c:pt idx="4">
                  <c:v>4-Year college degree (bachelor's degree)</c:v>
                </c:pt>
                <c:pt idx="5">
                  <c:v>Graduate or professional degree</c:v>
                </c:pt>
              </c:strCache>
            </c:strRef>
          </c:cat>
          <c:val>
            <c:numRef>
              <c:f>CTABLES!$C$80:$C$85</c:f>
              <c:numCache>
                <c:formatCode>###0%</c:formatCode>
                <c:ptCount val="6"/>
                <c:pt idx="0">
                  <c:v>1.876945614356345E-2</c:v>
                </c:pt>
                <c:pt idx="1">
                  <c:v>0.15455044863578099</c:v>
                </c:pt>
                <c:pt idx="2">
                  <c:v>0.21424647500457791</c:v>
                </c:pt>
                <c:pt idx="3">
                  <c:v>0.12360373557956418</c:v>
                </c:pt>
                <c:pt idx="4">
                  <c:v>0.274491851309284</c:v>
                </c:pt>
                <c:pt idx="5">
                  <c:v>0.21433803332722945</c:v>
                </c:pt>
              </c:numCache>
            </c:numRef>
          </c:val>
          <c:extLst>
            <c:ext xmlns:c16="http://schemas.microsoft.com/office/drawing/2014/chart" uri="{C3380CC4-5D6E-409C-BE32-E72D297353CC}">
              <c16:uniqueId val="{00000000-417E-4409-87B9-529347710C00}"/>
            </c:ext>
          </c:extLst>
        </c:ser>
        <c:ser>
          <c:idx val="1"/>
          <c:order val="1"/>
          <c:tx>
            <c:strRef>
              <c:f>CTABLES!$X$79</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CTABLES!$X$80:$X$85</c:f>
              <c:numCache>
                <c:formatCode>0%</c:formatCode>
                <c:ptCount val="6"/>
                <c:pt idx="0">
                  <c:v>7.6388305480642404E-2</c:v>
                </c:pt>
                <c:pt idx="1">
                  <c:v>0.21568327171030177</c:v>
                </c:pt>
                <c:pt idx="2">
                  <c:v>0.20531057046227888</c:v>
                </c:pt>
                <c:pt idx="3">
                  <c:v>9.8107180708655484E-2</c:v>
                </c:pt>
                <c:pt idx="4">
                  <c:v>0.24331683298564721</c:v>
                </c:pt>
                <c:pt idx="5">
                  <c:v>0.16119383865247422</c:v>
                </c:pt>
              </c:numCache>
            </c:numRef>
          </c:val>
          <c:extLst>
            <c:ext xmlns:c16="http://schemas.microsoft.com/office/drawing/2014/chart" uri="{C3380CC4-5D6E-409C-BE32-E72D297353CC}">
              <c16:uniqueId val="{00000001-417E-4409-87B9-529347710C00}"/>
            </c:ext>
          </c:extLst>
        </c:ser>
        <c:dLbls>
          <c:showLegendKey val="0"/>
          <c:showVal val="0"/>
          <c:showCatName val="0"/>
          <c:showSerName val="0"/>
          <c:showPercent val="0"/>
          <c:showBubbleSize val="0"/>
        </c:dLbls>
        <c:gapWidth val="100"/>
        <c:axId val="349979167"/>
        <c:axId val="349983967"/>
      </c:barChart>
      <c:catAx>
        <c:axId val="349979167"/>
        <c:scaling>
          <c:orientation val="minMax"/>
        </c:scaling>
        <c:delete val="0"/>
        <c:axPos val="b"/>
        <c:numFmt formatCode="General" sourceLinked="1"/>
        <c:majorTickMark val="out"/>
        <c:minorTickMark val="none"/>
        <c:tickLblPos val="nextTo"/>
        <c:crossAx val="349983967"/>
        <c:crosses val="autoZero"/>
        <c:auto val="1"/>
        <c:lblAlgn val="ctr"/>
        <c:lblOffset val="100"/>
        <c:noMultiLvlLbl val="0"/>
      </c:catAx>
      <c:valAx>
        <c:axId val="349983967"/>
        <c:scaling>
          <c:orientation val="minMax"/>
          <c:max val="0.6"/>
          <c:min val="0"/>
        </c:scaling>
        <c:delete val="1"/>
        <c:axPos val="l"/>
        <c:numFmt formatCode="###0%" sourceLinked="1"/>
        <c:majorTickMark val="out"/>
        <c:minorTickMark val="none"/>
        <c:tickLblPos val="nextTo"/>
        <c:crossAx val="349979167"/>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CTABLES!$B$92:$B$98</c:f>
              <c:strCache>
                <c:ptCount val="7"/>
                <c:pt idx="0">
                  <c:v>White alone</c:v>
                </c:pt>
                <c:pt idx="1">
                  <c:v>American Indian or Alaska Native</c:v>
                </c:pt>
                <c:pt idx="2">
                  <c:v>Asian alone</c:v>
                </c:pt>
                <c:pt idx="3">
                  <c:v>Black or African American</c:v>
                </c:pt>
                <c:pt idx="4">
                  <c:v>Native Hawaiian or Pacific Islander</c:v>
                </c:pt>
                <c:pt idx="5">
                  <c:v>Other or multiple races</c:v>
                </c:pt>
                <c:pt idx="6">
                  <c:v>No answer</c:v>
                </c:pt>
              </c:strCache>
            </c:strRef>
          </c:cat>
          <c:val>
            <c:numRef>
              <c:f>CTABLES!$C$92:$C$98</c:f>
              <c:numCache>
                <c:formatCode>###0%</c:formatCode>
                <c:ptCount val="7"/>
                <c:pt idx="0">
                  <c:v>0.76179387667097886</c:v>
                </c:pt>
                <c:pt idx="1">
                  <c:v>1.1815437688658906E-2</c:v>
                </c:pt>
                <c:pt idx="2">
                  <c:v>4.4933160845191888E-2</c:v>
                </c:pt>
                <c:pt idx="3">
                  <c:v>2.8374299266925397E-2</c:v>
                </c:pt>
                <c:pt idx="4">
                  <c:v>5.8645968089693834E-3</c:v>
                </c:pt>
                <c:pt idx="5">
                  <c:v>9.064251832686504E-2</c:v>
                </c:pt>
                <c:pt idx="6">
                  <c:v>5.6576110392410527E-2</c:v>
                </c:pt>
              </c:numCache>
            </c:numRef>
          </c:val>
          <c:extLst>
            <c:ext xmlns:c16="http://schemas.microsoft.com/office/drawing/2014/chart" uri="{C3380CC4-5D6E-409C-BE32-E72D297353CC}">
              <c16:uniqueId val="{00000000-C343-4C25-B639-57CE1C1BBE75}"/>
            </c:ext>
          </c:extLst>
        </c:ser>
        <c:ser>
          <c:idx val="1"/>
          <c:order val="1"/>
          <c:tx>
            <c:strRef>
              <c:f>CTABLES!$X$91</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CTABLES!$X$92:$X$98</c:f>
              <c:numCache>
                <c:formatCode>0%</c:formatCode>
                <c:ptCount val="7"/>
                <c:pt idx="0">
                  <c:v>0.67942144887877254</c:v>
                </c:pt>
                <c:pt idx="1">
                  <c:v>1.1504459656783296E-2</c:v>
                </c:pt>
                <c:pt idx="2">
                  <c:v>0.10514046544307303</c:v>
                </c:pt>
                <c:pt idx="3">
                  <c:v>3.8978955687913389E-2</c:v>
                </c:pt>
                <c:pt idx="4">
                  <c:v>6.4481870322947825E-3</c:v>
                </c:pt>
                <c:pt idx="5">
                  <c:v>0.15850648330116296</c:v>
                </c:pt>
              </c:numCache>
            </c:numRef>
          </c:val>
          <c:extLst>
            <c:ext xmlns:c16="http://schemas.microsoft.com/office/drawing/2014/chart" uri="{C3380CC4-5D6E-409C-BE32-E72D297353CC}">
              <c16:uniqueId val="{00000001-C343-4C25-B639-57CE1C1BBE75}"/>
            </c:ext>
          </c:extLst>
        </c:ser>
        <c:dLbls>
          <c:showLegendKey val="0"/>
          <c:showVal val="0"/>
          <c:showCatName val="0"/>
          <c:showSerName val="0"/>
          <c:showPercent val="0"/>
          <c:showBubbleSize val="0"/>
        </c:dLbls>
        <c:gapWidth val="100"/>
        <c:axId val="349988287"/>
        <c:axId val="349985887"/>
      </c:barChart>
      <c:catAx>
        <c:axId val="349988287"/>
        <c:scaling>
          <c:orientation val="minMax"/>
        </c:scaling>
        <c:delete val="0"/>
        <c:axPos val="b"/>
        <c:numFmt formatCode="General" sourceLinked="1"/>
        <c:majorTickMark val="out"/>
        <c:minorTickMark val="none"/>
        <c:tickLblPos val="nextTo"/>
        <c:crossAx val="349985887"/>
        <c:crosses val="autoZero"/>
        <c:auto val="1"/>
        <c:lblAlgn val="ctr"/>
        <c:lblOffset val="100"/>
        <c:noMultiLvlLbl val="0"/>
      </c:catAx>
      <c:valAx>
        <c:axId val="349985887"/>
        <c:scaling>
          <c:orientation val="minMax"/>
          <c:max val="1"/>
          <c:min val="0"/>
        </c:scaling>
        <c:delete val="1"/>
        <c:axPos val="l"/>
        <c:numFmt formatCode="###0%" sourceLinked="1"/>
        <c:majorTickMark val="out"/>
        <c:minorTickMark val="none"/>
        <c:tickLblPos val="nextTo"/>
        <c:crossAx val="349988287"/>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CTABLES!$B$105:$B$107</c:f>
              <c:strCache>
                <c:ptCount val="3"/>
                <c:pt idx="0">
                  <c:v>Yes</c:v>
                </c:pt>
                <c:pt idx="1">
                  <c:v>No</c:v>
                </c:pt>
                <c:pt idx="2">
                  <c:v>No answer</c:v>
                </c:pt>
              </c:strCache>
            </c:strRef>
          </c:cat>
          <c:val>
            <c:numRef>
              <c:f>CTABLES!$C$105:$C$107</c:f>
              <c:numCache>
                <c:formatCode>###0%</c:formatCode>
                <c:ptCount val="3"/>
                <c:pt idx="0">
                  <c:v>7.3479948253557567E-2</c:v>
                </c:pt>
                <c:pt idx="1">
                  <c:v>0.83932729624838287</c:v>
                </c:pt>
                <c:pt idx="2">
                  <c:v>8.7192755498059521E-2</c:v>
                </c:pt>
              </c:numCache>
            </c:numRef>
          </c:val>
          <c:extLst>
            <c:ext xmlns:c16="http://schemas.microsoft.com/office/drawing/2014/chart" uri="{C3380CC4-5D6E-409C-BE32-E72D297353CC}">
              <c16:uniqueId val="{00000000-D779-4135-994B-6F83903FFAF1}"/>
            </c:ext>
          </c:extLst>
        </c:ser>
        <c:ser>
          <c:idx val="1"/>
          <c:order val="1"/>
          <c:tx>
            <c:strRef>
              <c:f>CTABLES!$X$104</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CTABLES!$X$105:$X$107</c:f>
              <c:numCache>
                <c:formatCode>0%</c:formatCode>
                <c:ptCount val="3"/>
                <c:pt idx="0">
                  <c:v>0.12161118228548064</c:v>
                </c:pt>
                <c:pt idx="1">
                  <c:v>0.87838881771451938</c:v>
                </c:pt>
              </c:numCache>
            </c:numRef>
          </c:val>
          <c:extLst>
            <c:ext xmlns:c16="http://schemas.microsoft.com/office/drawing/2014/chart" uri="{C3380CC4-5D6E-409C-BE32-E72D297353CC}">
              <c16:uniqueId val="{00000001-D779-4135-994B-6F83903FFAF1}"/>
            </c:ext>
          </c:extLst>
        </c:ser>
        <c:dLbls>
          <c:showLegendKey val="0"/>
          <c:showVal val="0"/>
          <c:showCatName val="0"/>
          <c:showSerName val="0"/>
          <c:showPercent val="0"/>
          <c:showBubbleSize val="0"/>
        </c:dLbls>
        <c:gapWidth val="100"/>
        <c:axId val="6868351"/>
        <c:axId val="6867391"/>
      </c:barChart>
      <c:catAx>
        <c:axId val="6868351"/>
        <c:scaling>
          <c:orientation val="minMax"/>
        </c:scaling>
        <c:delete val="0"/>
        <c:axPos val="b"/>
        <c:numFmt formatCode="General" sourceLinked="1"/>
        <c:majorTickMark val="out"/>
        <c:minorTickMark val="none"/>
        <c:tickLblPos val="nextTo"/>
        <c:crossAx val="6867391"/>
        <c:crosses val="autoZero"/>
        <c:auto val="1"/>
        <c:lblAlgn val="ctr"/>
        <c:lblOffset val="100"/>
        <c:noMultiLvlLbl val="0"/>
      </c:catAx>
      <c:valAx>
        <c:axId val="6867391"/>
        <c:scaling>
          <c:orientation val="minMax"/>
          <c:max val="1"/>
          <c:min val="0"/>
        </c:scaling>
        <c:delete val="1"/>
        <c:axPos val="l"/>
        <c:numFmt formatCode="###0%" sourceLinked="1"/>
        <c:majorTickMark val="out"/>
        <c:minorTickMark val="none"/>
        <c:tickLblPos val="nextTo"/>
        <c:crossAx val="6868351"/>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CTABLES!$B$114:$B$121</c:f>
              <c:strCache>
                <c:ptCount val="8"/>
                <c:pt idx="0">
                  <c:v>Less than $5,000</c:v>
                </c:pt>
                <c:pt idx="1">
                  <c:v>$5,000 to $14,999</c:v>
                </c:pt>
                <c:pt idx="2">
                  <c:v>$15,000 to $29,999</c:v>
                </c:pt>
                <c:pt idx="3">
                  <c:v>$30,000 to $49,999</c:v>
                </c:pt>
                <c:pt idx="4">
                  <c:v>$50,000 to $74,999</c:v>
                </c:pt>
                <c:pt idx="5">
                  <c:v>$75,000 to $99,999</c:v>
                </c:pt>
                <c:pt idx="6">
                  <c:v>$100,000 or more</c:v>
                </c:pt>
                <c:pt idx="7">
                  <c:v>I don’t know</c:v>
                </c:pt>
              </c:strCache>
            </c:strRef>
          </c:cat>
          <c:val>
            <c:numRef>
              <c:f>CTABLES!$C$114:$C$121</c:f>
              <c:numCache>
                <c:formatCode>###0%</c:formatCode>
                <c:ptCount val="8"/>
                <c:pt idx="0">
                  <c:v>3.1580037274798099E-2</c:v>
                </c:pt>
                <c:pt idx="1">
                  <c:v>3.8103126941395733E-2</c:v>
                </c:pt>
                <c:pt idx="2">
                  <c:v>8.3661213501760201E-2</c:v>
                </c:pt>
                <c:pt idx="3">
                  <c:v>0.13139366328432389</c:v>
                </c:pt>
                <c:pt idx="4">
                  <c:v>0.1715676123420998</c:v>
                </c:pt>
                <c:pt idx="5">
                  <c:v>0.17643404431559329</c:v>
                </c:pt>
                <c:pt idx="6">
                  <c:v>0.35059018430316835</c:v>
                </c:pt>
                <c:pt idx="7">
                  <c:v>1.6670118036860634E-2</c:v>
                </c:pt>
              </c:numCache>
            </c:numRef>
          </c:val>
          <c:extLst>
            <c:ext xmlns:c16="http://schemas.microsoft.com/office/drawing/2014/chart" uri="{C3380CC4-5D6E-409C-BE32-E72D297353CC}">
              <c16:uniqueId val="{00000000-7002-4BD8-A001-DD350840EEFF}"/>
            </c:ext>
          </c:extLst>
        </c:ser>
        <c:ser>
          <c:idx val="1"/>
          <c:order val="1"/>
          <c:tx>
            <c:strRef>
              <c:f>CTABLES!$X$113</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CTABLES!$X$114:$X$121</c:f>
              <c:numCache>
                <c:formatCode>0%</c:formatCode>
                <c:ptCount val="8"/>
                <c:pt idx="0">
                  <c:v>2.711438446648775E-2</c:v>
                </c:pt>
                <c:pt idx="1">
                  <c:v>4.4724917445084576E-2</c:v>
                </c:pt>
                <c:pt idx="2">
                  <c:v>7.1869289635952252E-2</c:v>
                </c:pt>
                <c:pt idx="3">
                  <c:v>0.11237367671104957</c:v>
                </c:pt>
                <c:pt idx="4">
                  <c:v>0.14447376219218649</c:v>
                </c:pt>
                <c:pt idx="5">
                  <c:v>0.12859058662760309</c:v>
                </c:pt>
                <c:pt idx="6">
                  <c:v>0.47085338292163625</c:v>
                </c:pt>
              </c:numCache>
            </c:numRef>
          </c:val>
          <c:extLst>
            <c:ext xmlns:c16="http://schemas.microsoft.com/office/drawing/2014/chart" uri="{C3380CC4-5D6E-409C-BE32-E72D297353CC}">
              <c16:uniqueId val="{00000001-7002-4BD8-A001-DD350840EEFF}"/>
            </c:ext>
          </c:extLst>
        </c:ser>
        <c:dLbls>
          <c:showLegendKey val="0"/>
          <c:showVal val="0"/>
          <c:showCatName val="0"/>
          <c:showSerName val="0"/>
          <c:showPercent val="0"/>
          <c:showBubbleSize val="0"/>
        </c:dLbls>
        <c:gapWidth val="100"/>
        <c:axId val="6872671"/>
        <c:axId val="6869311"/>
      </c:barChart>
      <c:catAx>
        <c:axId val="6872671"/>
        <c:scaling>
          <c:orientation val="minMax"/>
        </c:scaling>
        <c:delete val="0"/>
        <c:axPos val="b"/>
        <c:numFmt formatCode="General" sourceLinked="1"/>
        <c:majorTickMark val="out"/>
        <c:minorTickMark val="none"/>
        <c:tickLblPos val="nextTo"/>
        <c:crossAx val="6869311"/>
        <c:crosses val="autoZero"/>
        <c:auto val="1"/>
        <c:lblAlgn val="ctr"/>
        <c:lblOffset val="100"/>
        <c:noMultiLvlLbl val="0"/>
      </c:catAx>
      <c:valAx>
        <c:axId val="6869311"/>
        <c:scaling>
          <c:orientation val="minMax"/>
          <c:max val="0.6"/>
          <c:min val="0"/>
        </c:scaling>
        <c:delete val="1"/>
        <c:axPos val="l"/>
        <c:numFmt formatCode="###0%" sourceLinked="1"/>
        <c:majorTickMark val="out"/>
        <c:minorTickMark val="none"/>
        <c:tickLblPos val="nextTo"/>
        <c:crossAx val="6872671"/>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dLbl>
              <c:idx val="3"/>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F4-4647-ACC5-3EED36BA24A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CTABLES!$B$97:$B$100</c:f>
              <c:strCache>
                <c:ptCount val="4"/>
                <c:pt idx="0">
                  <c:v>None</c:v>
                </c:pt>
                <c:pt idx="1">
                  <c:v>1</c:v>
                </c:pt>
                <c:pt idx="2">
                  <c:v>2</c:v>
                </c:pt>
                <c:pt idx="3">
                  <c:v>3 or more</c:v>
                </c:pt>
              </c:strCache>
            </c:strRef>
          </c:cat>
          <c:val>
            <c:numRef>
              <c:f>CTABLES!$C$97:$C$100</c:f>
              <c:numCache>
                <c:formatCode>###0%</c:formatCode>
                <c:ptCount val="4"/>
                <c:pt idx="0">
                  <c:v>0.91379826209798243</c:v>
                </c:pt>
                <c:pt idx="1">
                  <c:v>7.6154816457757055E-2</c:v>
                </c:pt>
                <c:pt idx="2">
                  <c:v>7.4418291178089783E-3</c:v>
                </c:pt>
                <c:pt idx="3">
                  <c:v>2.6050923264492308E-3</c:v>
                </c:pt>
              </c:numCache>
            </c:numRef>
          </c:val>
          <c:extLst>
            <c:ext xmlns:c16="http://schemas.microsoft.com/office/drawing/2014/chart" uri="{C3380CC4-5D6E-409C-BE32-E72D297353CC}">
              <c16:uniqueId val="{00000001-7CF4-4647-ACC5-3EED36BA24AD}"/>
            </c:ext>
          </c:extLst>
        </c:ser>
        <c:dLbls>
          <c:showLegendKey val="0"/>
          <c:showVal val="0"/>
          <c:showCatName val="0"/>
          <c:showSerName val="0"/>
          <c:showPercent val="0"/>
          <c:showBubbleSize val="0"/>
        </c:dLbls>
        <c:gapWidth val="100"/>
        <c:axId val="1853870496"/>
        <c:axId val="1853875776"/>
      </c:barChart>
      <c:catAx>
        <c:axId val="1853870496"/>
        <c:scaling>
          <c:orientation val="minMax"/>
        </c:scaling>
        <c:delete val="0"/>
        <c:axPos val="b"/>
        <c:numFmt formatCode="General" sourceLinked="1"/>
        <c:majorTickMark val="out"/>
        <c:minorTickMark val="none"/>
        <c:tickLblPos val="nextTo"/>
        <c:crossAx val="1853875776"/>
        <c:crosses val="autoZero"/>
        <c:auto val="1"/>
        <c:lblAlgn val="ctr"/>
        <c:lblOffset val="100"/>
        <c:noMultiLvlLbl val="0"/>
      </c:catAx>
      <c:valAx>
        <c:axId val="1853875776"/>
        <c:scaling>
          <c:orientation val="minMax"/>
          <c:max val="1"/>
          <c:min val="0"/>
        </c:scaling>
        <c:delete val="1"/>
        <c:axPos val="l"/>
        <c:numFmt formatCode="###0%" sourceLinked="1"/>
        <c:majorTickMark val="out"/>
        <c:minorTickMark val="none"/>
        <c:tickLblPos val="nextTo"/>
        <c:crossAx val="18538704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CTABLES!$B$128:$B$129</c:f>
              <c:strCache>
                <c:ptCount val="2"/>
                <c:pt idx="0">
                  <c:v>Yes</c:v>
                </c:pt>
                <c:pt idx="1">
                  <c:v>No</c:v>
                </c:pt>
              </c:strCache>
            </c:strRef>
          </c:cat>
          <c:val>
            <c:numRef>
              <c:f>CTABLES!$C$128:$C$129</c:f>
              <c:numCache>
                <c:formatCode>###0%</c:formatCode>
                <c:ptCount val="2"/>
                <c:pt idx="0">
                  <c:v>0.10485490052929367</c:v>
                </c:pt>
                <c:pt idx="1">
                  <c:v>0.89514509947070631</c:v>
                </c:pt>
              </c:numCache>
            </c:numRef>
          </c:val>
          <c:extLst>
            <c:ext xmlns:c16="http://schemas.microsoft.com/office/drawing/2014/chart" uri="{C3380CC4-5D6E-409C-BE32-E72D297353CC}">
              <c16:uniqueId val="{00000000-71D8-4AAF-B5CC-E9CAA9099B70}"/>
            </c:ext>
          </c:extLst>
        </c:ser>
        <c:ser>
          <c:idx val="1"/>
          <c:order val="1"/>
          <c:tx>
            <c:strRef>
              <c:f>CTABLES!$X$127</c:f>
              <c:strCache>
                <c:ptCount val="1"/>
                <c:pt idx="0">
                  <c:v>American Community Survey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CTABLES!$X$128:$X$129</c:f>
              <c:numCache>
                <c:formatCode>0%</c:formatCode>
                <c:ptCount val="2"/>
                <c:pt idx="0">
                  <c:v>7.6267288775366149E-2</c:v>
                </c:pt>
                <c:pt idx="1">
                  <c:v>0.92373271122463385</c:v>
                </c:pt>
              </c:numCache>
            </c:numRef>
          </c:val>
          <c:extLst>
            <c:ext xmlns:c16="http://schemas.microsoft.com/office/drawing/2014/chart" uri="{C3380CC4-5D6E-409C-BE32-E72D297353CC}">
              <c16:uniqueId val="{00000001-71D8-4AAF-B5CC-E9CAA9099B70}"/>
            </c:ext>
          </c:extLst>
        </c:ser>
        <c:dLbls>
          <c:showLegendKey val="0"/>
          <c:showVal val="0"/>
          <c:showCatName val="0"/>
          <c:showSerName val="0"/>
          <c:showPercent val="0"/>
          <c:showBubbleSize val="0"/>
        </c:dLbls>
        <c:gapWidth val="100"/>
        <c:axId val="6879391"/>
        <c:axId val="6869791"/>
      </c:barChart>
      <c:catAx>
        <c:axId val="6879391"/>
        <c:scaling>
          <c:orientation val="minMax"/>
        </c:scaling>
        <c:delete val="0"/>
        <c:axPos val="b"/>
        <c:numFmt formatCode="General" sourceLinked="1"/>
        <c:majorTickMark val="out"/>
        <c:minorTickMark val="none"/>
        <c:tickLblPos val="nextTo"/>
        <c:crossAx val="6869791"/>
        <c:crosses val="autoZero"/>
        <c:auto val="1"/>
        <c:lblAlgn val="ctr"/>
        <c:lblOffset val="100"/>
        <c:noMultiLvlLbl val="0"/>
      </c:catAx>
      <c:valAx>
        <c:axId val="6869791"/>
        <c:scaling>
          <c:orientation val="minMax"/>
          <c:max val="1"/>
          <c:min val="0"/>
        </c:scaling>
        <c:delete val="1"/>
        <c:axPos val="l"/>
        <c:numFmt formatCode="###0%" sourceLinked="1"/>
        <c:majorTickMark val="out"/>
        <c:minorTickMark val="none"/>
        <c:tickLblPos val="nextTo"/>
        <c:crossAx val="6879391"/>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CTABLES!$B$136:$B$137</c:f>
              <c:strCache>
                <c:ptCount val="2"/>
                <c:pt idx="0">
                  <c:v>Yes</c:v>
                </c:pt>
                <c:pt idx="1">
                  <c:v>No</c:v>
                </c:pt>
              </c:strCache>
            </c:strRef>
          </c:cat>
          <c:val>
            <c:numRef>
              <c:f>CTABLES!$C$136:$C$137</c:f>
              <c:numCache>
                <c:formatCode>###0%</c:formatCode>
                <c:ptCount val="2"/>
                <c:pt idx="0">
                  <c:v>0.51266287392182053</c:v>
                </c:pt>
                <c:pt idx="1">
                  <c:v>0.48733712607817947</c:v>
                </c:pt>
              </c:numCache>
            </c:numRef>
          </c:val>
          <c:extLst>
            <c:ext xmlns:c16="http://schemas.microsoft.com/office/drawing/2014/chart" uri="{C3380CC4-5D6E-409C-BE32-E72D297353CC}">
              <c16:uniqueId val="{00000000-0BD8-4CDA-8448-59671723C4D8}"/>
            </c:ext>
          </c:extLst>
        </c:ser>
        <c:ser>
          <c:idx val="1"/>
          <c:order val="1"/>
          <c:tx>
            <c:strRef>
              <c:f>CTABLES!$X$135</c:f>
              <c:strCache>
                <c:ptCount val="1"/>
                <c:pt idx="0">
                  <c:v>BRFSS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CTABLES!$X$136:$X$137</c:f>
              <c:numCache>
                <c:formatCode>0%</c:formatCode>
                <c:ptCount val="2"/>
                <c:pt idx="0">
                  <c:v>0.57999999999999996</c:v>
                </c:pt>
                <c:pt idx="1">
                  <c:v>0.42</c:v>
                </c:pt>
              </c:numCache>
            </c:numRef>
          </c:val>
          <c:extLst>
            <c:ext xmlns:c16="http://schemas.microsoft.com/office/drawing/2014/chart" uri="{C3380CC4-5D6E-409C-BE32-E72D297353CC}">
              <c16:uniqueId val="{00000001-0BD8-4CDA-8448-59671723C4D8}"/>
            </c:ext>
          </c:extLst>
        </c:ser>
        <c:dLbls>
          <c:showLegendKey val="0"/>
          <c:showVal val="0"/>
          <c:showCatName val="0"/>
          <c:showSerName val="0"/>
          <c:showPercent val="0"/>
          <c:showBubbleSize val="0"/>
        </c:dLbls>
        <c:gapWidth val="100"/>
        <c:axId val="6875551"/>
        <c:axId val="6870271"/>
      </c:barChart>
      <c:catAx>
        <c:axId val="6875551"/>
        <c:scaling>
          <c:orientation val="minMax"/>
        </c:scaling>
        <c:delete val="0"/>
        <c:axPos val="b"/>
        <c:numFmt formatCode="General" sourceLinked="1"/>
        <c:majorTickMark val="out"/>
        <c:minorTickMark val="none"/>
        <c:tickLblPos val="nextTo"/>
        <c:crossAx val="6870271"/>
        <c:crosses val="autoZero"/>
        <c:auto val="1"/>
        <c:lblAlgn val="ctr"/>
        <c:lblOffset val="100"/>
        <c:noMultiLvlLbl val="0"/>
      </c:catAx>
      <c:valAx>
        <c:axId val="6870271"/>
        <c:scaling>
          <c:orientation val="minMax"/>
          <c:max val="1"/>
          <c:min val="0"/>
        </c:scaling>
        <c:delete val="1"/>
        <c:axPos val="l"/>
        <c:numFmt formatCode="###0%" sourceLinked="1"/>
        <c:majorTickMark val="out"/>
        <c:minorTickMark val="none"/>
        <c:tickLblPos val="nextTo"/>
        <c:crossAx val="6875551"/>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WTS (Unweighted)</c:v>
          </c:tx>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CTABLES!$B$144:$B$145</c:f>
              <c:strCache>
                <c:ptCount val="2"/>
                <c:pt idx="0">
                  <c:v>Yes</c:v>
                </c:pt>
                <c:pt idx="1">
                  <c:v>No</c:v>
                </c:pt>
              </c:strCache>
            </c:strRef>
          </c:cat>
          <c:val>
            <c:numRef>
              <c:f>CTABLES!$C$144:$C$145</c:f>
              <c:numCache>
                <c:formatCode>###0%</c:formatCode>
                <c:ptCount val="2"/>
                <c:pt idx="0">
                  <c:v>0.19252899808201662</c:v>
                </c:pt>
                <c:pt idx="1">
                  <c:v>0.80747100191798338</c:v>
                </c:pt>
              </c:numCache>
            </c:numRef>
          </c:val>
          <c:extLst>
            <c:ext xmlns:c16="http://schemas.microsoft.com/office/drawing/2014/chart" uri="{C3380CC4-5D6E-409C-BE32-E72D297353CC}">
              <c16:uniqueId val="{00000000-9076-4F08-B02B-A90F0D9177D5}"/>
            </c:ext>
          </c:extLst>
        </c:ser>
        <c:ser>
          <c:idx val="1"/>
          <c:order val="1"/>
          <c:tx>
            <c:strRef>
              <c:f>CTABLES!$X$143</c:f>
              <c:strCache>
                <c:ptCount val="1"/>
                <c:pt idx="0">
                  <c:v>BRFSS (2021)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CTABLES!$X$144:$X$145</c:f>
              <c:numCache>
                <c:formatCode>0%</c:formatCode>
                <c:ptCount val="2"/>
                <c:pt idx="0">
                  <c:v>0.3</c:v>
                </c:pt>
                <c:pt idx="1">
                  <c:v>0.7</c:v>
                </c:pt>
              </c:numCache>
            </c:numRef>
          </c:val>
          <c:extLst>
            <c:ext xmlns:c16="http://schemas.microsoft.com/office/drawing/2014/chart" uri="{C3380CC4-5D6E-409C-BE32-E72D297353CC}">
              <c16:uniqueId val="{00000001-9076-4F08-B02B-A90F0D9177D5}"/>
            </c:ext>
          </c:extLst>
        </c:ser>
        <c:dLbls>
          <c:showLegendKey val="0"/>
          <c:showVal val="0"/>
          <c:showCatName val="0"/>
          <c:showSerName val="0"/>
          <c:showPercent val="0"/>
          <c:showBubbleSize val="0"/>
        </c:dLbls>
        <c:gapWidth val="100"/>
        <c:axId val="6880351"/>
        <c:axId val="6877951"/>
      </c:barChart>
      <c:catAx>
        <c:axId val="6880351"/>
        <c:scaling>
          <c:orientation val="minMax"/>
        </c:scaling>
        <c:delete val="0"/>
        <c:axPos val="b"/>
        <c:numFmt formatCode="General" sourceLinked="1"/>
        <c:majorTickMark val="out"/>
        <c:minorTickMark val="none"/>
        <c:tickLblPos val="nextTo"/>
        <c:crossAx val="6877951"/>
        <c:crosses val="autoZero"/>
        <c:auto val="1"/>
        <c:lblAlgn val="ctr"/>
        <c:lblOffset val="100"/>
        <c:noMultiLvlLbl val="0"/>
      </c:catAx>
      <c:valAx>
        <c:axId val="6877951"/>
        <c:scaling>
          <c:orientation val="minMax"/>
          <c:max val="1"/>
          <c:min val="0"/>
        </c:scaling>
        <c:delete val="1"/>
        <c:axPos val="l"/>
        <c:numFmt formatCode="###0%" sourceLinked="1"/>
        <c:majorTickMark val="out"/>
        <c:minorTickMark val="none"/>
        <c:tickLblPos val="nextTo"/>
        <c:crossAx val="6880351"/>
        <c:crosses val="autoZero"/>
        <c:crossBetween val="between"/>
      </c:valAx>
    </c:plotArea>
    <c:legend>
      <c:legendPos val="b"/>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dLbl>
              <c:idx val="2"/>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637-409D-8D89-B2BA74EA7105}"/>
                </c:ext>
              </c:extLst>
            </c:dLbl>
            <c:dLbl>
              <c:idx val="3"/>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637-409D-8D89-B2BA74EA710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CTABLES!$B$107:$B$110</c:f>
              <c:strCache>
                <c:ptCount val="4"/>
                <c:pt idx="0">
                  <c:v>None</c:v>
                </c:pt>
                <c:pt idx="1">
                  <c:v>1</c:v>
                </c:pt>
                <c:pt idx="2">
                  <c:v>2</c:v>
                </c:pt>
                <c:pt idx="3">
                  <c:v>3 or more</c:v>
                </c:pt>
              </c:strCache>
            </c:strRef>
          </c:cat>
          <c:val>
            <c:numRef>
              <c:f>CTABLES!$C$107:$C$110</c:f>
              <c:numCache>
                <c:formatCode>###0%</c:formatCode>
                <c:ptCount val="4"/>
                <c:pt idx="0">
                  <c:v>0.96375564323376461</c:v>
                </c:pt>
                <c:pt idx="1">
                  <c:v>3.3281439432978628E-2</c:v>
                </c:pt>
                <c:pt idx="2">
                  <c:v>1.8270115868360695E-3</c:v>
                </c:pt>
                <c:pt idx="3">
                  <c:v>1.135905746419428E-3</c:v>
                </c:pt>
              </c:numCache>
            </c:numRef>
          </c:val>
          <c:extLst>
            <c:ext xmlns:c16="http://schemas.microsoft.com/office/drawing/2014/chart" uri="{C3380CC4-5D6E-409C-BE32-E72D297353CC}">
              <c16:uniqueId val="{00000000-2637-409D-8D89-B2BA74EA7105}"/>
            </c:ext>
          </c:extLst>
        </c:ser>
        <c:dLbls>
          <c:showLegendKey val="0"/>
          <c:showVal val="0"/>
          <c:showCatName val="0"/>
          <c:showSerName val="0"/>
          <c:showPercent val="0"/>
          <c:showBubbleSize val="0"/>
        </c:dLbls>
        <c:gapWidth val="100"/>
        <c:axId val="1853873856"/>
        <c:axId val="1853872416"/>
      </c:barChart>
      <c:catAx>
        <c:axId val="1853873856"/>
        <c:scaling>
          <c:orientation val="minMax"/>
        </c:scaling>
        <c:delete val="0"/>
        <c:axPos val="b"/>
        <c:numFmt formatCode="General" sourceLinked="1"/>
        <c:majorTickMark val="out"/>
        <c:minorTickMark val="none"/>
        <c:tickLblPos val="nextTo"/>
        <c:crossAx val="1853872416"/>
        <c:crosses val="autoZero"/>
        <c:auto val="1"/>
        <c:lblAlgn val="ctr"/>
        <c:lblOffset val="100"/>
        <c:noMultiLvlLbl val="0"/>
      </c:catAx>
      <c:valAx>
        <c:axId val="1853872416"/>
        <c:scaling>
          <c:orientation val="minMax"/>
          <c:max val="1"/>
          <c:min val="0"/>
        </c:scaling>
        <c:delete val="1"/>
        <c:axPos val="l"/>
        <c:numFmt formatCode="###0%" sourceLinked="1"/>
        <c:majorTickMark val="out"/>
        <c:minorTickMark val="none"/>
        <c:tickLblPos val="nextTo"/>
        <c:crossAx val="18538738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CTABLES!$B$117:$B$119</c:f>
              <c:strCache>
                <c:ptCount val="3"/>
                <c:pt idx="0">
                  <c:v>Yes</c:v>
                </c:pt>
                <c:pt idx="1">
                  <c:v>No</c:v>
                </c:pt>
                <c:pt idx="2">
                  <c:v>I don't know</c:v>
                </c:pt>
              </c:strCache>
            </c:strRef>
          </c:cat>
          <c:val>
            <c:numRef>
              <c:f>CTABLES!$C$117:$C$119</c:f>
              <c:numCache>
                <c:formatCode>###0%</c:formatCode>
                <c:ptCount val="3"/>
                <c:pt idx="0">
                  <c:v>3.6007636192107562E-2</c:v>
                </c:pt>
                <c:pt idx="1">
                  <c:v>0.94430676289771953</c:v>
                </c:pt>
                <c:pt idx="2">
                  <c:v>1.9685600910171491E-2</c:v>
                </c:pt>
              </c:numCache>
            </c:numRef>
          </c:val>
          <c:extLst>
            <c:ext xmlns:c16="http://schemas.microsoft.com/office/drawing/2014/chart" uri="{C3380CC4-5D6E-409C-BE32-E72D297353CC}">
              <c16:uniqueId val="{00000000-8BFE-42C8-A423-557CEAB1B2E4}"/>
            </c:ext>
          </c:extLst>
        </c:ser>
        <c:dLbls>
          <c:showLegendKey val="0"/>
          <c:showVal val="0"/>
          <c:showCatName val="0"/>
          <c:showSerName val="0"/>
          <c:showPercent val="0"/>
          <c:showBubbleSize val="0"/>
        </c:dLbls>
        <c:gapWidth val="100"/>
        <c:axId val="1853871936"/>
        <c:axId val="558902464"/>
      </c:barChart>
      <c:catAx>
        <c:axId val="1853871936"/>
        <c:scaling>
          <c:orientation val="minMax"/>
        </c:scaling>
        <c:delete val="0"/>
        <c:axPos val="b"/>
        <c:numFmt formatCode="General" sourceLinked="1"/>
        <c:majorTickMark val="out"/>
        <c:minorTickMark val="none"/>
        <c:tickLblPos val="nextTo"/>
        <c:crossAx val="558902464"/>
        <c:crosses val="autoZero"/>
        <c:auto val="1"/>
        <c:lblAlgn val="ctr"/>
        <c:lblOffset val="100"/>
        <c:noMultiLvlLbl val="0"/>
      </c:catAx>
      <c:valAx>
        <c:axId val="558902464"/>
        <c:scaling>
          <c:orientation val="minMax"/>
          <c:max val="1"/>
          <c:min val="0"/>
        </c:scaling>
        <c:delete val="1"/>
        <c:axPos val="l"/>
        <c:numFmt formatCode="###0%" sourceLinked="1"/>
        <c:majorTickMark val="out"/>
        <c:minorTickMark val="none"/>
        <c:tickLblPos val="nextTo"/>
        <c:crossAx val="185387193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13407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CTABLES!$B$176:$B$180</c:f>
              <c:strCache>
                <c:ptCount val="5"/>
                <c:pt idx="0">
                  <c:v>Never</c:v>
                </c:pt>
                <c:pt idx="1">
                  <c:v>Rarely</c:v>
                </c:pt>
                <c:pt idx="2">
                  <c:v>Sometimes</c:v>
                </c:pt>
                <c:pt idx="3">
                  <c:v>Usually</c:v>
                </c:pt>
                <c:pt idx="4">
                  <c:v>Always</c:v>
                </c:pt>
              </c:strCache>
            </c:strRef>
          </c:cat>
          <c:val>
            <c:numRef>
              <c:f>CTABLES!$C$176:$C$180</c:f>
              <c:numCache>
                <c:formatCode>###0%</c:formatCode>
                <c:ptCount val="5"/>
                <c:pt idx="0">
                  <c:v>7.0275232150811507E-3</c:v>
                </c:pt>
                <c:pt idx="1">
                  <c:v>3.5973279914320723E-3</c:v>
                </c:pt>
                <c:pt idx="2">
                  <c:v>1.1887789732505765E-2</c:v>
                </c:pt>
                <c:pt idx="3">
                  <c:v>3.564610981725113E-2</c:v>
                </c:pt>
                <c:pt idx="4">
                  <c:v>0.94184124924372692</c:v>
                </c:pt>
              </c:numCache>
            </c:numRef>
          </c:val>
          <c:extLst>
            <c:ext xmlns:c16="http://schemas.microsoft.com/office/drawing/2014/chart" uri="{C3380CC4-5D6E-409C-BE32-E72D297353CC}">
              <c16:uniqueId val="{00000000-F4E2-4A06-B610-E622444E086E}"/>
            </c:ext>
          </c:extLst>
        </c:ser>
        <c:dLbls>
          <c:showLegendKey val="0"/>
          <c:showVal val="0"/>
          <c:showCatName val="0"/>
          <c:showSerName val="0"/>
          <c:showPercent val="0"/>
          <c:showBubbleSize val="0"/>
        </c:dLbls>
        <c:gapWidth val="100"/>
        <c:axId val="546947376"/>
        <c:axId val="546944016"/>
      </c:barChart>
      <c:catAx>
        <c:axId val="546947376"/>
        <c:scaling>
          <c:orientation val="minMax"/>
        </c:scaling>
        <c:delete val="0"/>
        <c:axPos val="b"/>
        <c:numFmt formatCode="General" sourceLinked="1"/>
        <c:majorTickMark val="out"/>
        <c:minorTickMark val="none"/>
        <c:tickLblPos val="nextTo"/>
        <c:crossAx val="546944016"/>
        <c:crosses val="autoZero"/>
        <c:auto val="1"/>
        <c:lblAlgn val="ctr"/>
        <c:lblOffset val="100"/>
        <c:noMultiLvlLbl val="0"/>
      </c:catAx>
      <c:valAx>
        <c:axId val="546944016"/>
        <c:scaling>
          <c:orientation val="minMax"/>
          <c:max val="1"/>
          <c:min val="0"/>
        </c:scaling>
        <c:delete val="1"/>
        <c:axPos val="l"/>
        <c:numFmt formatCode="###0%" sourceLinked="1"/>
        <c:majorTickMark val="out"/>
        <c:minorTickMark val="none"/>
        <c:tickLblPos val="nextTo"/>
        <c:crossAx val="5469473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a:solidFill>
        <a:srgbClr val="BFBFBF"/>
      </a:solidFill>
      <a:prstDash val="solid"/>
    </a:ln>
  </c:spPr>
  <c:txPr>
    <a:bodyPr/>
    <a:lstStyle/>
    <a:p>
      <a:pPr>
        <a:defRPr sz="1200">
          <a:latin typeface="Proxima Nova Cn Rg"/>
          <a:ea typeface="Proxima Nova Cn Rg"/>
          <a:cs typeface="Proxima Nova Cn Rg"/>
        </a:defRPr>
      </a:pPr>
      <a:endParaRPr lang="en-US"/>
    </a:p>
  </c:txPr>
  <c:externalData r:id="rId1">
    <c:autoUpdate val="0"/>
  </c:externalData>
</c:chartSpace>
</file>

<file path=ppt/comments/modernComment_1D8_260EC059.xml><?xml version="1.0" encoding="utf-8"?>
<p188:cmLst xmlns:a="http://schemas.openxmlformats.org/drawingml/2006/main" xmlns:r="http://schemas.openxmlformats.org/officeDocument/2006/relationships" xmlns:p188="http://schemas.microsoft.com/office/powerpoint/2018/8/main">
  <p188:cm id="{51E69308-8415-423F-9DB8-084CB24EA51C}" authorId="{DB6ED0B8-EA9C-B4CE-65E9-8A36AB8FB05D}" created="2025-09-04T19:44:03.257">
    <pc:sldMkLst xmlns:pc="http://schemas.microsoft.com/office/powerpoint/2013/main/command">
      <pc:docMk/>
      <pc:sldMk cId="638500953" sldId="472"/>
    </pc:sldMkLst>
    <p188:replyLst>
      <p188:reply id="{23AEC0DA-FAF5-4854-9635-6C7C7A176237}" authorId="{69B906DE-022D-37FE-B6A6-F8B59D13425F}" created="2025-09-05T13:38:12.212">
        <p188:txBody>
          <a:bodyPr/>
          <a:lstStyle/>
          <a:p>
            <a:r>
              <a:rPr lang="en-US"/>
              <a:t>[@Cecelia Stewart] Can you have Katie run this question as a ctable? Then I can add it into the slide deck</a:t>
            </a:r>
          </a:p>
        </p188:txBody>
      </p188:reply>
    </p188:replyLst>
    <p188:txBody>
      <a:bodyPr/>
      <a:lstStyle/>
      <a:p>
        <a:r>
          <a:rPr lang="en-US"/>
          <a:t>There’s a new question here - What campus/university do you attend? (asked of those that selected college/grad student.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EF8918-7159-4198-B888-4A106FC61E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BF45A4-2DD7-4881-8E5C-F4361EDCD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6008B9-7F29-44C1-A2E9-7EDB8A4810BF}" type="datetimeFigureOut">
              <a:rPr lang="en-US" smtClean="0"/>
              <a:t>10/21/2025</a:t>
            </a:fld>
            <a:endParaRPr lang="en-US"/>
          </a:p>
        </p:txBody>
      </p:sp>
      <p:sp>
        <p:nvSpPr>
          <p:cNvPr id="4" name="Footer Placeholder 3">
            <a:extLst>
              <a:ext uri="{FF2B5EF4-FFF2-40B4-BE49-F238E27FC236}">
                <a16:creationId xmlns:a16="http://schemas.microsoft.com/office/drawing/2014/main" id="{CC7F03A0-0F51-484B-A6A8-53E07E494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1932CD-3079-4ED8-BC0A-C5AC07233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A0A9A-C593-4E66-B2B7-AD61889C8878}" type="slidenum">
              <a:rPr lang="en-US" smtClean="0"/>
              <a:t>‹#›</a:t>
            </a:fld>
            <a:endParaRPr lang="en-US"/>
          </a:p>
        </p:txBody>
      </p:sp>
    </p:spTree>
    <p:extLst>
      <p:ext uri="{BB962C8B-B14F-4D97-AF65-F5344CB8AC3E}">
        <p14:creationId xmlns:p14="http://schemas.microsoft.com/office/powerpoint/2010/main" val="380115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43F08-E74A-4E24-808C-CD7F97F30242}" type="datetimeFigureOut">
              <a:rPr lang="en-US" smtClean="0"/>
              <a:t>10/21/2025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69B0D-DCCF-49E0-9D88-8771999ED28C}" type="slidenum">
              <a:rPr lang="en-US" smtClean="0"/>
              <a:t>‹#›</a:t>
            </a:fld>
            <a:endParaRPr lang="en-US"/>
          </a:p>
        </p:txBody>
      </p:sp>
    </p:spTree>
    <p:extLst>
      <p:ext uri="{BB962C8B-B14F-4D97-AF65-F5344CB8AC3E}">
        <p14:creationId xmlns:p14="http://schemas.microsoft.com/office/powerpoint/2010/main" val="134950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DR Sid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7FEA81-8615-4076-A64E-69B8A3F7FC56}"/>
              </a:ext>
            </a:extLst>
          </p:cNvPr>
          <p:cNvSpPr/>
          <p:nvPr userDrawn="1"/>
        </p:nvSpPr>
        <p:spPr>
          <a:xfrm>
            <a:off x="6858000" y="0"/>
            <a:ext cx="228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a:solidFill>
                <a:schemeClr val="bg1">
                  <a:lumMod val="95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53747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ouble_Column_Background">
    <p:spTree>
      <p:nvGrpSpPr>
        <p:cNvPr id="1" name=""/>
        <p:cNvGrpSpPr/>
        <p:nvPr/>
      </p:nvGrpSpPr>
      <p:grpSpPr>
        <a:xfrm>
          <a:off x="0" y="0"/>
          <a:ext cx="0" cy="0"/>
          <a:chOff x="0" y="0"/>
          <a:chExt cx="0" cy="0"/>
        </a:xfrm>
      </p:grpSpPr>
      <p:pic>
        <p:nvPicPr>
          <p:cNvPr id="2" name="Picture 1" descr="A group of people in front of a window&#10;&#10;Description automatically generated">
            <a:extLst>
              <a:ext uri="{FF2B5EF4-FFF2-40B4-BE49-F238E27FC236}">
                <a16:creationId xmlns:a16="http://schemas.microsoft.com/office/drawing/2014/main" id="{3342EE69-B31F-4024-AAB6-FF12CE80DF3C}"/>
              </a:ext>
            </a:extLst>
          </p:cNvPr>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644969" y="0"/>
            <a:ext cx="5499032" cy="6858000"/>
          </a:xfrm>
          <a:prstGeom prst="rect">
            <a:avLst/>
          </a:prstGeom>
        </p:spPr>
      </p:pic>
      <p:sp>
        <p:nvSpPr>
          <p:cNvPr id="6" name="Rectangle 5">
            <a:extLst>
              <a:ext uri="{FF2B5EF4-FFF2-40B4-BE49-F238E27FC236}">
                <a16:creationId xmlns:a16="http://schemas.microsoft.com/office/drawing/2014/main" id="{E7A3FFA2-3EAB-4134-8B7C-273C69E74B37}"/>
              </a:ext>
            </a:extLst>
          </p:cNvPr>
          <p:cNvSpPr/>
          <p:nvPr userDrawn="1"/>
        </p:nvSpPr>
        <p:spPr>
          <a:xfrm>
            <a:off x="0" y="0"/>
            <a:ext cx="9144000" cy="6858000"/>
          </a:xfrm>
          <a:prstGeom prst="rect">
            <a:avLst/>
          </a:prstGeom>
          <a:gradFill flip="none" rotWithShape="1">
            <a:gsLst>
              <a:gs pos="0">
                <a:schemeClr val="bg1"/>
              </a:gs>
              <a:gs pos="75000">
                <a:schemeClr val="bg1"/>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80D09B4-DC32-4989-8CD7-E8ECE1EF2653}"/>
              </a:ext>
            </a:extLst>
          </p:cNvPr>
          <p:cNvSpPr>
            <a:spLocks noGrp="1"/>
          </p:cNvSpPr>
          <p:nvPr>
            <p:ph type="body" sz="quarter" idx="10"/>
          </p:nvPr>
        </p:nvSpPr>
        <p:spPr>
          <a:xfrm>
            <a:off x="457200" y="914400"/>
            <a:ext cx="8195165" cy="5033414"/>
          </a:xfrm>
        </p:spPr>
        <p:txBody>
          <a:bodyPr numCol="2" spcCol="182880"/>
          <a:lstStyle>
            <a:lvl1pPr>
              <a:defRPr sz="2000">
                <a:solidFill>
                  <a:schemeClr val="tx1">
                    <a:lumMod val="85000"/>
                    <a:lumOff val="15000"/>
                  </a:schemeClr>
                </a:solidFill>
              </a:defRPr>
            </a:lvl1pPr>
            <a:lvl2pPr>
              <a:defRPr sz="1800">
                <a:solidFill>
                  <a:schemeClr val="tx1">
                    <a:lumMod val="85000"/>
                    <a:lumOff val="15000"/>
                  </a:schemeClr>
                </a:solidFill>
              </a:defRPr>
            </a:lvl2pPr>
            <a:lvl3pPr>
              <a:defRPr sz="16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CF9B36DF-D79E-4668-AB67-9F3D41421814}"/>
              </a:ext>
            </a:extLst>
          </p:cNvPr>
          <p:cNvCxnSpPr>
            <a:cxnSpLocks/>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itle 1">
            <a:extLst>
              <a:ext uri="{FF2B5EF4-FFF2-40B4-BE49-F238E27FC236}">
                <a16:creationId xmlns:a16="http://schemas.microsoft.com/office/drawing/2014/main" id="{7DAE133A-DFEB-6B9A-394E-DB81927A8430}"/>
              </a:ext>
            </a:extLst>
          </p:cNvPr>
          <p:cNvSpPr>
            <a:spLocks noGrp="1"/>
          </p:cNvSpPr>
          <p:nvPr>
            <p:ph type="title"/>
          </p:nvPr>
        </p:nvSpPr>
        <p:spPr>
          <a:xfrm>
            <a:off x="457200" y="274320"/>
            <a:ext cx="5858142" cy="440108"/>
          </a:xfrm>
        </p:spPr>
        <p:txBody>
          <a:bodyPr anchor="b">
            <a:normAutofit/>
          </a:bodyPr>
          <a:lstStyle>
            <a:lvl1pPr>
              <a:defRPr sz="24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C01713D-AED7-74B9-D72D-AF25E4E26F75}"/>
              </a:ext>
            </a:extLst>
          </p:cNvPr>
          <p:cNvSpPr/>
          <p:nvPr userDrawn="1"/>
        </p:nvSpPr>
        <p:spPr>
          <a:xfrm>
            <a:off x="457200" y="6456159"/>
            <a:ext cx="8229599" cy="274320"/>
          </a:xfrm>
          <a:prstGeom prst="rect">
            <a:avLst/>
          </a:prstGeom>
        </p:spPr>
        <p:txBody>
          <a:bodyPr wrap="square" anchor="ctr">
            <a:noAutofit/>
          </a:bodyPr>
          <a:lstStyle/>
          <a:p>
            <a:pPr marL="0" marR="0" algn="ctr">
              <a:spcBef>
                <a:spcPts val="0"/>
              </a:spcBef>
              <a:spcAft>
                <a:spcPts val="0"/>
              </a:spcAft>
            </a:pPr>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pPr marL="0" marR="0" algn="ctr">
                <a:spcBef>
                  <a:spcPts val="0"/>
                </a:spcBef>
                <a:spcAft>
                  <a:spcPts val="0"/>
                </a:spcAft>
              </a:pPr>
              <a:t>‹#›</a:t>
            </a:fld>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9" name="Picture 8">
            <a:extLst>
              <a:ext uri="{FF2B5EF4-FFF2-40B4-BE49-F238E27FC236}">
                <a16:creationId xmlns:a16="http://schemas.microsoft.com/office/drawing/2014/main" id="{C6A15257-FEC8-DCDE-E2D0-BA8C6333071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8079" y="6413766"/>
            <a:ext cx="1188720" cy="413082"/>
          </a:xfrm>
          <a:prstGeom prst="rect">
            <a:avLst/>
          </a:prstGeom>
        </p:spPr>
      </p:pic>
      <p:pic>
        <p:nvPicPr>
          <p:cNvPr id="11" name="Picture 10" descr="A blue text on a white background&#10;&#10;Description automatically generated">
            <a:extLst>
              <a:ext uri="{FF2B5EF4-FFF2-40B4-BE49-F238E27FC236}">
                <a16:creationId xmlns:a16="http://schemas.microsoft.com/office/drawing/2014/main" id="{7BC3236D-B1F4-CF80-2569-916FAD177D2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7200" y="6423765"/>
            <a:ext cx="1461286" cy="365760"/>
          </a:xfrm>
          <a:prstGeom prst="rect">
            <a:avLst/>
          </a:prstGeom>
        </p:spPr>
      </p:pic>
      <p:sp>
        <p:nvSpPr>
          <p:cNvPr id="4" name="Rectangle 3">
            <a:extLst>
              <a:ext uri="{FF2B5EF4-FFF2-40B4-BE49-F238E27FC236}">
                <a16:creationId xmlns:a16="http://schemas.microsoft.com/office/drawing/2014/main" id="{021546B1-6C84-1F57-401B-D6F3BE6278BF}"/>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10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DR S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A00A02-61A0-3702-A7DB-54EB0B1F7427}"/>
              </a:ext>
            </a:extLst>
          </p:cNvPr>
          <p:cNvSpPr/>
          <p:nvPr userDrawn="1"/>
        </p:nvSpPr>
        <p:spPr>
          <a:xfrm>
            <a:off x="6858000" y="0"/>
            <a:ext cx="228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a:solidFill>
                <a:schemeClr val="bg1">
                  <a:lumMod val="95000"/>
                </a:schemeClr>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ECA5BEE-2147-4E24-A52B-0764A57C2567}"/>
              </a:ext>
            </a:extLst>
          </p:cNvPr>
          <p:cNvSpPr/>
          <p:nvPr userDrawn="1"/>
        </p:nvSpPr>
        <p:spPr>
          <a:xfrm>
            <a:off x="6856403" y="794236"/>
            <a:ext cx="2286000" cy="360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600" b="0" u="sng">
                <a:solidFill>
                  <a:schemeClr val="bg1">
                    <a:lumMod val="95000"/>
                  </a:schemeClr>
                </a:solidFill>
                <a:latin typeface="Proxima Nova Cn Rg" panose="02000506030000020004" pitchFamily="50" charset="0"/>
                <a:cs typeface="Arial" panose="020B0604020202020204" pitchFamily="34" charset="0"/>
              </a:rPr>
              <a:t>Summary</a:t>
            </a:r>
          </a:p>
          <a:p>
            <a:endParaRPr lang="en-US" sz="1600" b="0" u="sng">
              <a:solidFill>
                <a:schemeClr val="bg1">
                  <a:lumMod val="95000"/>
                </a:schemeClr>
              </a:solidFill>
              <a:latin typeface="Proxima Nova Cn Rg" panose="02000506030000020004" pitchFamily="50" charset="0"/>
              <a:cs typeface="Arial" panose="020B0604020202020204" pitchFamily="34" charset="0"/>
            </a:endParaRPr>
          </a:p>
        </p:txBody>
      </p:sp>
      <p:sp>
        <p:nvSpPr>
          <p:cNvPr id="3" name="Text Placeholder 2">
            <a:extLst>
              <a:ext uri="{FF2B5EF4-FFF2-40B4-BE49-F238E27FC236}">
                <a16:creationId xmlns:a16="http://schemas.microsoft.com/office/drawing/2014/main" id="{370C54F4-DDBB-4B1A-A125-A4809606A24B}"/>
              </a:ext>
            </a:extLst>
          </p:cNvPr>
          <p:cNvSpPr>
            <a:spLocks noGrp="1"/>
          </p:cNvSpPr>
          <p:nvPr>
            <p:ph type="body" sz="quarter" idx="13"/>
          </p:nvPr>
        </p:nvSpPr>
        <p:spPr>
          <a:xfrm>
            <a:off x="6856403" y="1154394"/>
            <a:ext cx="2286000" cy="5174242"/>
          </a:xfrm>
        </p:spPr>
        <p:txBody>
          <a:bodyPr lIns="137160" rIns="137160">
            <a:normAutofit/>
          </a:bodyPr>
          <a:lstStyle>
            <a:lvl1pPr marL="0" indent="0">
              <a:buNone/>
              <a:defRPr sz="1600">
                <a:solidFill>
                  <a:schemeClr val="bg1"/>
                </a:solidFill>
                <a:latin typeface="Proxima Nova Cn Rg" panose="02000506030000020004" pitchFamily="50" charset="0"/>
                <a:cs typeface="Arial" panose="020B0604020202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238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MDR Side 3">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Placeholder 11">
            <a:extLst>
              <a:ext uri="{FF2B5EF4-FFF2-40B4-BE49-F238E27FC236}">
                <a16:creationId xmlns:a16="http://schemas.microsoft.com/office/drawing/2014/main" id="{DF6BA21A-B09E-36EA-FF03-BD0E8EE6D26A}"/>
              </a:ext>
            </a:extLst>
          </p:cNvPr>
          <p:cNvSpPr>
            <a:spLocks noGrp="1"/>
          </p:cNvSpPr>
          <p:nvPr>
            <p:ph type="body" sz="quarter" idx="12"/>
          </p:nvPr>
        </p:nvSpPr>
        <p:spPr>
          <a:xfrm>
            <a:off x="457200" y="822960"/>
            <a:ext cx="6126480" cy="609600"/>
          </a:xfrm>
          <a:prstGeom prst="rect">
            <a:avLst/>
          </a:prstGeom>
        </p:spPr>
        <p:txBody>
          <a:bodyPr>
            <a:normAutofit/>
          </a:bodyPr>
          <a:lstStyle>
            <a:lvl1pPr marL="0" indent="0" algn="l">
              <a:buNone/>
              <a:defRPr sz="1400" b="0" i="0">
                <a:solidFill>
                  <a:schemeClr val="accent3"/>
                </a:solidFill>
                <a:latin typeface="Urbane Demi Bold" panose="00000700000000000000" pitchFamily="2" charset="0"/>
                <a:cs typeface="Arial" panose="020B0604020202020204" pitchFamily="34" charset="0"/>
              </a:defRPr>
            </a:lvl1pPr>
            <a:lvl2pPr>
              <a:defRPr sz="3200"/>
            </a:lvl2pPr>
            <a:lvl3pPr>
              <a:defRPr sz="3200"/>
            </a:lvl3pPr>
            <a:lvl4pPr>
              <a:defRPr sz="3200"/>
            </a:lvl4pPr>
            <a:lvl5pPr>
              <a:defRPr sz="3200"/>
            </a:lvl5pPr>
          </a:lstStyle>
          <a:p>
            <a:pPr lvl="0"/>
            <a:r>
              <a:rPr lang="en-US"/>
              <a:t>Click to edit Master text styles</a:t>
            </a:r>
          </a:p>
        </p:txBody>
      </p:sp>
      <p:sp>
        <p:nvSpPr>
          <p:cNvPr id="16" name="Rectangle 15">
            <a:extLst>
              <a:ext uri="{FF2B5EF4-FFF2-40B4-BE49-F238E27FC236}">
                <a16:creationId xmlns:a16="http://schemas.microsoft.com/office/drawing/2014/main" id="{73108D8A-D920-BB54-35C5-55EA8E91EB26}"/>
              </a:ext>
            </a:extLst>
          </p:cNvPr>
          <p:cNvSpPr/>
          <p:nvPr userDrawn="1"/>
        </p:nvSpPr>
        <p:spPr>
          <a:xfrm>
            <a:off x="0" y="439947"/>
            <a:ext cx="457200" cy="91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852632F-E56E-BB70-2AD9-261198DFFC9E}"/>
              </a:ext>
            </a:extLst>
          </p:cNvPr>
          <p:cNvSpPr>
            <a:spLocks noGrp="1"/>
          </p:cNvSpPr>
          <p:nvPr>
            <p:ph type="title"/>
          </p:nvPr>
        </p:nvSpPr>
        <p:spPr>
          <a:xfrm>
            <a:off x="457200" y="265694"/>
            <a:ext cx="6126480" cy="440108"/>
          </a:xfrm>
        </p:spPr>
        <p:txBody>
          <a:bodyPr anchor="b">
            <a:normAutofit/>
          </a:bodyPr>
          <a:lstStyle>
            <a:lvl1pPr>
              <a:defRPr sz="20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99309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6" name="Picture 5" descr="A city with many roads and buildings&#10;&#10;Description automatically generated">
            <a:extLst>
              <a:ext uri="{FF2B5EF4-FFF2-40B4-BE49-F238E27FC236}">
                <a16:creationId xmlns:a16="http://schemas.microsoft.com/office/drawing/2014/main" id="{BA2207BD-2959-8036-2DB6-F5F1A13CF44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Urbane Demi Bold" panose="00000700000000000000" pitchFamily="2" charset="0"/>
            </a:endParaRPr>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322887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2">
    <p:spTree>
      <p:nvGrpSpPr>
        <p:cNvPr id="1" name=""/>
        <p:cNvGrpSpPr/>
        <p:nvPr/>
      </p:nvGrpSpPr>
      <p:grpSpPr>
        <a:xfrm>
          <a:off x="0" y="0"/>
          <a:ext cx="0" cy="0"/>
          <a:chOff x="0" y="0"/>
          <a:chExt cx="0" cy="0"/>
        </a:xfrm>
      </p:grpSpPr>
      <p:pic>
        <p:nvPicPr>
          <p:cNvPr id="5" name="Picture 4" descr="A road through a forest&#10;&#10;Description automatically generated">
            <a:extLst>
              <a:ext uri="{FF2B5EF4-FFF2-40B4-BE49-F238E27FC236}">
                <a16:creationId xmlns:a16="http://schemas.microsoft.com/office/drawing/2014/main" id="{5539CDD4-456B-5556-CEAA-D3A2B822A34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latin typeface="Urbane Demi Bold" panose="00000700000000000000" pitchFamily="2" charset="0"/>
              </a:defRPr>
            </a:lvl1pPr>
          </a:lstStyle>
          <a:p>
            <a:pPr lvl="0"/>
            <a:r>
              <a:rPr lang="en-US"/>
              <a:t>Section Header</a:t>
            </a:r>
          </a:p>
        </p:txBody>
      </p:sp>
    </p:spTree>
    <p:extLst>
      <p:ext uri="{BB962C8B-B14F-4D97-AF65-F5344CB8AC3E}">
        <p14:creationId xmlns:p14="http://schemas.microsoft.com/office/powerpoint/2010/main" val="324962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MD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39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cknowledgme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80494-4FCF-41CD-8685-CC5F51ABCB13}"/>
              </a:ext>
            </a:extLst>
          </p:cNvPr>
          <p:cNvSpPr>
            <a:spLocks noGrp="1"/>
          </p:cNvSpPr>
          <p:nvPr>
            <p:ph type="title" hasCustomPrompt="1"/>
          </p:nvPr>
        </p:nvSpPr>
        <p:spPr>
          <a:xfrm>
            <a:off x="457199" y="365760"/>
            <a:ext cx="8242419" cy="440108"/>
          </a:xfrm>
        </p:spPr>
        <p:txBody>
          <a:bodyPr anchor="b">
            <a:normAutofit/>
          </a:bodyPr>
          <a:lstStyle>
            <a:lvl1pPr algn="ctr">
              <a:defRPr sz="2400" b="0">
                <a:solidFill>
                  <a:schemeClr val="accent1"/>
                </a:solidFill>
                <a:latin typeface="Urbane Demi Bold" panose="00000700000000000000" pitchFamily="2" charset="0"/>
                <a:cs typeface="Arial" panose="020B0604020202020204" pitchFamily="34" charset="0"/>
              </a:defRPr>
            </a:lvl1pPr>
          </a:lstStyle>
          <a:p>
            <a:r>
              <a:rPr lang="en-US"/>
              <a:t>Acknowledgements</a:t>
            </a:r>
          </a:p>
        </p:txBody>
      </p:sp>
      <p:sp>
        <p:nvSpPr>
          <p:cNvPr id="3" name="Rectangle 2">
            <a:extLst>
              <a:ext uri="{FF2B5EF4-FFF2-40B4-BE49-F238E27FC236}">
                <a16:creationId xmlns:a16="http://schemas.microsoft.com/office/drawing/2014/main" id="{13B0F9B3-A896-41CE-8CB5-8F4517CBB89C}"/>
              </a:ext>
            </a:extLst>
          </p:cNvPr>
          <p:cNvSpPr/>
          <p:nvPr userDrawn="1"/>
        </p:nvSpPr>
        <p:spPr>
          <a:xfrm>
            <a:off x="0" y="6212792"/>
            <a:ext cx="9144000" cy="63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01DFF68-2879-4142-84C6-DEE76331A6CF}"/>
              </a:ext>
            </a:extLst>
          </p:cNvPr>
          <p:cNvSpPr>
            <a:spLocks noGrp="1"/>
          </p:cNvSpPr>
          <p:nvPr>
            <p:ph type="pic" sz="quarter" idx="10" hasCustomPrompt="1"/>
          </p:nvPr>
        </p:nvSpPr>
        <p:spPr>
          <a:xfrm>
            <a:off x="3460750" y="2921831"/>
            <a:ext cx="2222500" cy="1717675"/>
          </a:xfrm>
        </p:spPr>
        <p:txBody>
          <a:bodyPr/>
          <a:lstStyle>
            <a:lvl1pPr>
              <a:defRPr/>
            </a:lvl1pPr>
          </a:lstStyle>
          <a:p>
            <a:r>
              <a:rPr lang="en-US"/>
              <a:t>Logo</a:t>
            </a:r>
          </a:p>
        </p:txBody>
      </p:sp>
      <p:sp>
        <p:nvSpPr>
          <p:cNvPr id="9" name="Text Placeholder 8">
            <a:extLst>
              <a:ext uri="{FF2B5EF4-FFF2-40B4-BE49-F238E27FC236}">
                <a16:creationId xmlns:a16="http://schemas.microsoft.com/office/drawing/2014/main" id="{0CFB1485-F745-4365-9056-41B0C872794B}"/>
              </a:ext>
            </a:extLst>
          </p:cNvPr>
          <p:cNvSpPr>
            <a:spLocks noGrp="1"/>
          </p:cNvSpPr>
          <p:nvPr>
            <p:ph type="body" sz="quarter" idx="11" hasCustomPrompt="1"/>
          </p:nvPr>
        </p:nvSpPr>
        <p:spPr>
          <a:xfrm>
            <a:off x="949325" y="1224089"/>
            <a:ext cx="7288821" cy="1384300"/>
          </a:xfrm>
        </p:spPr>
        <p:txBody>
          <a:bodyPr anchor="ctr">
            <a:normAutofit/>
          </a:bodyPr>
          <a:lstStyle>
            <a:lvl1pPr marL="0" indent="0" algn="ctr">
              <a:buNone/>
              <a:defRPr sz="1600">
                <a:solidFill>
                  <a:schemeClr val="accent1"/>
                </a:solidFill>
              </a:defRPr>
            </a:lvl1pPr>
          </a:lstStyle>
          <a:p>
            <a:pPr lvl="0"/>
            <a:r>
              <a:rPr lang="en-US"/>
              <a:t>Client description</a:t>
            </a:r>
          </a:p>
        </p:txBody>
      </p:sp>
      <p:pic>
        <p:nvPicPr>
          <p:cNvPr id="5" name="Picture 4">
            <a:extLst>
              <a:ext uri="{FF2B5EF4-FFF2-40B4-BE49-F238E27FC236}">
                <a16:creationId xmlns:a16="http://schemas.microsoft.com/office/drawing/2014/main" id="{3BFD4848-DDCA-44CF-8BA9-28AEEF84E04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657600" y="5282523"/>
            <a:ext cx="1828800" cy="538922"/>
          </a:xfrm>
          <a:prstGeom prst="rect">
            <a:avLst/>
          </a:prstGeom>
        </p:spPr>
      </p:pic>
      <p:sp>
        <p:nvSpPr>
          <p:cNvPr id="2" name="Rectangle 1">
            <a:extLst>
              <a:ext uri="{FF2B5EF4-FFF2-40B4-BE49-F238E27FC236}">
                <a16:creationId xmlns:a16="http://schemas.microsoft.com/office/drawing/2014/main" id="{78DFC75D-136B-49A2-82AD-3C4D49F145C1}"/>
              </a:ext>
            </a:extLst>
          </p:cNvPr>
          <p:cNvSpPr/>
          <p:nvPr userDrawn="1"/>
        </p:nvSpPr>
        <p:spPr>
          <a:xfrm>
            <a:off x="1918531" y="5969020"/>
            <a:ext cx="5306938" cy="338554"/>
          </a:xfrm>
          <a:prstGeom prst="rect">
            <a:avLst/>
          </a:prstGeom>
        </p:spPr>
        <p:txBody>
          <a:bodyPr wrap="square">
            <a:spAutoFit/>
          </a:bodyPr>
          <a:lstStyle/>
          <a:p>
            <a:pPr algn="ctr"/>
            <a:r>
              <a:rPr lang="en-US" sz="1600" b="0">
                <a:solidFill>
                  <a:schemeClr val="accent1"/>
                </a:solidFill>
                <a:latin typeface="Proxima Nova Cn Rg" panose="02000506030000020004" charset="0"/>
                <a:cs typeface="Arial" panose="020B0604020202020204" pitchFamily="34" charset="0"/>
              </a:rPr>
              <a:t>The report was prepared by the research team at MDR</a:t>
            </a:r>
          </a:p>
        </p:txBody>
      </p:sp>
    </p:spTree>
    <p:extLst>
      <p:ext uri="{BB962C8B-B14F-4D97-AF65-F5344CB8AC3E}">
        <p14:creationId xmlns:p14="http://schemas.microsoft.com/office/powerpoint/2010/main" val="10890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pic>
        <p:nvPicPr>
          <p:cNvPr id="3" name="Picture 2" descr="A road with trees and mountains in the background&#10;&#10;Description automatically generated">
            <a:extLst>
              <a:ext uri="{FF2B5EF4-FFF2-40B4-BE49-F238E27FC236}">
                <a16:creationId xmlns:a16="http://schemas.microsoft.com/office/drawing/2014/main" id="{1534C606-86D0-BFD5-DECC-069306221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3773" y="0"/>
            <a:ext cx="4670227" cy="6858000"/>
          </a:xfrm>
          <a:prstGeom prst="rect">
            <a:avLst/>
          </a:prstGeom>
        </p:spPr>
      </p:pic>
      <p:sp>
        <p:nvSpPr>
          <p:cNvPr id="4" name="Text Placeholder 7">
            <a:extLst>
              <a:ext uri="{FF2B5EF4-FFF2-40B4-BE49-F238E27FC236}">
                <a16:creationId xmlns:a16="http://schemas.microsoft.com/office/drawing/2014/main" id="{06E770AF-8D8D-45D8-A46B-C4EBE952B54A}"/>
              </a:ext>
            </a:extLst>
          </p:cNvPr>
          <p:cNvSpPr txBox="1">
            <a:spLocks/>
          </p:cNvSpPr>
          <p:nvPr userDrawn="1"/>
        </p:nvSpPr>
        <p:spPr>
          <a:xfrm>
            <a:off x="0" y="1"/>
            <a:ext cx="4572000" cy="6857999"/>
          </a:xfrm>
          <a:prstGeom prst="rect">
            <a:avLst/>
          </a:prstGeom>
          <a:solidFill>
            <a:schemeClr val="accent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100" b="1">
              <a:solidFill>
                <a:schemeClr val="bg1"/>
              </a:solidFill>
            </a:endParaRPr>
          </a:p>
        </p:txBody>
      </p:sp>
      <p:sp>
        <p:nvSpPr>
          <p:cNvPr id="12" name="Text Placeholder 11">
            <a:extLst>
              <a:ext uri="{FF2B5EF4-FFF2-40B4-BE49-F238E27FC236}">
                <a16:creationId xmlns:a16="http://schemas.microsoft.com/office/drawing/2014/main" id="{90ABB976-5330-431A-B240-F12A3D781AA7}"/>
              </a:ext>
            </a:extLst>
          </p:cNvPr>
          <p:cNvSpPr>
            <a:spLocks noGrp="1"/>
          </p:cNvSpPr>
          <p:nvPr>
            <p:ph type="body" sz="quarter" idx="12"/>
          </p:nvPr>
        </p:nvSpPr>
        <p:spPr>
          <a:xfrm>
            <a:off x="76200" y="533400"/>
            <a:ext cx="4419600" cy="609600"/>
          </a:xfrm>
          <a:prstGeom prst="rect">
            <a:avLst/>
          </a:prstGeom>
        </p:spPr>
        <p:txBody>
          <a:bodyPr>
            <a:noAutofit/>
          </a:bodyPr>
          <a:lstStyle>
            <a:lvl1pPr marL="0" indent="0" algn="ctr">
              <a:buNone/>
              <a:defRPr sz="2800">
                <a:solidFill>
                  <a:schemeClr val="bg1"/>
                </a:solidFill>
                <a:latin typeface="Urbane Bold" panose="00000800000000000000" pitchFamily="2" charset="0"/>
              </a:defRPr>
            </a:lvl1pPr>
            <a:lvl2pPr>
              <a:defRPr sz="3200"/>
            </a:lvl2pPr>
            <a:lvl3pPr>
              <a:defRPr sz="3200"/>
            </a:lvl3pPr>
            <a:lvl4pPr>
              <a:defRPr sz="3200"/>
            </a:lvl4pPr>
            <a:lvl5pPr>
              <a:defRPr sz="3200"/>
            </a:lvl5pPr>
          </a:lstStyle>
          <a:p>
            <a:pPr lvl="0"/>
            <a:r>
              <a:rPr lang="en-US"/>
              <a:t>Click to edit Master text styles</a:t>
            </a:r>
          </a:p>
        </p:txBody>
      </p:sp>
      <p:sp>
        <p:nvSpPr>
          <p:cNvPr id="7" name="Text Placeholder 6">
            <a:extLst>
              <a:ext uri="{FF2B5EF4-FFF2-40B4-BE49-F238E27FC236}">
                <a16:creationId xmlns:a16="http://schemas.microsoft.com/office/drawing/2014/main" id="{D6C7EDC8-D5EA-428D-8D1D-B3295E3DA351}"/>
              </a:ext>
            </a:extLst>
          </p:cNvPr>
          <p:cNvSpPr>
            <a:spLocks noGrp="1"/>
          </p:cNvSpPr>
          <p:nvPr>
            <p:ph type="body" sz="quarter" idx="10"/>
          </p:nvPr>
        </p:nvSpPr>
        <p:spPr>
          <a:xfrm>
            <a:off x="76200" y="1219200"/>
            <a:ext cx="4419600" cy="5486400"/>
          </a:xfrm>
          <a:prstGeom prst="rect">
            <a:avLst/>
          </a:prstGeom>
        </p:spPr>
        <p:txBody>
          <a:bodyPr>
            <a:normAutofit/>
          </a:bodyPr>
          <a:lstStyle>
            <a:lvl1pPr marL="0" indent="0">
              <a:buFontTx/>
              <a:buNone/>
              <a:defRPr sz="2400">
                <a:solidFill>
                  <a:schemeClr val="bg1"/>
                </a:solidFill>
                <a:latin typeface="Urbane Demi Bold" panose="00000700000000000000" pitchFamily="2"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6742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Title_Background">
    <p:spTree>
      <p:nvGrpSpPr>
        <p:cNvPr id="1" name=""/>
        <p:cNvGrpSpPr/>
        <p:nvPr/>
      </p:nvGrpSpPr>
      <p:grpSpPr>
        <a:xfrm>
          <a:off x="0" y="0"/>
          <a:ext cx="0" cy="0"/>
          <a:chOff x="0" y="0"/>
          <a:chExt cx="0" cy="0"/>
        </a:xfrm>
      </p:grpSpPr>
      <p:pic>
        <p:nvPicPr>
          <p:cNvPr id="6" name="Picture 5" descr="A group of people in front of a window&#10;&#10;Description automatically generated">
            <a:extLst>
              <a:ext uri="{FF2B5EF4-FFF2-40B4-BE49-F238E27FC236}">
                <a16:creationId xmlns:a16="http://schemas.microsoft.com/office/drawing/2014/main" id="{A9E65075-F3E5-4189-81F1-322EA4DC94F7}"/>
              </a:ext>
            </a:extLst>
          </p:cNvPr>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644969" y="0"/>
            <a:ext cx="5499032" cy="6858000"/>
          </a:xfrm>
          <a:prstGeom prst="rect">
            <a:avLst/>
          </a:prstGeom>
        </p:spPr>
      </p:pic>
      <p:sp>
        <p:nvSpPr>
          <p:cNvPr id="2" name="Rectangle 1">
            <a:extLst>
              <a:ext uri="{FF2B5EF4-FFF2-40B4-BE49-F238E27FC236}">
                <a16:creationId xmlns:a16="http://schemas.microsoft.com/office/drawing/2014/main" id="{4FE4D62F-D447-4CA3-8BB9-3786DC85CCE5}"/>
              </a:ext>
            </a:extLst>
          </p:cNvPr>
          <p:cNvSpPr/>
          <p:nvPr userDrawn="1"/>
        </p:nvSpPr>
        <p:spPr>
          <a:xfrm>
            <a:off x="0" y="0"/>
            <a:ext cx="9144000" cy="6858000"/>
          </a:xfrm>
          <a:prstGeom prst="rect">
            <a:avLst/>
          </a:prstGeom>
          <a:gradFill flip="none" rotWithShape="1">
            <a:gsLst>
              <a:gs pos="0">
                <a:schemeClr val="bg1"/>
              </a:gs>
              <a:gs pos="75000">
                <a:schemeClr val="bg1"/>
              </a:gs>
              <a:gs pos="100000">
                <a:schemeClr val="bg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C97A7B41-8C1D-40A0-B6E7-19B61DFFCFCE}"/>
              </a:ext>
            </a:extLst>
          </p:cNvPr>
          <p:cNvSpPr>
            <a:spLocks noGrp="1"/>
          </p:cNvSpPr>
          <p:nvPr>
            <p:ph type="title"/>
          </p:nvPr>
        </p:nvSpPr>
        <p:spPr>
          <a:xfrm>
            <a:off x="457200" y="365760"/>
            <a:ext cx="5858142" cy="440108"/>
          </a:xfrm>
        </p:spPr>
        <p:txBody>
          <a:bodyPr anchor="b">
            <a:normAutofit/>
          </a:bodyPr>
          <a:lstStyle>
            <a:lvl1pPr>
              <a:defRPr sz="2400" b="0">
                <a:solidFill>
                  <a:schemeClr val="accent1"/>
                </a:solidFill>
                <a:latin typeface="Urbane Bold" panose="00000800000000000000" pitchFamily="2"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2BD86B9E-64EF-4FCA-B615-BC2274BCF20D}"/>
              </a:ext>
            </a:extLst>
          </p:cNvPr>
          <p:cNvCxnSpPr>
            <a:cxnSpLocks/>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A38FC88D-34A5-6615-BA98-D8E26F441D84}"/>
              </a:ext>
            </a:extLst>
          </p:cNvPr>
          <p:cNvSpPr/>
          <p:nvPr userDrawn="1"/>
        </p:nvSpPr>
        <p:spPr>
          <a:xfrm>
            <a:off x="457200" y="6456159"/>
            <a:ext cx="8229599" cy="274320"/>
          </a:xfrm>
          <a:prstGeom prst="rect">
            <a:avLst/>
          </a:prstGeom>
        </p:spPr>
        <p:txBody>
          <a:bodyPr wrap="square" anchor="ctr">
            <a:noAutofit/>
          </a:bodyPr>
          <a:lstStyle/>
          <a:p>
            <a:pPr marL="0" marR="0" algn="ctr">
              <a:spcBef>
                <a:spcPts val="0"/>
              </a:spcBef>
              <a:spcAft>
                <a:spcPts val="0"/>
              </a:spcAft>
            </a:pPr>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pPr marL="0" marR="0" algn="ctr">
                <a:spcBef>
                  <a:spcPts val="0"/>
                </a:spcBef>
                <a:spcAft>
                  <a:spcPts val="0"/>
                </a:spcAft>
              </a:pPr>
              <a:t>‹#›</a:t>
            </a:fld>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5" name="Picture 4">
            <a:extLst>
              <a:ext uri="{FF2B5EF4-FFF2-40B4-BE49-F238E27FC236}">
                <a16:creationId xmlns:a16="http://schemas.microsoft.com/office/drawing/2014/main" id="{37B2AE3E-9468-07E2-0212-CD87BDBA534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498079" y="6413766"/>
            <a:ext cx="1188720" cy="413082"/>
          </a:xfrm>
          <a:prstGeom prst="rect">
            <a:avLst/>
          </a:prstGeom>
        </p:spPr>
      </p:pic>
      <p:pic>
        <p:nvPicPr>
          <p:cNvPr id="7" name="Picture 6" descr="A blue text on a white background&#10;&#10;Description automatically generated">
            <a:extLst>
              <a:ext uri="{FF2B5EF4-FFF2-40B4-BE49-F238E27FC236}">
                <a16:creationId xmlns:a16="http://schemas.microsoft.com/office/drawing/2014/main" id="{80CDD5C8-B314-22E9-6152-E01D13D876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57200" y="6423765"/>
            <a:ext cx="1461286" cy="365760"/>
          </a:xfrm>
          <a:prstGeom prst="rect">
            <a:avLst/>
          </a:prstGeom>
        </p:spPr>
      </p:pic>
    </p:spTree>
    <p:extLst>
      <p:ext uri="{BB962C8B-B14F-4D97-AF65-F5344CB8AC3E}">
        <p14:creationId xmlns:p14="http://schemas.microsoft.com/office/powerpoint/2010/main" val="329198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51164EE-08F4-4413-B421-8C9955ACB918}"/>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6362724A-7C03-4D99-8A6C-856814FC4D43}"/>
              </a:ext>
            </a:extLst>
          </p:cNvPr>
          <p:cNvSpPr/>
          <p:nvPr userDrawn="1"/>
        </p:nvSpPr>
        <p:spPr>
          <a:xfrm>
            <a:off x="457200" y="6456159"/>
            <a:ext cx="8229599" cy="274320"/>
          </a:xfrm>
          <a:prstGeom prst="rect">
            <a:avLst/>
          </a:prstGeom>
        </p:spPr>
        <p:txBody>
          <a:bodyPr wrap="square" anchor="ctr">
            <a:noAutofit/>
          </a:bodyPr>
          <a:lstStyle/>
          <a:p>
            <a:pPr marL="0" marR="0" algn="ctr">
              <a:spcBef>
                <a:spcPts val="0"/>
              </a:spcBef>
              <a:spcAft>
                <a:spcPts val="0"/>
              </a:spcAft>
            </a:pPr>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pPr marL="0" marR="0" algn="ctr">
                <a:spcBef>
                  <a:spcPts val="0"/>
                </a:spcBef>
                <a:spcAft>
                  <a:spcPts val="0"/>
                </a:spcAft>
              </a:pPr>
              <a:t>‹#›</a:t>
            </a:fld>
            <a:r>
              <a:rPr lang="en-US" sz="1100" i="0" cap="small" baseline="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11" name="Picture 10">
            <a:extLst>
              <a:ext uri="{FF2B5EF4-FFF2-40B4-BE49-F238E27FC236}">
                <a16:creationId xmlns:a16="http://schemas.microsoft.com/office/drawing/2014/main" id="{AA1AA601-0C65-4F00-AB0C-127701329DEA}"/>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498079" y="6413766"/>
            <a:ext cx="1188720" cy="413082"/>
          </a:xfrm>
          <a:prstGeom prst="rect">
            <a:avLst/>
          </a:prstGeom>
        </p:spPr>
      </p:pic>
      <p:pic>
        <p:nvPicPr>
          <p:cNvPr id="6" name="Picture 5" descr="A blue text on a white background&#10;&#10;Description automatically generated">
            <a:extLst>
              <a:ext uri="{FF2B5EF4-FFF2-40B4-BE49-F238E27FC236}">
                <a16:creationId xmlns:a16="http://schemas.microsoft.com/office/drawing/2014/main" id="{2FBFFF8F-F069-2A72-98A0-C1CD0C7C08B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457200" y="6423765"/>
            <a:ext cx="1461286" cy="365760"/>
          </a:xfrm>
          <a:prstGeom prst="rect">
            <a:avLst/>
          </a:prstGeom>
        </p:spPr>
      </p:pic>
    </p:spTree>
    <p:extLst>
      <p:ext uri="{BB962C8B-B14F-4D97-AF65-F5344CB8AC3E}">
        <p14:creationId xmlns:p14="http://schemas.microsoft.com/office/powerpoint/2010/main" val="2345021882"/>
      </p:ext>
    </p:extLst>
  </p:cSld>
  <p:clrMap bg1="lt1" tx1="dk1" bg2="lt2" tx2="dk2" accent1="accent1" accent2="accent2" accent3="accent3" accent4="accent4" accent5="accent5" accent6="accent6" hlink="hlink" folHlink="folHlink"/>
  <p:sldLayoutIdLst>
    <p:sldLayoutId id="2147483687" r:id="rId1"/>
    <p:sldLayoutId id="2147483697" r:id="rId2"/>
    <p:sldLayoutId id="2147483696"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dt="0"/>
  <p:txStyles>
    <p:titleStyle>
      <a:lvl1pPr algn="l" defTabSz="914400" rtl="0" eaLnBrk="1" latinLnBrk="0" hangingPunct="1">
        <a:lnSpc>
          <a:spcPct val="90000"/>
        </a:lnSpc>
        <a:spcBef>
          <a:spcPct val="0"/>
        </a:spcBef>
        <a:buNone/>
        <a:defRPr sz="3600" kern="1200">
          <a:solidFill>
            <a:schemeClr val="accent1"/>
          </a:solidFill>
          <a:latin typeface="Urbane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Proxima Nova Cn Rg" panose="02000506030000020004" pitchFamily="50"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 Id="rId5" Type="http://schemas.openxmlformats.org/officeDocument/2006/relationships/chart" Target="../charts/chart37.xml"/><Relationship Id="rId4" Type="http://schemas.openxmlformats.org/officeDocument/2006/relationships/chart" Target="../charts/chart3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5" Type="http://schemas.openxmlformats.org/officeDocument/2006/relationships/chart" Target="../charts/chart41.xml"/><Relationship Id="rId4" Type="http://schemas.openxmlformats.org/officeDocument/2006/relationships/chart" Target="../charts/chart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3.xml"/><Relationship Id="rId5" Type="http://schemas.openxmlformats.org/officeDocument/2006/relationships/chart" Target="../charts/chart49.xml"/><Relationship Id="rId4" Type="http://schemas.openxmlformats.org/officeDocument/2006/relationships/chart" Target="../charts/char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microsoft.com/office/2018/10/relationships/comments" Target="../comments/modernComment_1D8_260EC059.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5" Type="http://schemas.openxmlformats.org/officeDocument/2006/relationships/chart" Target="../charts/chart22.xml"/><Relationship Id="rId4" Type="http://schemas.openxmlformats.org/officeDocument/2006/relationships/chart" Target="../charts/char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ity with many roads and buildings&#10;&#10;Description automatically generated">
            <a:extLst>
              <a:ext uri="{FF2B5EF4-FFF2-40B4-BE49-F238E27FC236}">
                <a16:creationId xmlns:a16="http://schemas.microsoft.com/office/drawing/2014/main" id="{6D55F48B-8F24-7948-4E1B-4C96D12C208D}"/>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3B3C9F9E-AE7A-F65C-2EF5-6ECACF4BEB2E}"/>
              </a:ext>
            </a:extLst>
          </p:cNvPr>
          <p:cNvSpPr/>
          <p:nvPr/>
        </p:nvSpPr>
        <p:spPr>
          <a:xfrm>
            <a:off x="0" y="0"/>
            <a:ext cx="9144000" cy="1420427"/>
          </a:xfrm>
          <a:prstGeom prst="rect">
            <a:avLst/>
          </a:prstGeom>
          <a:gradFill flip="none" rotWithShape="1">
            <a:gsLst>
              <a:gs pos="50000">
                <a:srgbClr val="FFFFFF">
                  <a:alpha val="70000"/>
                </a:srgbClr>
              </a:gs>
              <a:gs pos="0">
                <a:schemeClr val="bg1">
                  <a:alpha val="85000"/>
                </a:schemeClr>
              </a:gs>
              <a:gs pos="10000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4E46BA-641B-3DB1-4E6C-F7E0270728C1}"/>
              </a:ext>
            </a:extLst>
          </p:cNvPr>
          <p:cNvSpPr/>
          <p:nvPr/>
        </p:nvSpPr>
        <p:spPr>
          <a:xfrm>
            <a:off x="0" y="3429000"/>
            <a:ext cx="7698377" cy="309372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4C9F8F-6631-4CFB-9D7C-D1598E900758}"/>
              </a:ext>
            </a:extLst>
          </p:cNvPr>
          <p:cNvSpPr txBox="1"/>
          <p:nvPr/>
        </p:nvSpPr>
        <p:spPr>
          <a:xfrm>
            <a:off x="496386" y="3675505"/>
            <a:ext cx="7019111" cy="2616101"/>
          </a:xfrm>
          <a:prstGeom prst="rect">
            <a:avLst/>
          </a:prstGeom>
          <a:noFill/>
        </p:spPr>
        <p:txBody>
          <a:bodyPr wrap="square" rtlCol="0">
            <a:spAutoFit/>
          </a:bodyPr>
          <a:lstStyle/>
          <a:p>
            <a:r>
              <a:rPr lang="en-US" sz="3600">
                <a:solidFill>
                  <a:schemeClr val="bg1"/>
                </a:solidFill>
                <a:latin typeface="Urbane Demi Bold" panose="00000700000000000000" pitchFamily="2" charset="0"/>
              </a:rPr>
              <a:t>Washington Traffic </a:t>
            </a:r>
          </a:p>
          <a:p>
            <a:r>
              <a:rPr lang="en-US" sz="3600">
                <a:solidFill>
                  <a:schemeClr val="bg1"/>
                </a:solidFill>
                <a:latin typeface="Urbane Demi Bold" panose="00000700000000000000" pitchFamily="2" charset="0"/>
              </a:rPr>
              <a:t>Safety Survey</a:t>
            </a:r>
          </a:p>
          <a:p>
            <a:r>
              <a:rPr lang="en-US" sz="3600">
                <a:solidFill>
                  <a:schemeClr val="bg1"/>
                </a:solidFill>
                <a:latin typeface="Urbane Demi Bold" panose="00000700000000000000" pitchFamily="2" charset="0"/>
              </a:rPr>
              <a:t>Summary Report 2025</a:t>
            </a:r>
          </a:p>
          <a:p>
            <a:r>
              <a:rPr lang="en-US" sz="1600">
                <a:solidFill>
                  <a:schemeClr val="bg1"/>
                </a:solidFill>
                <a:latin typeface="Urbane Demi Bold" panose="00000700000000000000" pitchFamily="2" charset="0"/>
              </a:rPr>
              <a:t>Weighted Results</a:t>
            </a:r>
          </a:p>
          <a:p>
            <a:endParaRPr lang="en-US" sz="1600">
              <a:solidFill>
                <a:schemeClr val="bg1"/>
              </a:solidFill>
              <a:latin typeface="Urbane Demi Bold" panose="00000700000000000000" pitchFamily="2" charset="0"/>
            </a:endParaRPr>
          </a:p>
          <a:p>
            <a:r>
              <a:rPr lang="en-US" sz="2400">
                <a:solidFill>
                  <a:schemeClr val="bg1"/>
                </a:solidFill>
                <a:latin typeface="Urbane Demi Bold" panose="00000700000000000000" pitchFamily="2" charset="0"/>
              </a:rPr>
              <a:t>September 2025</a:t>
            </a:r>
          </a:p>
        </p:txBody>
      </p:sp>
      <p:pic>
        <p:nvPicPr>
          <p:cNvPr id="9" name="Picture 8" descr="A picture containing text&#10;&#10;Description automatically generated">
            <a:extLst>
              <a:ext uri="{FF2B5EF4-FFF2-40B4-BE49-F238E27FC236}">
                <a16:creationId xmlns:a16="http://schemas.microsoft.com/office/drawing/2014/main" id="{3DA6EC16-EDD6-3608-1469-5BAB369448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2924" y="135222"/>
            <a:ext cx="2286000" cy="794388"/>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FB1B22C-AC4E-1BCB-7C08-3429FF31BA8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4469" y="135222"/>
            <a:ext cx="3287883" cy="822960"/>
          </a:xfrm>
          <a:prstGeom prst="rect">
            <a:avLst/>
          </a:prstGeom>
        </p:spPr>
      </p:pic>
    </p:spTree>
    <p:extLst>
      <p:ext uri="{BB962C8B-B14F-4D97-AF65-F5344CB8AC3E}">
        <p14:creationId xmlns:p14="http://schemas.microsoft.com/office/powerpoint/2010/main" val="145482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98E8-7A90-4B95-8B6A-DF36F019E807}"/>
              </a:ext>
            </a:extLst>
          </p:cNvPr>
          <p:cNvSpPr>
            <a:spLocks noGrp="1"/>
          </p:cNvSpPr>
          <p:nvPr>
            <p:ph type="body" sz="quarter" idx="10"/>
          </p:nvPr>
        </p:nvSpPr>
        <p:spPr>
          <a:xfrm>
            <a:off x="457200" y="766071"/>
            <a:ext cx="8195165" cy="6087979"/>
          </a:xfrm>
        </p:spPr>
        <p:txBody>
          <a:bodyPr vert="horz" lIns="91440" tIns="45720" rIns="91440" bIns="45720" numCol="2" spcCol="182880" rtlCol="0" anchor="t">
            <a:normAutofit/>
          </a:bodyPr>
          <a:lstStyle/>
          <a:p>
            <a:pPr marL="0" indent="0">
              <a:buNone/>
            </a:pPr>
            <a:r>
              <a:rPr lang="en-US" sz="1400">
                <a:solidFill>
                  <a:schemeClr val="accent3"/>
                </a:solidFill>
                <a:latin typeface="Urbane Demi Bold"/>
                <a:cs typeface="Arial"/>
              </a:rPr>
              <a:t>USE OF PUBLIC ROADS</a:t>
            </a:r>
          </a:p>
          <a:p>
            <a:pPr>
              <a:lnSpc>
                <a:spcPct val="100000"/>
              </a:lnSpc>
            </a:pPr>
            <a:r>
              <a:rPr lang="en-US" sz="1400">
                <a:latin typeface="Proxima Nova Cn Rg"/>
                <a:cs typeface="Arial"/>
              </a:rPr>
              <a:t>Over three-quarters (80%) of respondents in Washington drive a motor vehicle daily and 32% walk or jog on public roads daily, while 15% ride a bicycle on public roads and 19% use public transportation once a month or more. </a:t>
            </a:r>
            <a:endParaRPr lang="en-US" sz="1400">
              <a:solidFill>
                <a:srgbClr val="262626"/>
              </a:solidFill>
              <a:latin typeface="Proxima Nova Cn Rg"/>
              <a:cs typeface="Arial"/>
            </a:endParaRPr>
          </a:p>
          <a:p>
            <a:pPr marL="0" indent="0">
              <a:lnSpc>
                <a:spcPct val="100000"/>
              </a:lnSpc>
              <a:buNone/>
            </a:pPr>
            <a:r>
              <a:rPr lang="en-US" sz="1400">
                <a:solidFill>
                  <a:schemeClr val="accent3"/>
                </a:solidFill>
                <a:latin typeface="Urbane Demi Bold"/>
                <a:cs typeface="Arial"/>
              </a:rPr>
              <a:t>DRIVING HABITS</a:t>
            </a:r>
          </a:p>
          <a:p>
            <a:pPr>
              <a:lnSpc>
                <a:spcPct val="100000"/>
              </a:lnSpc>
            </a:pPr>
            <a:r>
              <a:rPr lang="en-US" sz="1400">
                <a:solidFill>
                  <a:schemeClr val="tx1"/>
                </a:solidFill>
                <a:latin typeface="Proxima Nova Cn Rg"/>
                <a:cs typeface="Arial"/>
              </a:rPr>
              <a:t>The most-driven vehicles are cars (48%), SUVs (31%), and pickup trucks (12%). Overall, 11% of respondents in the state have driven a motorcycle in the last five years.</a:t>
            </a:r>
          </a:p>
          <a:p>
            <a:pPr>
              <a:lnSpc>
                <a:spcPct val="100000"/>
              </a:lnSpc>
            </a:pPr>
            <a:r>
              <a:rPr lang="en-US" sz="1400">
                <a:solidFill>
                  <a:schemeClr val="tx1"/>
                </a:solidFill>
                <a:latin typeface="Proxima Nova Cn Rg"/>
                <a:cs typeface="Arial"/>
              </a:rPr>
              <a:t>Among those who have driven a motorcycle in the last five years, 49% said it was for recreational purchases. 43% said it was for both commuting and recreation.</a:t>
            </a:r>
          </a:p>
          <a:p>
            <a:pPr>
              <a:lnSpc>
                <a:spcPct val="100000"/>
              </a:lnSpc>
            </a:pPr>
            <a:r>
              <a:rPr lang="en-US" sz="1400">
                <a:solidFill>
                  <a:schemeClr val="tx1"/>
                </a:solidFill>
                <a:latin typeface="Proxima Nova Cn Rg"/>
                <a:cs typeface="Arial"/>
              </a:rPr>
              <a:t>Over four in five respondents (82%) reported completing a driver’s education class. </a:t>
            </a:r>
          </a:p>
          <a:p>
            <a:pPr marL="0" indent="0">
              <a:lnSpc>
                <a:spcPct val="100000"/>
              </a:lnSpc>
              <a:buNone/>
            </a:pPr>
            <a:r>
              <a:rPr lang="en-US" sz="1400">
                <a:solidFill>
                  <a:schemeClr val="accent3"/>
                </a:solidFill>
                <a:latin typeface="Urbane Demi Bold"/>
                <a:cs typeface="Arial"/>
              </a:rPr>
              <a:t>DRIVING HISTORY</a:t>
            </a:r>
          </a:p>
          <a:p>
            <a:pPr>
              <a:lnSpc>
                <a:spcPct val="100000"/>
              </a:lnSpc>
            </a:pPr>
            <a:r>
              <a:rPr lang="en-US" sz="1400">
                <a:latin typeface="Proxima Nova Cn Rg"/>
                <a:cs typeface="Arial"/>
              </a:rPr>
              <a:t>Overall, 9% of respondents reported being in 1 or more accidents in the past 12 months in which they perceived to </a:t>
            </a:r>
            <a:r>
              <a:rPr lang="en-US" sz="1400" u="sng">
                <a:latin typeface="Proxima Nova Cn Rg"/>
                <a:cs typeface="Arial"/>
              </a:rPr>
              <a:t>not</a:t>
            </a:r>
            <a:r>
              <a:rPr lang="en-US" sz="1400">
                <a:latin typeface="Proxima Nova Cn Rg"/>
                <a:cs typeface="Arial"/>
              </a:rPr>
              <a:t> be their fault; whereas 4% of respondents reported that they had been in 1 or more accidents in the past 12 months they perceived to be their fault. </a:t>
            </a:r>
            <a:r>
              <a:rPr lang="en-US" sz="1400">
                <a:solidFill>
                  <a:schemeClr val="tx1"/>
                </a:solidFill>
                <a:latin typeface="Proxima Nova Cn Rg"/>
                <a:cs typeface="Arial"/>
              </a:rPr>
              <a:t> </a:t>
            </a:r>
          </a:p>
          <a:p>
            <a:pPr marL="0" indent="0">
              <a:lnSpc>
                <a:spcPct val="100000"/>
              </a:lnSpc>
              <a:buNone/>
            </a:pPr>
            <a:endParaRPr lang="en-US" sz="1400">
              <a:solidFill>
                <a:schemeClr val="accent3"/>
              </a:solidFill>
              <a:highlight>
                <a:srgbClr val="FFFF00"/>
              </a:highlight>
              <a:latin typeface="Urbane Demi Bold" panose="00000700000000000000" pitchFamily="2" charset="0"/>
            </a:endParaRPr>
          </a:p>
          <a:p>
            <a:pPr marL="0" indent="0">
              <a:lnSpc>
                <a:spcPct val="100000"/>
              </a:lnSpc>
              <a:buNone/>
            </a:pPr>
            <a:r>
              <a:rPr lang="en-US" sz="1400">
                <a:solidFill>
                  <a:schemeClr val="accent3"/>
                </a:solidFill>
                <a:latin typeface="Urbane Demi Bold"/>
                <a:cs typeface="Arial"/>
              </a:rPr>
              <a:t>PEDESTRIANS AND BICYCLISTS</a:t>
            </a:r>
            <a:endParaRPr lang="en-US" sz="1400">
              <a:solidFill>
                <a:schemeClr val="accent3"/>
              </a:solidFill>
              <a:highlight>
                <a:srgbClr val="FFFF00"/>
              </a:highlight>
              <a:latin typeface="Urbane Demi Bold" panose="00000700000000000000" pitchFamily="2" charset="0"/>
            </a:endParaRPr>
          </a:p>
          <a:p>
            <a:pPr>
              <a:lnSpc>
                <a:spcPct val="100000"/>
              </a:lnSpc>
            </a:pPr>
            <a:r>
              <a:rPr lang="en-US" sz="1400">
                <a:solidFill>
                  <a:schemeClr val="tx1"/>
                </a:solidFill>
                <a:latin typeface="Proxima Nova Cn Rg"/>
                <a:cs typeface="Arial"/>
              </a:rPr>
              <a:t>Overall, 67.2% of respondents felt that traffic deaths of walkers, rollers, and cyclists were at least moderately important.</a:t>
            </a:r>
          </a:p>
          <a:p>
            <a:pPr>
              <a:lnSpc>
                <a:spcPct val="100000"/>
              </a:lnSpc>
            </a:pPr>
            <a:r>
              <a:rPr lang="en-US" sz="1400">
                <a:solidFill>
                  <a:schemeClr val="tx1"/>
                </a:solidFill>
                <a:latin typeface="Proxima Nova Cn Rg"/>
                <a:cs typeface="Arial"/>
              </a:rPr>
              <a:t>In the past 12 months, 4% of respondents state that they, or someone in their immediate family, has been struck by a car while walking, rolling, or cycling.</a:t>
            </a:r>
          </a:p>
          <a:p>
            <a:pPr marL="0" indent="0">
              <a:lnSpc>
                <a:spcPct val="100000"/>
              </a:lnSpc>
              <a:buNone/>
            </a:pPr>
            <a:r>
              <a:rPr lang="en-US" sz="1400">
                <a:solidFill>
                  <a:schemeClr val="accent3"/>
                </a:solidFill>
                <a:latin typeface="Urbane Demi Bold"/>
                <a:cs typeface="Arial"/>
              </a:rPr>
              <a:t>SEAT BELT USE</a:t>
            </a:r>
          </a:p>
          <a:p>
            <a:pPr>
              <a:lnSpc>
                <a:spcPct val="100000"/>
              </a:lnSpc>
            </a:pPr>
            <a:r>
              <a:rPr lang="en-US" sz="1400">
                <a:solidFill>
                  <a:schemeClr val="tx1"/>
                </a:solidFill>
                <a:latin typeface="Proxima Nova Cn Rg"/>
                <a:cs typeface="Arial"/>
              </a:rPr>
              <a:t>Over nine in ten (94%) respondents said they always wear a seat belt in a vehicle within a few miles of their home. </a:t>
            </a:r>
          </a:p>
          <a:p>
            <a:pPr>
              <a:lnSpc>
                <a:spcPct val="100000"/>
              </a:lnSpc>
            </a:pPr>
            <a:r>
              <a:rPr lang="en-US" sz="1400">
                <a:solidFill>
                  <a:schemeClr val="tx1"/>
                </a:solidFill>
                <a:latin typeface="Proxima Nova Cn Rg"/>
                <a:cs typeface="Arial"/>
              </a:rPr>
              <a:t>By comparison, 96% always wear a seat belt in a vehicle many miles away from their home, and 79% always wear a seat belt when in the backseat of a vehicle.</a:t>
            </a: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p:txBody>
      </p:sp>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p:txBody>
          <a:bodyPr>
            <a:normAutofit/>
          </a:bodyPr>
          <a:lstStyle/>
          <a:p>
            <a:r>
              <a:rPr lang="en-US" sz="2000">
                <a:latin typeface="Urbane Bold" panose="020B0604020202020204" charset="0"/>
              </a:rPr>
              <a:t>SUMMARY</a:t>
            </a:r>
            <a:endParaRPr lang="en-US" sz="2000" b="0">
              <a:latin typeface="Urbane Bold" panose="020B0604020202020204" charset="0"/>
            </a:endParaRPr>
          </a:p>
        </p:txBody>
      </p:sp>
    </p:spTree>
    <p:extLst>
      <p:ext uri="{BB962C8B-B14F-4D97-AF65-F5344CB8AC3E}">
        <p14:creationId xmlns:p14="http://schemas.microsoft.com/office/powerpoint/2010/main" val="40345226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168B4-BAE2-69A0-0983-0DD0F5AF67D3}"/>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(Overall %)</a:t>
            </a:r>
          </a:p>
        </p:txBody>
      </p:sp>
      <p:sp>
        <p:nvSpPr>
          <p:cNvPr id="3" name="Title 2">
            <a:extLst>
              <a:ext uri="{FF2B5EF4-FFF2-40B4-BE49-F238E27FC236}">
                <a16:creationId xmlns:a16="http://schemas.microsoft.com/office/drawing/2014/main" id="{0FE2B9BB-A95E-6643-C1B8-07A58D14A320}"/>
              </a:ext>
            </a:extLst>
          </p:cNvPr>
          <p:cNvSpPr>
            <a:spLocks noGrp="1"/>
          </p:cNvSpPr>
          <p:nvPr>
            <p:ph type="title"/>
          </p:nvPr>
        </p:nvSpPr>
        <p:spPr/>
        <p:txBody>
          <a:bodyPr/>
          <a:lstStyle/>
          <a:p>
            <a:r>
              <a:rPr lang="en-US"/>
              <a:t>DRIVING EXPECTATIONS</a:t>
            </a:r>
          </a:p>
        </p:txBody>
      </p:sp>
      <p:graphicFrame>
        <p:nvGraphicFramePr>
          <p:cNvPr id="5" name="Table 4">
            <a:extLst>
              <a:ext uri="{FF2B5EF4-FFF2-40B4-BE49-F238E27FC236}">
                <a16:creationId xmlns:a16="http://schemas.microsoft.com/office/drawing/2014/main" id="{96AB4D07-CFF1-0E5D-C9F0-C188BFF05976}"/>
              </a:ext>
            </a:extLst>
          </p:cNvPr>
          <p:cNvGraphicFramePr>
            <a:graphicFrameLocks noGrp="1"/>
          </p:cNvGraphicFramePr>
          <p:nvPr>
            <p:extLst>
              <p:ext uri="{D42A27DB-BD31-4B8C-83A1-F6EECF244321}">
                <p14:modId xmlns:p14="http://schemas.microsoft.com/office/powerpoint/2010/main" val="1316547266"/>
              </p:ext>
            </p:extLst>
          </p:nvPr>
        </p:nvGraphicFramePr>
        <p:xfrm>
          <a:off x="548640" y="1527048"/>
          <a:ext cx="5830708" cy="4238697"/>
        </p:xfrm>
        <a:graphic>
          <a:graphicData uri="http://schemas.openxmlformats.org/drawingml/2006/table">
            <a:tbl>
              <a:tblPr firstRow="1" bandRow="1">
                <a:tableStyleId>{3B4B98B0-60AC-42C2-AFA5-B58CD77FA1E5}</a:tableStyleId>
              </a:tblPr>
              <a:tblGrid>
                <a:gridCol w="1943568">
                  <a:extLst>
                    <a:ext uri="{9D8B030D-6E8A-4147-A177-3AD203B41FA5}">
                      <a16:colId xmlns:a16="http://schemas.microsoft.com/office/drawing/2014/main" val="1021954033"/>
                    </a:ext>
                  </a:extLst>
                </a:gridCol>
                <a:gridCol w="777428">
                  <a:extLst>
                    <a:ext uri="{9D8B030D-6E8A-4147-A177-3AD203B41FA5}">
                      <a16:colId xmlns:a16="http://schemas.microsoft.com/office/drawing/2014/main" val="3640891159"/>
                    </a:ext>
                  </a:extLst>
                </a:gridCol>
                <a:gridCol w="777428">
                  <a:extLst>
                    <a:ext uri="{9D8B030D-6E8A-4147-A177-3AD203B41FA5}">
                      <a16:colId xmlns:a16="http://schemas.microsoft.com/office/drawing/2014/main" val="1126847031"/>
                    </a:ext>
                  </a:extLst>
                </a:gridCol>
                <a:gridCol w="777428">
                  <a:extLst>
                    <a:ext uri="{9D8B030D-6E8A-4147-A177-3AD203B41FA5}">
                      <a16:colId xmlns:a16="http://schemas.microsoft.com/office/drawing/2014/main" val="1478427606"/>
                    </a:ext>
                  </a:extLst>
                </a:gridCol>
                <a:gridCol w="777428">
                  <a:extLst>
                    <a:ext uri="{9D8B030D-6E8A-4147-A177-3AD203B41FA5}">
                      <a16:colId xmlns:a16="http://schemas.microsoft.com/office/drawing/2014/main" val="4184922528"/>
                    </a:ext>
                  </a:extLst>
                </a:gridCol>
                <a:gridCol w="777428">
                  <a:extLst>
                    <a:ext uri="{9D8B030D-6E8A-4147-A177-3AD203B41FA5}">
                      <a16:colId xmlns:a16="http://schemas.microsoft.com/office/drawing/2014/main" val="1348038607"/>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Strongly disapprove</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Somewhat disapprove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Neither approve nor disapprove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Somewhat approve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Strongly approve</a:t>
                      </a:r>
                    </a:p>
                  </a:txBody>
                  <a:tcPr marL="9525" marR="9525" marT="9525" marB="0" anchor="ctr"/>
                </a:tc>
                <a:extLst>
                  <a:ext uri="{0D108BD9-81ED-4DB2-BD59-A6C34878D82A}">
                    <a16:rowId xmlns:a16="http://schemas.microsoft.com/office/drawing/2014/main" val="3614605863"/>
                  </a:ext>
                </a:extLst>
              </a:tr>
              <a:tr h="734926">
                <a:tc>
                  <a:txBody>
                    <a:bodyPr/>
                    <a:lstStyle/>
                    <a:p>
                      <a:pPr marL="73025" marR="0">
                        <a:spcBef>
                          <a:spcPts val="1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2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while</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using</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a</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cell</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phone</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45%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extLst>
                  <a:ext uri="{0D108BD9-81ED-4DB2-BD59-A6C34878D82A}">
                    <a16:rowId xmlns:a16="http://schemas.microsoft.com/office/drawing/2014/main" val="2462524267"/>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10</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mph</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or</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more</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over</a:t>
                      </a:r>
                      <a:r>
                        <a:rPr lang="en-US" sz="1100" spc="-2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the</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speed</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limit</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20%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extLst>
                  <a:ext uri="{0D108BD9-81ED-4DB2-BD59-A6C34878D82A}">
                    <a16:rowId xmlns:a16="http://schemas.microsoft.com/office/drawing/2014/main" val="2371291582"/>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 after consuming alcohol</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73%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extLst>
                  <a:ext uri="{0D108BD9-81ED-4DB2-BD59-A6C34878D82A}">
                    <a16:rowId xmlns:a16="http://schemas.microsoft.com/office/drawing/2014/main" val="3557274636"/>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 after consuming cannabis</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71%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extLst>
                  <a:ext uri="{0D108BD9-81ED-4DB2-BD59-A6C34878D82A}">
                    <a16:rowId xmlns:a16="http://schemas.microsoft.com/office/drawing/2014/main" val="4130324360"/>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NOT</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wearing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a</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seat</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belt</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69%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extLst>
                  <a:ext uri="{0D108BD9-81ED-4DB2-BD59-A6C34878D82A}">
                    <a16:rowId xmlns:a16="http://schemas.microsoft.com/office/drawing/2014/main" val="2977354378"/>
                  </a:ext>
                </a:extLst>
              </a:tr>
            </a:tbl>
          </a:graphicData>
        </a:graphic>
      </p:graphicFrame>
    </p:spTree>
    <p:extLst>
      <p:ext uri="{BB962C8B-B14F-4D97-AF65-F5344CB8AC3E}">
        <p14:creationId xmlns:p14="http://schemas.microsoft.com/office/powerpoint/2010/main" val="7026663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690952-D174-1BBF-9BE8-FD01C77F78A8}"/>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 Driving while using a cell phone</a:t>
            </a:r>
          </a:p>
        </p:txBody>
      </p:sp>
      <p:sp>
        <p:nvSpPr>
          <p:cNvPr id="3" name="Title 2">
            <a:extLst>
              <a:ext uri="{FF2B5EF4-FFF2-40B4-BE49-F238E27FC236}">
                <a16:creationId xmlns:a16="http://schemas.microsoft.com/office/drawing/2014/main" id="{EABEF405-792F-D10E-DD1C-2B0B6F012B8D}"/>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99747646-0B80-15F5-B4E4-FE2E19BC5A2D}"/>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647758315"/>
                    </a:ext>
                  </a:extLst>
                </a:gridCol>
                <a:gridCol w="678470">
                  <a:extLst>
                    <a:ext uri="{9D8B030D-6E8A-4147-A177-3AD203B41FA5}">
                      <a16:colId xmlns:a16="http://schemas.microsoft.com/office/drawing/2014/main" val="2151630521"/>
                    </a:ext>
                  </a:extLst>
                </a:gridCol>
                <a:gridCol w="678470">
                  <a:extLst>
                    <a:ext uri="{9D8B030D-6E8A-4147-A177-3AD203B41FA5}">
                      <a16:colId xmlns:a16="http://schemas.microsoft.com/office/drawing/2014/main" val="1678856899"/>
                    </a:ext>
                  </a:extLst>
                </a:gridCol>
                <a:gridCol w="678470">
                  <a:extLst>
                    <a:ext uri="{9D8B030D-6E8A-4147-A177-3AD203B41FA5}">
                      <a16:colId xmlns:a16="http://schemas.microsoft.com/office/drawing/2014/main" val="1017131757"/>
                    </a:ext>
                  </a:extLst>
                </a:gridCol>
                <a:gridCol w="678470">
                  <a:extLst>
                    <a:ext uri="{9D8B030D-6E8A-4147-A177-3AD203B41FA5}">
                      <a16:colId xmlns:a16="http://schemas.microsoft.com/office/drawing/2014/main" val="2302670500"/>
                    </a:ext>
                  </a:extLst>
                </a:gridCol>
                <a:gridCol w="678470">
                  <a:extLst>
                    <a:ext uri="{9D8B030D-6E8A-4147-A177-3AD203B41FA5}">
                      <a16:colId xmlns:a16="http://schemas.microsoft.com/office/drawing/2014/main" val="31355665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3211455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025056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341522697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1020187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3774560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2796873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70535526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662962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361210982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8212051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4970082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9899872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19728908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51493501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010025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30436340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8334881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extLst>
                  <a:ext uri="{0D108BD9-81ED-4DB2-BD59-A6C34878D82A}">
                    <a16:rowId xmlns:a16="http://schemas.microsoft.com/office/drawing/2014/main" val="9857238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50065916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14785949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0639756"/>
                  </a:ext>
                </a:extLst>
              </a:tr>
            </a:tbl>
          </a:graphicData>
        </a:graphic>
      </p:graphicFrame>
    </p:spTree>
    <p:extLst>
      <p:ext uri="{BB962C8B-B14F-4D97-AF65-F5344CB8AC3E}">
        <p14:creationId xmlns:p14="http://schemas.microsoft.com/office/powerpoint/2010/main" val="4183033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91619A-3B0D-7A84-866C-D20D68851724}"/>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 Driving 10 mph or more over the speed limit</a:t>
            </a:r>
          </a:p>
        </p:txBody>
      </p:sp>
      <p:sp>
        <p:nvSpPr>
          <p:cNvPr id="3" name="Title 2">
            <a:extLst>
              <a:ext uri="{FF2B5EF4-FFF2-40B4-BE49-F238E27FC236}">
                <a16:creationId xmlns:a16="http://schemas.microsoft.com/office/drawing/2014/main" id="{4CB81117-2862-899B-73BC-B5D1995DBE16}"/>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A74BCB45-4E69-8286-02E8-AE4B4370DC21}"/>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064842168"/>
                    </a:ext>
                  </a:extLst>
                </a:gridCol>
                <a:gridCol w="678470">
                  <a:extLst>
                    <a:ext uri="{9D8B030D-6E8A-4147-A177-3AD203B41FA5}">
                      <a16:colId xmlns:a16="http://schemas.microsoft.com/office/drawing/2014/main" val="3596279455"/>
                    </a:ext>
                  </a:extLst>
                </a:gridCol>
                <a:gridCol w="678470">
                  <a:extLst>
                    <a:ext uri="{9D8B030D-6E8A-4147-A177-3AD203B41FA5}">
                      <a16:colId xmlns:a16="http://schemas.microsoft.com/office/drawing/2014/main" val="422821694"/>
                    </a:ext>
                  </a:extLst>
                </a:gridCol>
                <a:gridCol w="678470">
                  <a:extLst>
                    <a:ext uri="{9D8B030D-6E8A-4147-A177-3AD203B41FA5}">
                      <a16:colId xmlns:a16="http://schemas.microsoft.com/office/drawing/2014/main" val="2198796832"/>
                    </a:ext>
                  </a:extLst>
                </a:gridCol>
                <a:gridCol w="678470">
                  <a:extLst>
                    <a:ext uri="{9D8B030D-6E8A-4147-A177-3AD203B41FA5}">
                      <a16:colId xmlns:a16="http://schemas.microsoft.com/office/drawing/2014/main" val="2990901965"/>
                    </a:ext>
                  </a:extLst>
                </a:gridCol>
                <a:gridCol w="678470">
                  <a:extLst>
                    <a:ext uri="{9D8B030D-6E8A-4147-A177-3AD203B41FA5}">
                      <a16:colId xmlns:a16="http://schemas.microsoft.com/office/drawing/2014/main" val="4037169223"/>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0825429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6606493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8413722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5803569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5309059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761976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00606958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53723795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9842408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9469225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8918142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592487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extLst>
                  <a:ext uri="{0D108BD9-81ED-4DB2-BD59-A6C34878D82A}">
                    <a16:rowId xmlns:a16="http://schemas.microsoft.com/office/drawing/2014/main" val="9861204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57626588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569854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extLst>
                  <a:ext uri="{0D108BD9-81ED-4DB2-BD59-A6C34878D82A}">
                    <a16:rowId xmlns:a16="http://schemas.microsoft.com/office/drawing/2014/main" val="81926055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227848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extLst>
                  <a:ext uri="{0D108BD9-81ED-4DB2-BD59-A6C34878D82A}">
                    <a16:rowId xmlns:a16="http://schemas.microsoft.com/office/drawing/2014/main" val="76907098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8122129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47751094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17533404"/>
                  </a:ext>
                </a:extLst>
              </a:tr>
            </a:tbl>
          </a:graphicData>
        </a:graphic>
      </p:graphicFrame>
    </p:spTree>
    <p:extLst>
      <p:ext uri="{BB962C8B-B14F-4D97-AF65-F5344CB8AC3E}">
        <p14:creationId xmlns:p14="http://schemas.microsoft.com/office/powerpoint/2010/main" val="39890760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C07F83-35DA-4A66-371C-EE6A12A0B371}"/>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 Driving after consuming alcohol</a:t>
            </a:r>
          </a:p>
        </p:txBody>
      </p:sp>
      <p:sp>
        <p:nvSpPr>
          <p:cNvPr id="3" name="Title 2">
            <a:extLst>
              <a:ext uri="{FF2B5EF4-FFF2-40B4-BE49-F238E27FC236}">
                <a16:creationId xmlns:a16="http://schemas.microsoft.com/office/drawing/2014/main" id="{4071CE6F-4E2D-AF70-340B-6FDD367FB79C}"/>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0C871380-D567-ABC8-05C2-97136E9F7E19}"/>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914169219"/>
                    </a:ext>
                  </a:extLst>
                </a:gridCol>
                <a:gridCol w="678470">
                  <a:extLst>
                    <a:ext uri="{9D8B030D-6E8A-4147-A177-3AD203B41FA5}">
                      <a16:colId xmlns:a16="http://schemas.microsoft.com/office/drawing/2014/main" val="395643453"/>
                    </a:ext>
                  </a:extLst>
                </a:gridCol>
                <a:gridCol w="678470">
                  <a:extLst>
                    <a:ext uri="{9D8B030D-6E8A-4147-A177-3AD203B41FA5}">
                      <a16:colId xmlns:a16="http://schemas.microsoft.com/office/drawing/2014/main" val="2091064855"/>
                    </a:ext>
                  </a:extLst>
                </a:gridCol>
                <a:gridCol w="678470">
                  <a:extLst>
                    <a:ext uri="{9D8B030D-6E8A-4147-A177-3AD203B41FA5}">
                      <a16:colId xmlns:a16="http://schemas.microsoft.com/office/drawing/2014/main" val="198870287"/>
                    </a:ext>
                  </a:extLst>
                </a:gridCol>
                <a:gridCol w="678470">
                  <a:extLst>
                    <a:ext uri="{9D8B030D-6E8A-4147-A177-3AD203B41FA5}">
                      <a16:colId xmlns:a16="http://schemas.microsoft.com/office/drawing/2014/main" val="1888282352"/>
                    </a:ext>
                  </a:extLst>
                </a:gridCol>
                <a:gridCol w="678470">
                  <a:extLst>
                    <a:ext uri="{9D8B030D-6E8A-4147-A177-3AD203B41FA5}">
                      <a16:colId xmlns:a16="http://schemas.microsoft.com/office/drawing/2014/main" val="405196103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35222772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8532517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325282412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28206665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9013175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1410609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119984834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74279336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8898023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24548430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4093273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8305635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extLst>
                  <a:ext uri="{0D108BD9-81ED-4DB2-BD59-A6C34878D82A}">
                    <a16:rowId xmlns:a16="http://schemas.microsoft.com/office/drawing/2014/main" val="182015230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1258947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1625706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43137443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69539159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extLst>
                  <a:ext uri="{0D108BD9-81ED-4DB2-BD59-A6C34878D82A}">
                    <a16:rowId xmlns:a16="http://schemas.microsoft.com/office/drawing/2014/main" val="78443748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61608662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166055275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718696202"/>
                  </a:ext>
                </a:extLst>
              </a:tr>
            </a:tbl>
          </a:graphicData>
        </a:graphic>
      </p:graphicFrame>
    </p:spTree>
    <p:extLst>
      <p:ext uri="{BB962C8B-B14F-4D97-AF65-F5344CB8AC3E}">
        <p14:creationId xmlns:p14="http://schemas.microsoft.com/office/powerpoint/2010/main" val="31508920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3EB0B-4762-476D-EC67-64661E5B5672}"/>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 Driving after consuming cannabis</a:t>
            </a:r>
          </a:p>
        </p:txBody>
      </p:sp>
      <p:sp>
        <p:nvSpPr>
          <p:cNvPr id="3" name="Title 2">
            <a:extLst>
              <a:ext uri="{FF2B5EF4-FFF2-40B4-BE49-F238E27FC236}">
                <a16:creationId xmlns:a16="http://schemas.microsoft.com/office/drawing/2014/main" id="{882406B1-C77B-5E01-E50A-CB24647616A2}"/>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5F284BCB-3905-23AD-1290-F57B746CF089}"/>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410521757"/>
                    </a:ext>
                  </a:extLst>
                </a:gridCol>
                <a:gridCol w="678470">
                  <a:extLst>
                    <a:ext uri="{9D8B030D-6E8A-4147-A177-3AD203B41FA5}">
                      <a16:colId xmlns:a16="http://schemas.microsoft.com/office/drawing/2014/main" val="3934677941"/>
                    </a:ext>
                  </a:extLst>
                </a:gridCol>
                <a:gridCol w="678470">
                  <a:extLst>
                    <a:ext uri="{9D8B030D-6E8A-4147-A177-3AD203B41FA5}">
                      <a16:colId xmlns:a16="http://schemas.microsoft.com/office/drawing/2014/main" val="3431856685"/>
                    </a:ext>
                  </a:extLst>
                </a:gridCol>
                <a:gridCol w="678470">
                  <a:extLst>
                    <a:ext uri="{9D8B030D-6E8A-4147-A177-3AD203B41FA5}">
                      <a16:colId xmlns:a16="http://schemas.microsoft.com/office/drawing/2014/main" val="3790725366"/>
                    </a:ext>
                  </a:extLst>
                </a:gridCol>
                <a:gridCol w="678470">
                  <a:extLst>
                    <a:ext uri="{9D8B030D-6E8A-4147-A177-3AD203B41FA5}">
                      <a16:colId xmlns:a16="http://schemas.microsoft.com/office/drawing/2014/main" val="2117396061"/>
                    </a:ext>
                  </a:extLst>
                </a:gridCol>
                <a:gridCol w="678470">
                  <a:extLst>
                    <a:ext uri="{9D8B030D-6E8A-4147-A177-3AD203B41FA5}">
                      <a16:colId xmlns:a16="http://schemas.microsoft.com/office/drawing/2014/main" val="1338628998"/>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25347913"/>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9397896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1861504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57534940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2504899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492136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7638782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8614150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427641854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52273937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3280973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8848513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extLst>
                  <a:ext uri="{0D108BD9-81ED-4DB2-BD59-A6C34878D82A}">
                    <a16:rowId xmlns:a16="http://schemas.microsoft.com/office/drawing/2014/main" val="285066433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6647537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0889549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extLst>
                  <a:ext uri="{0D108BD9-81ED-4DB2-BD59-A6C34878D82A}">
                    <a16:rowId xmlns:a16="http://schemas.microsoft.com/office/drawing/2014/main" val="257161123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7604646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extLst>
                  <a:ext uri="{0D108BD9-81ED-4DB2-BD59-A6C34878D82A}">
                    <a16:rowId xmlns:a16="http://schemas.microsoft.com/office/drawing/2014/main" val="47092782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92765956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38469860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06354861"/>
                  </a:ext>
                </a:extLst>
              </a:tr>
            </a:tbl>
          </a:graphicData>
        </a:graphic>
      </p:graphicFrame>
    </p:spTree>
    <p:extLst>
      <p:ext uri="{BB962C8B-B14F-4D97-AF65-F5344CB8AC3E}">
        <p14:creationId xmlns:p14="http://schemas.microsoft.com/office/powerpoint/2010/main" val="28678855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28F0E8-F0A5-D996-AD82-CFF0A6453D8A}"/>
              </a:ext>
            </a:extLst>
          </p:cNvPr>
          <p:cNvSpPr>
            <a:spLocks noGrp="1"/>
          </p:cNvSpPr>
          <p:nvPr>
            <p:ph type="body" sz="quarter" idx="12"/>
          </p:nvPr>
        </p:nvSpPr>
        <p:spPr/>
        <p:txBody>
          <a:bodyPr>
            <a:normAutofit lnSpcReduction="10000"/>
          </a:bodyPr>
          <a:lstStyle/>
          <a:p>
            <a:r>
              <a:rPr lang="en-US"/>
              <a:t>How much do you believe people who are important to you would approve or disapprove of the following behaviors? - NOT wearing a seat belt</a:t>
            </a:r>
          </a:p>
        </p:txBody>
      </p:sp>
      <p:sp>
        <p:nvSpPr>
          <p:cNvPr id="3" name="Title 2">
            <a:extLst>
              <a:ext uri="{FF2B5EF4-FFF2-40B4-BE49-F238E27FC236}">
                <a16:creationId xmlns:a16="http://schemas.microsoft.com/office/drawing/2014/main" id="{36762D9E-3AAA-E99D-BF80-481C55F00A4A}"/>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27563947-D58B-25B3-018D-F77043451193}"/>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663201371"/>
                    </a:ext>
                  </a:extLst>
                </a:gridCol>
                <a:gridCol w="678470">
                  <a:extLst>
                    <a:ext uri="{9D8B030D-6E8A-4147-A177-3AD203B41FA5}">
                      <a16:colId xmlns:a16="http://schemas.microsoft.com/office/drawing/2014/main" val="1849036025"/>
                    </a:ext>
                  </a:extLst>
                </a:gridCol>
                <a:gridCol w="678470">
                  <a:extLst>
                    <a:ext uri="{9D8B030D-6E8A-4147-A177-3AD203B41FA5}">
                      <a16:colId xmlns:a16="http://schemas.microsoft.com/office/drawing/2014/main" val="3200441893"/>
                    </a:ext>
                  </a:extLst>
                </a:gridCol>
                <a:gridCol w="678470">
                  <a:extLst>
                    <a:ext uri="{9D8B030D-6E8A-4147-A177-3AD203B41FA5}">
                      <a16:colId xmlns:a16="http://schemas.microsoft.com/office/drawing/2014/main" val="376213725"/>
                    </a:ext>
                  </a:extLst>
                </a:gridCol>
                <a:gridCol w="678470">
                  <a:extLst>
                    <a:ext uri="{9D8B030D-6E8A-4147-A177-3AD203B41FA5}">
                      <a16:colId xmlns:a16="http://schemas.microsoft.com/office/drawing/2014/main" val="3952406475"/>
                    </a:ext>
                  </a:extLst>
                </a:gridCol>
                <a:gridCol w="678470">
                  <a:extLst>
                    <a:ext uri="{9D8B030D-6E8A-4147-A177-3AD203B41FA5}">
                      <a16:colId xmlns:a16="http://schemas.microsoft.com/office/drawing/2014/main" val="383442600"/>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5204310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4424197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154280387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86027894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4100822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920819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extLst>
                  <a:ext uri="{0D108BD9-81ED-4DB2-BD59-A6C34878D82A}">
                    <a16:rowId xmlns:a16="http://schemas.microsoft.com/office/drawing/2014/main" val="30179917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9056787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36362424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87447592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67991943"/>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7792641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extLst>
                  <a:ext uri="{0D108BD9-81ED-4DB2-BD59-A6C34878D82A}">
                    <a16:rowId xmlns:a16="http://schemas.microsoft.com/office/drawing/2014/main" val="360274585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386040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3776118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extLst>
                  <a:ext uri="{0D108BD9-81ED-4DB2-BD59-A6C34878D82A}">
                    <a16:rowId xmlns:a16="http://schemas.microsoft.com/office/drawing/2014/main" val="73598028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4904046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92446840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313151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extLst>
                  <a:ext uri="{0D108BD9-81ED-4DB2-BD59-A6C34878D82A}">
                    <a16:rowId xmlns:a16="http://schemas.microsoft.com/office/drawing/2014/main" val="21104111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435204383"/>
                  </a:ext>
                </a:extLst>
              </a:tr>
            </a:tbl>
          </a:graphicData>
        </a:graphic>
      </p:graphicFrame>
    </p:spTree>
    <p:extLst>
      <p:ext uri="{BB962C8B-B14F-4D97-AF65-F5344CB8AC3E}">
        <p14:creationId xmlns:p14="http://schemas.microsoft.com/office/powerpoint/2010/main" val="42176027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C11F54-D271-6C53-87C6-CDE5B43AB04B}"/>
              </a:ext>
            </a:extLst>
          </p:cNvPr>
          <p:cNvSpPr>
            <a:spLocks noGrp="1"/>
          </p:cNvSpPr>
          <p:nvPr>
            <p:ph type="body" sz="quarter" idx="12"/>
          </p:nvPr>
        </p:nvSpPr>
        <p:spPr>
          <a:xfrm>
            <a:off x="457199" y="822960"/>
            <a:ext cx="8059235" cy="609600"/>
          </a:xfrm>
        </p:spPr>
        <p:txBody>
          <a:bodyPr>
            <a:normAutofit/>
          </a:bodyPr>
          <a:lstStyle/>
          <a:p>
            <a:r>
              <a:rPr lang="en-US"/>
              <a:t>How much do you believe people who are important to you would approve or disapprove of the following behaviors? (Overall %)</a:t>
            </a:r>
          </a:p>
          <a:p>
            <a:endParaRPr lang="en-US"/>
          </a:p>
        </p:txBody>
      </p:sp>
      <p:sp>
        <p:nvSpPr>
          <p:cNvPr id="3" name="Title 2">
            <a:extLst>
              <a:ext uri="{FF2B5EF4-FFF2-40B4-BE49-F238E27FC236}">
                <a16:creationId xmlns:a16="http://schemas.microsoft.com/office/drawing/2014/main" id="{FF305DE9-86D0-D5F1-F14A-6E5DADEA2ED3}"/>
              </a:ext>
            </a:extLst>
          </p:cNvPr>
          <p:cNvSpPr>
            <a:spLocks noGrp="1"/>
          </p:cNvSpPr>
          <p:nvPr>
            <p:ph type="title"/>
          </p:nvPr>
        </p:nvSpPr>
        <p:spPr/>
        <p:txBody>
          <a:bodyPr/>
          <a:lstStyle/>
          <a:p>
            <a:r>
              <a:rPr lang="en-US"/>
              <a:t>DRIVING EXPECTATIONS</a:t>
            </a:r>
          </a:p>
        </p:txBody>
      </p:sp>
      <p:sp>
        <p:nvSpPr>
          <p:cNvPr id="5" name="TextBox 4">
            <a:extLst>
              <a:ext uri="{FF2B5EF4-FFF2-40B4-BE49-F238E27FC236}">
                <a16:creationId xmlns:a16="http://schemas.microsoft.com/office/drawing/2014/main" id="{77D55C76-D2C7-DE32-CAD6-C1D2F7419B60}"/>
              </a:ext>
            </a:extLst>
          </p:cNvPr>
          <p:cNvSpPr txBox="1"/>
          <p:nvPr/>
        </p:nvSpPr>
        <p:spPr>
          <a:xfrm>
            <a:off x="4572000" y="1278283"/>
            <a:ext cx="3925027" cy="646331"/>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Taking some action to prevent someone who was going to drive who was perhaps too impaired to drive safely</a:t>
            </a:r>
          </a:p>
        </p:txBody>
      </p:sp>
      <p:sp>
        <p:nvSpPr>
          <p:cNvPr id="6" name="TextBox 5">
            <a:extLst>
              <a:ext uri="{FF2B5EF4-FFF2-40B4-BE49-F238E27FC236}">
                <a16:creationId xmlns:a16="http://schemas.microsoft.com/office/drawing/2014/main" id="{24B48B4E-370B-BB00-3F9E-F894CB555E13}"/>
              </a:ext>
            </a:extLst>
          </p:cNvPr>
          <p:cNvSpPr txBox="1"/>
          <p:nvPr/>
        </p:nvSpPr>
        <p:spPr>
          <a:xfrm>
            <a:off x="489493" y="3962294"/>
            <a:ext cx="3918133"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Asking someone who was speeding or driving aggressively to slow down</a:t>
            </a:r>
          </a:p>
        </p:txBody>
      </p:sp>
      <p:sp>
        <p:nvSpPr>
          <p:cNvPr id="7" name="TextBox 6">
            <a:extLst>
              <a:ext uri="{FF2B5EF4-FFF2-40B4-BE49-F238E27FC236}">
                <a16:creationId xmlns:a16="http://schemas.microsoft.com/office/drawing/2014/main" id="{DAD8870F-37B5-96C8-20CE-C06FB69BC43D}"/>
              </a:ext>
            </a:extLst>
          </p:cNvPr>
          <p:cNvSpPr txBox="1"/>
          <p:nvPr/>
        </p:nvSpPr>
        <p:spPr>
          <a:xfrm>
            <a:off x="4516115" y="3955205"/>
            <a:ext cx="4068720"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Asking a driver who was using their cell phone or who was distracted to focus on driving</a:t>
            </a:r>
          </a:p>
        </p:txBody>
      </p:sp>
      <p:sp>
        <p:nvSpPr>
          <p:cNvPr id="8" name="TextBox 7">
            <a:extLst>
              <a:ext uri="{FF2B5EF4-FFF2-40B4-BE49-F238E27FC236}">
                <a16:creationId xmlns:a16="http://schemas.microsoft.com/office/drawing/2014/main" id="{47488A95-9C83-C438-4E2B-FB9DBFA3F4A0}"/>
              </a:ext>
            </a:extLst>
          </p:cNvPr>
          <p:cNvSpPr txBox="1"/>
          <p:nvPr/>
        </p:nvSpPr>
        <p:spPr>
          <a:xfrm>
            <a:off x="491308" y="1465172"/>
            <a:ext cx="3925027"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Asking someone who was not using a seat belt to use a seat belt</a:t>
            </a:r>
          </a:p>
        </p:txBody>
      </p:sp>
      <p:graphicFrame>
        <p:nvGraphicFramePr>
          <p:cNvPr id="12" name="Chart 11">
            <a:extLst>
              <a:ext uri="{FF2B5EF4-FFF2-40B4-BE49-F238E27FC236}">
                <a16:creationId xmlns:a16="http://schemas.microsoft.com/office/drawing/2014/main" id="{A0A9C141-E3D0-5832-DAEA-E14F92CF2B28}"/>
              </a:ext>
            </a:extLst>
          </p:cNvPr>
          <p:cNvGraphicFramePr>
            <a:graphicFrameLocks noGrp="1"/>
          </p:cNvGraphicFramePr>
          <p:nvPr>
            <p:extLst>
              <p:ext uri="{D42A27DB-BD31-4B8C-83A1-F6EECF244321}">
                <p14:modId xmlns:p14="http://schemas.microsoft.com/office/powerpoint/2010/main" val="744712465"/>
              </p:ext>
            </p:extLst>
          </p:nvPr>
        </p:nvGraphicFramePr>
        <p:xfrm>
          <a:off x="482600" y="1920240"/>
          <a:ext cx="3657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BFD504BC-A074-7EB4-8926-882B09F56409}"/>
              </a:ext>
            </a:extLst>
          </p:cNvPr>
          <p:cNvGraphicFramePr>
            <a:graphicFrameLocks noGrp="1"/>
          </p:cNvGraphicFramePr>
          <p:nvPr>
            <p:extLst>
              <p:ext uri="{D42A27DB-BD31-4B8C-83A1-F6EECF244321}">
                <p14:modId xmlns:p14="http://schemas.microsoft.com/office/powerpoint/2010/main" val="2029410140"/>
              </p:ext>
            </p:extLst>
          </p:nvPr>
        </p:nvGraphicFramePr>
        <p:xfrm>
          <a:off x="4572000" y="1920240"/>
          <a:ext cx="36576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1434DA90-4429-CB97-0A54-ABA3BBB18D73}"/>
              </a:ext>
            </a:extLst>
          </p:cNvPr>
          <p:cNvGraphicFramePr>
            <a:graphicFrameLocks noGrp="1"/>
          </p:cNvGraphicFramePr>
          <p:nvPr>
            <p:extLst>
              <p:ext uri="{D42A27DB-BD31-4B8C-83A1-F6EECF244321}">
                <p14:modId xmlns:p14="http://schemas.microsoft.com/office/powerpoint/2010/main" val="2921803260"/>
              </p:ext>
            </p:extLst>
          </p:nvPr>
        </p:nvGraphicFramePr>
        <p:xfrm>
          <a:off x="482600" y="4480560"/>
          <a:ext cx="36576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5F24182-A5A1-5C45-7F57-B2F64C8CC8E6}"/>
              </a:ext>
            </a:extLst>
          </p:cNvPr>
          <p:cNvGraphicFramePr>
            <a:graphicFrameLocks noGrp="1"/>
          </p:cNvGraphicFramePr>
          <p:nvPr>
            <p:extLst>
              <p:ext uri="{D42A27DB-BD31-4B8C-83A1-F6EECF244321}">
                <p14:modId xmlns:p14="http://schemas.microsoft.com/office/powerpoint/2010/main" val="1098651708"/>
              </p:ext>
            </p:extLst>
          </p:nvPr>
        </p:nvGraphicFramePr>
        <p:xfrm>
          <a:off x="4572000" y="4480560"/>
          <a:ext cx="3657600" cy="1828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73683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89ADE8-D02F-D8A9-42D9-CD4BB2DCC723}"/>
              </a:ext>
            </a:extLst>
          </p:cNvPr>
          <p:cNvSpPr>
            <a:spLocks noGrp="1"/>
          </p:cNvSpPr>
          <p:nvPr>
            <p:ph type="body" sz="quarter" idx="12"/>
          </p:nvPr>
        </p:nvSpPr>
        <p:spPr/>
        <p:txBody>
          <a:bodyPr>
            <a:normAutofit fontScale="92500" lnSpcReduction="10000"/>
          </a:bodyPr>
          <a:lstStyle/>
          <a:p>
            <a:r>
              <a:rPr lang="en-US"/>
              <a:t>How much do you believe people who are important to you would approve or disapprove of the following behaviors? - Asking someone who was not using a seat belt to use a seat belt</a:t>
            </a:r>
          </a:p>
        </p:txBody>
      </p:sp>
      <p:sp>
        <p:nvSpPr>
          <p:cNvPr id="3" name="Title 2">
            <a:extLst>
              <a:ext uri="{FF2B5EF4-FFF2-40B4-BE49-F238E27FC236}">
                <a16:creationId xmlns:a16="http://schemas.microsoft.com/office/drawing/2014/main" id="{4690EC8C-EC2F-A3A1-28FE-CC72F7769443}"/>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181E1762-D62C-9E31-4E62-E068CAFC6683}"/>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040829552"/>
                    </a:ext>
                  </a:extLst>
                </a:gridCol>
                <a:gridCol w="678470">
                  <a:extLst>
                    <a:ext uri="{9D8B030D-6E8A-4147-A177-3AD203B41FA5}">
                      <a16:colId xmlns:a16="http://schemas.microsoft.com/office/drawing/2014/main" val="1867014070"/>
                    </a:ext>
                  </a:extLst>
                </a:gridCol>
                <a:gridCol w="678470">
                  <a:extLst>
                    <a:ext uri="{9D8B030D-6E8A-4147-A177-3AD203B41FA5}">
                      <a16:colId xmlns:a16="http://schemas.microsoft.com/office/drawing/2014/main" val="1091995525"/>
                    </a:ext>
                  </a:extLst>
                </a:gridCol>
                <a:gridCol w="678470">
                  <a:extLst>
                    <a:ext uri="{9D8B030D-6E8A-4147-A177-3AD203B41FA5}">
                      <a16:colId xmlns:a16="http://schemas.microsoft.com/office/drawing/2014/main" val="2656593248"/>
                    </a:ext>
                  </a:extLst>
                </a:gridCol>
                <a:gridCol w="678470">
                  <a:extLst>
                    <a:ext uri="{9D8B030D-6E8A-4147-A177-3AD203B41FA5}">
                      <a16:colId xmlns:a16="http://schemas.microsoft.com/office/drawing/2014/main" val="887997949"/>
                    </a:ext>
                  </a:extLst>
                </a:gridCol>
                <a:gridCol w="678470">
                  <a:extLst>
                    <a:ext uri="{9D8B030D-6E8A-4147-A177-3AD203B41FA5}">
                      <a16:colId xmlns:a16="http://schemas.microsoft.com/office/drawing/2014/main" val="2148070950"/>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4655295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7021109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noFill/>
                  </a:tcPr>
                </a:tc>
                <a:extLst>
                  <a:ext uri="{0D108BD9-81ED-4DB2-BD59-A6C34878D82A}">
                    <a16:rowId xmlns:a16="http://schemas.microsoft.com/office/drawing/2014/main" val="151258116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31159044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9171193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53034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198115841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75105834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62%</a:t>
                      </a:r>
                    </a:p>
                  </a:txBody>
                  <a:tcPr marL="9092" marR="9092" marT="9092" marB="0" anchor="ctr">
                    <a:lnL>
                      <a:noFill/>
                    </a:lnL>
                    <a:lnR>
                      <a:noFill/>
                    </a:lnR>
                    <a:lnT>
                      <a:noFill/>
                    </a:lnT>
                    <a:lnB>
                      <a:noFill/>
                    </a:lnB>
                    <a:noFill/>
                  </a:tcPr>
                </a:tc>
                <a:extLst>
                  <a:ext uri="{0D108BD9-81ED-4DB2-BD59-A6C34878D82A}">
                    <a16:rowId xmlns:a16="http://schemas.microsoft.com/office/drawing/2014/main" val="17593661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3942357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4963501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996729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52572475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69771767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435160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189559922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13335460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63893780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85651309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139131628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693524628"/>
                  </a:ext>
                </a:extLst>
              </a:tr>
            </a:tbl>
          </a:graphicData>
        </a:graphic>
      </p:graphicFrame>
    </p:spTree>
    <p:extLst>
      <p:ext uri="{BB962C8B-B14F-4D97-AF65-F5344CB8AC3E}">
        <p14:creationId xmlns:p14="http://schemas.microsoft.com/office/powerpoint/2010/main" val="17012825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46FF9-60FA-C858-6405-0BAF8D70B953}"/>
              </a:ext>
            </a:extLst>
          </p:cNvPr>
          <p:cNvSpPr>
            <a:spLocks noGrp="1"/>
          </p:cNvSpPr>
          <p:nvPr>
            <p:ph type="body" sz="quarter" idx="12"/>
          </p:nvPr>
        </p:nvSpPr>
        <p:spPr/>
        <p:txBody>
          <a:bodyPr>
            <a:normAutofit fontScale="85000" lnSpcReduction="20000"/>
          </a:bodyPr>
          <a:lstStyle/>
          <a:p>
            <a:r>
              <a:rPr lang="en-US"/>
              <a:t>How much do you believe people who are important to you would approve or disapprove of the following behaviors? - Taking some action to prevent someone who was going to drive who was perhaps too impaired to drive safely</a:t>
            </a:r>
          </a:p>
        </p:txBody>
      </p:sp>
      <p:sp>
        <p:nvSpPr>
          <p:cNvPr id="3" name="Title 2">
            <a:extLst>
              <a:ext uri="{FF2B5EF4-FFF2-40B4-BE49-F238E27FC236}">
                <a16:creationId xmlns:a16="http://schemas.microsoft.com/office/drawing/2014/main" id="{5272ED33-0F6F-74E0-28C5-89E047BD0462}"/>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C982E8F7-A83B-F9EC-DC84-7EC2E31C3311}"/>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38511697"/>
                    </a:ext>
                  </a:extLst>
                </a:gridCol>
                <a:gridCol w="678470">
                  <a:extLst>
                    <a:ext uri="{9D8B030D-6E8A-4147-A177-3AD203B41FA5}">
                      <a16:colId xmlns:a16="http://schemas.microsoft.com/office/drawing/2014/main" val="486104881"/>
                    </a:ext>
                  </a:extLst>
                </a:gridCol>
                <a:gridCol w="678470">
                  <a:extLst>
                    <a:ext uri="{9D8B030D-6E8A-4147-A177-3AD203B41FA5}">
                      <a16:colId xmlns:a16="http://schemas.microsoft.com/office/drawing/2014/main" val="1492035174"/>
                    </a:ext>
                  </a:extLst>
                </a:gridCol>
                <a:gridCol w="678470">
                  <a:extLst>
                    <a:ext uri="{9D8B030D-6E8A-4147-A177-3AD203B41FA5}">
                      <a16:colId xmlns:a16="http://schemas.microsoft.com/office/drawing/2014/main" val="2745474722"/>
                    </a:ext>
                  </a:extLst>
                </a:gridCol>
                <a:gridCol w="678470">
                  <a:extLst>
                    <a:ext uri="{9D8B030D-6E8A-4147-A177-3AD203B41FA5}">
                      <a16:colId xmlns:a16="http://schemas.microsoft.com/office/drawing/2014/main" val="3216854583"/>
                    </a:ext>
                  </a:extLst>
                </a:gridCol>
                <a:gridCol w="678470">
                  <a:extLst>
                    <a:ext uri="{9D8B030D-6E8A-4147-A177-3AD203B41FA5}">
                      <a16:colId xmlns:a16="http://schemas.microsoft.com/office/drawing/2014/main" val="3171207107"/>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0320710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7109312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80%</a:t>
                      </a:r>
                    </a:p>
                  </a:txBody>
                  <a:tcPr marL="9092" marR="9092" marT="9092" marB="0" anchor="ctr">
                    <a:lnL>
                      <a:noFill/>
                    </a:lnL>
                    <a:lnR>
                      <a:noFill/>
                    </a:lnR>
                    <a:lnT>
                      <a:noFill/>
                    </a:lnT>
                    <a:lnB>
                      <a:noFill/>
                    </a:lnB>
                    <a:noFill/>
                  </a:tcPr>
                </a:tc>
                <a:extLst>
                  <a:ext uri="{0D108BD9-81ED-4DB2-BD59-A6C34878D82A}">
                    <a16:rowId xmlns:a16="http://schemas.microsoft.com/office/drawing/2014/main" val="334110306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1841876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9705738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198643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80%</a:t>
                      </a:r>
                    </a:p>
                  </a:txBody>
                  <a:tcPr marL="9092" marR="9092" marT="9092" marB="0" anchor="ctr">
                    <a:lnL>
                      <a:noFill/>
                    </a:lnL>
                    <a:lnR>
                      <a:noFill/>
                    </a:lnR>
                    <a:lnT>
                      <a:noFill/>
                    </a:lnT>
                    <a:lnB>
                      <a:noFill/>
                    </a:lnB>
                    <a:noFill/>
                  </a:tcPr>
                </a:tc>
                <a:extLst>
                  <a:ext uri="{0D108BD9-81ED-4DB2-BD59-A6C34878D82A}">
                    <a16:rowId xmlns:a16="http://schemas.microsoft.com/office/drawing/2014/main" val="335964520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913118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noFill/>
                  </a:tcPr>
                </a:tc>
                <a:extLst>
                  <a:ext uri="{0D108BD9-81ED-4DB2-BD59-A6C34878D82A}">
                    <a16:rowId xmlns:a16="http://schemas.microsoft.com/office/drawing/2014/main" val="108845892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0527726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8623671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491921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extLst>
                  <a:ext uri="{0D108BD9-81ED-4DB2-BD59-A6C34878D82A}">
                    <a16:rowId xmlns:a16="http://schemas.microsoft.com/office/drawing/2014/main" val="244745504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0614639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8489336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a:noFill/>
                    </a:lnB>
                    <a:noFill/>
                  </a:tcPr>
                </a:tc>
                <a:extLst>
                  <a:ext uri="{0D108BD9-81ED-4DB2-BD59-A6C34878D82A}">
                    <a16:rowId xmlns:a16="http://schemas.microsoft.com/office/drawing/2014/main" val="17278874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053291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25582316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81808416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a:noFill/>
                    </a:lnB>
                    <a:noFill/>
                  </a:tcPr>
                </a:tc>
                <a:extLst>
                  <a:ext uri="{0D108BD9-81ED-4DB2-BD59-A6C34878D82A}">
                    <a16:rowId xmlns:a16="http://schemas.microsoft.com/office/drawing/2014/main" val="67260082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24508420"/>
                  </a:ext>
                </a:extLst>
              </a:tr>
            </a:tbl>
          </a:graphicData>
        </a:graphic>
      </p:graphicFrame>
    </p:spTree>
    <p:extLst>
      <p:ext uri="{BB962C8B-B14F-4D97-AF65-F5344CB8AC3E}">
        <p14:creationId xmlns:p14="http://schemas.microsoft.com/office/powerpoint/2010/main" val="5470390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AEE1B-EA8E-3038-EECA-3C17CEEA3422}"/>
              </a:ext>
            </a:extLst>
          </p:cNvPr>
          <p:cNvSpPr>
            <a:spLocks noGrp="1"/>
          </p:cNvSpPr>
          <p:nvPr>
            <p:ph type="body" sz="quarter" idx="12"/>
          </p:nvPr>
        </p:nvSpPr>
        <p:spPr/>
        <p:txBody>
          <a:bodyPr>
            <a:normAutofit fontScale="92500" lnSpcReduction="10000"/>
          </a:bodyPr>
          <a:lstStyle/>
          <a:p>
            <a:r>
              <a:rPr lang="en-US"/>
              <a:t>How much do you believe people who are important to you would approve or disapprove of the following behaviors? - Asking someone who was speeding or driving aggressively to slow down</a:t>
            </a:r>
          </a:p>
        </p:txBody>
      </p:sp>
      <p:sp>
        <p:nvSpPr>
          <p:cNvPr id="3" name="Title 2">
            <a:extLst>
              <a:ext uri="{FF2B5EF4-FFF2-40B4-BE49-F238E27FC236}">
                <a16:creationId xmlns:a16="http://schemas.microsoft.com/office/drawing/2014/main" id="{03DD8913-6E02-0E66-D8F3-D04623029E93}"/>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68739A7B-A4A8-C4FD-2F1B-10A606DA59BA}"/>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062341769"/>
                    </a:ext>
                  </a:extLst>
                </a:gridCol>
                <a:gridCol w="678470">
                  <a:extLst>
                    <a:ext uri="{9D8B030D-6E8A-4147-A177-3AD203B41FA5}">
                      <a16:colId xmlns:a16="http://schemas.microsoft.com/office/drawing/2014/main" val="2847320264"/>
                    </a:ext>
                  </a:extLst>
                </a:gridCol>
                <a:gridCol w="678470">
                  <a:extLst>
                    <a:ext uri="{9D8B030D-6E8A-4147-A177-3AD203B41FA5}">
                      <a16:colId xmlns:a16="http://schemas.microsoft.com/office/drawing/2014/main" val="3680903738"/>
                    </a:ext>
                  </a:extLst>
                </a:gridCol>
                <a:gridCol w="678470">
                  <a:extLst>
                    <a:ext uri="{9D8B030D-6E8A-4147-A177-3AD203B41FA5}">
                      <a16:colId xmlns:a16="http://schemas.microsoft.com/office/drawing/2014/main" val="1650655679"/>
                    </a:ext>
                  </a:extLst>
                </a:gridCol>
                <a:gridCol w="678470">
                  <a:extLst>
                    <a:ext uri="{9D8B030D-6E8A-4147-A177-3AD203B41FA5}">
                      <a16:colId xmlns:a16="http://schemas.microsoft.com/office/drawing/2014/main" val="1438258722"/>
                    </a:ext>
                  </a:extLst>
                </a:gridCol>
                <a:gridCol w="678470">
                  <a:extLst>
                    <a:ext uri="{9D8B030D-6E8A-4147-A177-3AD203B41FA5}">
                      <a16:colId xmlns:a16="http://schemas.microsoft.com/office/drawing/2014/main" val="3842231303"/>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15068841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0539342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extLst>
                  <a:ext uri="{0D108BD9-81ED-4DB2-BD59-A6C34878D82A}">
                    <a16:rowId xmlns:a16="http://schemas.microsoft.com/office/drawing/2014/main" val="390625796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7517059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9050441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922343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noFill/>
                  </a:tcPr>
                </a:tc>
                <a:extLst>
                  <a:ext uri="{0D108BD9-81ED-4DB2-BD59-A6C34878D82A}">
                    <a16:rowId xmlns:a16="http://schemas.microsoft.com/office/drawing/2014/main" val="7437060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8113888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noFill/>
                  </a:tcPr>
                </a:tc>
                <a:extLst>
                  <a:ext uri="{0D108BD9-81ED-4DB2-BD59-A6C34878D82A}">
                    <a16:rowId xmlns:a16="http://schemas.microsoft.com/office/drawing/2014/main" val="25408982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82599355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7083547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3895743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extLst>
                  <a:ext uri="{0D108BD9-81ED-4DB2-BD59-A6C34878D82A}">
                    <a16:rowId xmlns:a16="http://schemas.microsoft.com/office/drawing/2014/main" val="16077640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8972017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7894690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11065366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5772081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102068087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107861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noFill/>
                  </a:tcPr>
                </a:tc>
                <a:extLst>
                  <a:ext uri="{0D108BD9-81ED-4DB2-BD59-A6C34878D82A}">
                    <a16:rowId xmlns:a16="http://schemas.microsoft.com/office/drawing/2014/main" val="262086817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57232252"/>
                  </a:ext>
                </a:extLst>
              </a:tr>
            </a:tbl>
          </a:graphicData>
        </a:graphic>
      </p:graphicFrame>
    </p:spTree>
    <p:extLst>
      <p:ext uri="{BB962C8B-B14F-4D97-AF65-F5344CB8AC3E}">
        <p14:creationId xmlns:p14="http://schemas.microsoft.com/office/powerpoint/2010/main" val="77866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98E8-7A90-4B95-8B6A-DF36F019E807}"/>
              </a:ext>
            </a:extLst>
          </p:cNvPr>
          <p:cNvSpPr>
            <a:spLocks noGrp="1"/>
          </p:cNvSpPr>
          <p:nvPr>
            <p:ph type="body" sz="quarter" idx="10"/>
          </p:nvPr>
        </p:nvSpPr>
        <p:spPr>
          <a:xfrm>
            <a:off x="457200" y="914400"/>
            <a:ext cx="8195165" cy="5029200"/>
          </a:xfrm>
        </p:spPr>
        <p:txBody>
          <a:bodyPr vert="horz" lIns="91440" tIns="45720" rIns="91440" bIns="45720" numCol="2" spcCol="182880" rtlCol="0" anchor="t">
            <a:normAutofit/>
          </a:bodyPr>
          <a:lstStyle/>
          <a:p>
            <a:pPr marL="0" indent="0">
              <a:buNone/>
            </a:pPr>
            <a:r>
              <a:rPr lang="en-US" sz="1400">
                <a:solidFill>
                  <a:schemeClr val="accent3"/>
                </a:solidFill>
                <a:latin typeface="Urbane Demi Bold"/>
                <a:cs typeface="Arial"/>
              </a:rPr>
              <a:t>DRIVING BEHAVIORS</a:t>
            </a:r>
          </a:p>
          <a:p>
            <a:r>
              <a:rPr lang="en-US" sz="1400">
                <a:solidFill>
                  <a:schemeClr val="tx1"/>
                </a:solidFill>
                <a:latin typeface="Proxima Nova Cn Rg"/>
                <a:cs typeface="Arial"/>
              </a:rPr>
              <a:t>During the past 12 months, about one in twenty (5%)  respondents said they had driven a vehicle under the influence of alcohol; 3% reported to be under the influence of cannabis, and &lt;1% under the influence of both.</a:t>
            </a:r>
          </a:p>
          <a:p>
            <a:r>
              <a:rPr lang="en-US" sz="1400">
                <a:solidFill>
                  <a:schemeClr val="tx1"/>
                </a:solidFill>
                <a:latin typeface="Proxima Nova Cn Rg"/>
                <a:cs typeface="Arial"/>
              </a:rPr>
              <a:t>About one-third (34%) of respondents reported driving 10 mph over the speed limit sometimes in the past 30 days, while 10% said they usually drove 10 mph over the speed limit, and 3% said they </a:t>
            </a:r>
            <a:r>
              <a:rPr lang="en-US" sz="1400" u="sng">
                <a:solidFill>
                  <a:schemeClr val="tx1"/>
                </a:solidFill>
                <a:latin typeface="Proxima Nova Cn Rg"/>
                <a:cs typeface="Arial"/>
              </a:rPr>
              <a:t>always</a:t>
            </a:r>
            <a:r>
              <a:rPr lang="en-US" sz="1400">
                <a:solidFill>
                  <a:schemeClr val="tx1"/>
                </a:solidFill>
                <a:latin typeface="Proxima Nova Cn Rg"/>
                <a:cs typeface="Arial"/>
              </a:rPr>
              <a:t> drove 10 mph over the speed limit.</a:t>
            </a:r>
          </a:p>
          <a:p>
            <a:r>
              <a:rPr lang="en-US" sz="1400">
                <a:solidFill>
                  <a:schemeClr val="tx1"/>
                </a:solidFill>
                <a:latin typeface="Proxima Nova Cn Rg"/>
                <a:cs typeface="Arial"/>
              </a:rPr>
              <a:t>49% of respondents said that they’ve driven while reading or looking at their cell phone and 39% have driven while manually typing or interacting with their cell phone in the past 30 days.</a:t>
            </a:r>
          </a:p>
          <a:p>
            <a:r>
              <a:rPr lang="en-US" sz="1400">
                <a:solidFill>
                  <a:schemeClr val="tx1"/>
                </a:solidFill>
                <a:latin typeface="Proxima Nova Cn Rg"/>
                <a:cs typeface="Arial"/>
              </a:rPr>
              <a:t>Of those in a relevant situation in the past 30 days, 69% of respondents asked someone who was not using a seat belt to use a seat belt. 42% have acted to prevent someone who was perhaps too impaired to drive safely from driving, 48% have asked someone who speeding or driving aggressively to slow down, and 50% have asked a driver who was using their cell phone or who was distracted to focus on driving.</a:t>
            </a:r>
          </a:p>
          <a:p>
            <a:pPr marL="0" indent="0">
              <a:buNone/>
            </a:pPr>
            <a:r>
              <a:rPr lang="en-US" sz="1400">
                <a:solidFill>
                  <a:schemeClr val="accent3"/>
                </a:solidFill>
                <a:latin typeface="Urbane Demi Bold"/>
                <a:cs typeface="Arial"/>
              </a:rPr>
              <a:t>DRIVING RULES</a:t>
            </a:r>
          </a:p>
          <a:p>
            <a:r>
              <a:rPr lang="en-US" sz="1400">
                <a:solidFill>
                  <a:schemeClr val="tx1"/>
                </a:solidFill>
                <a:latin typeface="Proxima Nova Cn Rg"/>
                <a:cs typeface="Arial"/>
              </a:rPr>
              <a:t>More than eight in ten (81%) respondents reported having a family rule about always wearing a seat belt, 74% about never driving after consuming alcohol, and 70% about never driving after consuming cannabis. Only 33% of respondents reported having a family rule about never exceeding the speed limit.</a:t>
            </a:r>
          </a:p>
          <a:p>
            <a:r>
              <a:rPr lang="en-US" sz="1400">
                <a:solidFill>
                  <a:schemeClr val="tx1"/>
                </a:solidFill>
                <a:latin typeface="Proxima Nova Cn Rg"/>
                <a:cs typeface="Arial"/>
              </a:rPr>
              <a:t>Among those with an employer, 52% said their employer has a policy about never driving after consuming alcohol, 50% about never driving after consuming cannabis, and 44% about always using a seat belt.</a:t>
            </a: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p:txBody>
      </p:sp>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a:xfrm>
            <a:off x="457200" y="312027"/>
            <a:ext cx="5858142" cy="440108"/>
          </a:xfrm>
        </p:spPr>
        <p:txBody>
          <a:bodyPr>
            <a:normAutofit/>
          </a:bodyPr>
          <a:lstStyle/>
          <a:p>
            <a:r>
              <a:rPr lang="en-US" sz="2000">
                <a:latin typeface="Urbane Bold" panose="020B0604020202020204" charset="0"/>
              </a:rPr>
              <a:t>SUMMARY</a:t>
            </a:r>
            <a:endParaRPr lang="en-US" sz="2000" b="0">
              <a:latin typeface="Urbane Bold" panose="020B0604020202020204" charset="0"/>
            </a:endParaRPr>
          </a:p>
        </p:txBody>
      </p:sp>
    </p:spTree>
    <p:extLst>
      <p:ext uri="{BB962C8B-B14F-4D97-AF65-F5344CB8AC3E}">
        <p14:creationId xmlns:p14="http://schemas.microsoft.com/office/powerpoint/2010/main" val="33764564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A3493-2A6C-6D05-77BD-135B4AD88297}"/>
              </a:ext>
            </a:extLst>
          </p:cNvPr>
          <p:cNvSpPr>
            <a:spLocks noGrp="1"/>
          </p:cNvSpPr>
          <p:nvPr>
            <p:ph type="body" sz="quarter" idx="12"/>
          </p:nvPr>
        </p:nvSpPr>
        <p:spPr/>
        <p:txBody>
          <a:bodyPr>
            <a:normAutofit fontScale="85000" lnSpcReduction="10000"/>
          </a:bodyPr>
          <a:lstStyle/>
          <a:p>
            <a:r>
              <a:rPr lang="en-US"/>
              <a:t>How much do you believe people who are important to you would approve or disapprove of the following behaviors? - Asking a driver who was using their cell phone or who was distracted to focus on driving</a:t>
            </a:r>
          </a:p>
        </p:txBody>
      </p:sp>
      <p:sp>
        <p:nvSpPr>
          <p:cNvPr id="3" name="Title 2">
            <a:extLst>
              <a:ext uri="{FF2B5EF4-FFF2-40B4-BE49-F238E27FC236}">
                <a16:creationId xmlns:a16="http://schemas.microsoft.com/office/drawing/2014/main" id="{D75B7030-5339-C182-ABA1-08484A27115D}"/>
              </a:ext>
            </a:extLst>
          </p:cNvPr>
          <p:cNvSpPr>
            <a:spLocks noGrp="1"/>
          </p:cNvSpPr>
          <p:nvPr>
            <p:ph type="title"/>
          </p:nvPr>
        </p:nvSpPr>
        <p:spPr/>
        <p:txBody>
          <a:bodyPr/>
          <a:lstStyle/>
          <a:p>
            <a:r>
              <a:rPr lang="en-US"/>
              <a:t>DRIVING EXPECTATIONS</a:t>
            </a:r>
          </a:p>
        </p:txBody>
      </p:sp>
      <p:graphicFrame>
        <p:nvGraphicFramePr>
          <p:cNvPr id="4" name="Table 3">
            <a:extLst>
              <a:ext uri="{FF2B5EF4-FFF2-40B4-BE49-F238E27FC236}">
                <a16:creationId xmlns:a16="http://schemas.microsoft.com/office/drawing/2014/main" id="{1CAED1DA-9D53-60D1-C283-B361062D1C24}"/>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110296040"/>
                    </a:ext>
                  </a:extLst>
                </a:gridCol>
                <a:gridCol w="678470">
                  <a:extLst>
                    <a:ext uri="{9D8B030D-6E8A-4147-A177-3AD203B41FA5}">
                      <a16:colId xmlns:a16="http://schemas.microsoft.com/office/drawing/2014/main" val="989682379"/>
                    </a:ext>
                  </a:extLst>
                </a:gridCol>
                <a:gridCol w="678470">
                  <a:extLst>
                    <a:ext uri="{9D8B030D-6E8A-4147-A177-3AD203B41FA5}">
                      <a16:colId xmlns:a16="http://schemas.microsoft.com/office/drawing/2014/main" val="3470266126"/>
                    </a:ext>
                  </a:extLst>
                </a:gridCol>
                <a:gridCol w="678470">
                  <a:extLst>
                    <a:ext uri="{9D8B030D-6E8A-4147-A177-3AD203B41FA5}">
                      <a16:colId xmlns:a16="http://schemas.microsoft.com/office/drawing/2014/main" val="538803742"/>
                    </a:ext>
                  </a:extLst>
                </a:gridCol>
                <a:gridCol w="678470">
                  <a:extLst>
                    <a:ext uri="{9D8B030D-6E8A-4147-A177-3AD203B41FA5}">
                      <a16:colId xmlns:a16="http://schemas.microsoft.com/office/drawing/2014/main" val="1961324244"/>
                    </a:ext>
                  </a:extLst>
                </a:gridCol>
                <a:gridCol w="678470">
                  <a:extLst>
                    <a:ext uri="{9D8B030D-6E8A-4147-A177-3AD203B41FA5}">
                      <a16:colId xmlns:a16="http://schemas.microsoft.com/office/drawing/2014/main" val="2108537841"/>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approve nor disapprove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approve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5538675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794226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176615359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5024664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8395141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8918209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340074668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71314169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noFill/>
                  </a:tcPr>
                </a:tc>
                <a:extLst>
                  <a:ext uri="{0D108BD9-81ED-4DB2-BD59-A6C34878D82A}">
                    <a16:rowId xmlns:a16="http://schemas.microsoft.com/office/drawing/2014/main" val="21282989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051420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8624861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161094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noFill/>
                  </a:tcPr>
                </a:tc>
                <a:extLst>
                  <a:ext uri="{0D108BD9-81ED-4DB2-BD59-A6C34878D82A}">
                    <a16:rowId xmlns:a16="http://schemas.microsoft.com/office/drawing/2014/main" val="3725534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33873943"/>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000005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extLst>
                  <a:ext uri="{0D108BD9-81ED-4DB2-BD59-A6C34878D82A}">
                    <a16:rowId xmlns:a16="http://schemas.microsoft.com/office/drawing/2014/main" val="29982238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60902522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extLst>
                  <a:ext uri="{0D108BD9-81ED-4DB2-BD59-A6C34878D82A}">
                    <a16:rowId xmlns:a16="http://schemas.microsoft.com/office/drawing/2014/main" val="41013543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60961999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noFill/>
                  </a:tcPr>
                </a:tc>
                <a:extLst>
                  <a:ext uri="{0D108BD9-81ED-4DB2-BD59-A6C34878D82A}">
                    <a16:rowId xmlns:a16="http://schemas.microsoft.com/office/drawing/2014/main" val="255007577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03286711"/>
                  </a:ext>
                </a:extLst>
              </a:tr>
            </a:tbl>
          </a:graphicData>
        </a:graphic>
      </p:graphicFrame>
    </p:spTree>
    <p:extLst>
      <p:ext uri="{BB962C8B-B14F-4D97-AF65-F5344CB8AC3E}">
        <p14:creationId xmlns:p14="http://schemas.microsoft.com/office/powerpoint/2010/main" val="32928670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2E278B-B949-9F51-E16F-114A2DDF62D0}"/>
              </a:ext>
            </a:extLst>
          </p:cNvPr>
          <p:cNvSpPr>
            <a:spLocks noGrp="1"/>
          </p:cNvSpPr>
          <p:nvPr>
            <p:ph type="body" sz="quarter" idx="12"/>
          </p:nvPr>
        </p:nvSpPr>
        <p:spPr/>
        <p:txBody>
          <a:bodyPr/>
          <a:lstStyle/>
          <a:p>
            <a:r>
              <a:rPr lang="en-US"/>
              <a:t>In your opinion, how often do MOST PEOPLE in your community… (Overall %)</a:t>
            </a:r>
          </a:p>
        </p:txBody>
      </p:sp>
      <p:sp>
        <p:nvSpPr>
          <p:cNvPr id="3" name="Title 2">
            <a:extLst>
              <a:ext uri="{FF2B5EF4-FFF2-40B4-BE49-F238E27FC236}">
                <a16:creationId xmlns:a16="http://schemas.microsoft.com/office/drawing/2014/main" id="{63607ACA-4A1B-B531-941F-6DC9C97417F7}"/>
              </a:ext>
            </a:extLst>
          </p:cNvPr>
          <p:cNvSpPr>
            <a:spLocks noGrp="1"/>
          </p:cNvSpPr>
          <p:nvPr>
            <p:ph type="title"/>
          </p:nvPr>
        </p:nvSpPr>
        <p:spPr/>
        <p:txBody>
          <a:bodyPr/>
          <a:lstStyle/>
          <a:p>
            <a:r>
              <a:rPr lang="en-US"/>
              <a:t>COMMUNITY PERCEPTIONS</a:t>
            </a:r>
          </a:p>
        </p:txBody>
      </p:sp>
      <p:graphicFrame>
        <p:nvGraphicFramePr>
          <p:cNvPr id="5" name="Table 4">
            <a:extLst>
              <a:ext uri="{FF2B5EF4-FFF2-40B4-BE49-F238E27FC236}">
                <a16:creationId xmlns:a16="http://schemas.microsoft.com/office/drawing/2014/main" id="{D1B8912F-CCA1-5FEC-661C-729BC664A529}"/>
              </a:ext>
            </a:extLst>
          </p:cNvPr>
          <p:cNvGraphicFramePr>
            <a:graphicFrameLocks noGrp="1"/>
          </p:cNvGraphicFramePr>
          <p:nvPr/>
        </p:nvGraphicFramePr>
        <p:xfrm>
          <a:off x="484632" y="1527048"/>
          <a:ext cx="5830707" cy="4072564"/>
        </p:xfrm>
        <a:graphic>
          <a:graphicData uri="http://schemas.openxmlformats.org/drawingml/2006/table">
            <a:tbl>
              <a:tblPr firstRow="1" bandRow="1">
                <a:tableStyleId>{3B4B98B0-60AC-42C2-AFA5-B58CD77FA1E5}</a:tableStyleId>
              </a:tblPr>
              <a:tblGrid>
                <a:gridCol w="2110522">
                  <a:extLst>
                    <a:ext uri="{9D8B030D-6E8A-4147-A177-3AD203B41FA5}">
                      <a16:colId xmlns:a16="http://schemas.microsoft.com/office/drawing/2014/main" val="1021954033"/>
                    </a:ext>
                  </a:extLst>
                </a:gridCol>
                <a:gridCol w="744037">
                  <a:extLst>
                    <a:ext uri="{9D8B030D-6E8A-4147-A177-3AD203B41FA5}">
                      <a16:colId xmlns:a16="http://schemas.microsoft.com/office/drawing/2014/main" val="3640891159"/>
                    </a:ext>
                  </a:extLst>
                </a:gridCol>
                <a:gridCol w="744037">
                  <a:extLst>
                    <a:ext uri="{9D8B030D-6E8A-4147-A177-3AD203B41FA5}">
                      <a16:colId xmlns:a16="http://schemas.microsoft.com/office/drawing/2014/main" val="1126847031"/>
                    </a:ext>
                  </a:extLst>
                </a:gridCol>
                <a:gridCol w="744037">
                  <a:extLst>
                    <a:ext uri="{9D8B030D-6E8A-4147-A177-3AD203B41FA5}">
                      <a16:colId xmlns:a16="http://schemas.microsoft.com/office/drawing/2014/main" val="1478427606"/>
                    </a:ext>
                  </a:extLst>
                </a:gridCol>
                <a:gridCol w="744037">
                  <a:extLst>
                    <a:ext uri="{9D8B030D-6E8A-4147-A177-3AD203B41FA5}">
                      <a16:colId xmlns:a16="http://schemas.microsoft.com/office/drawing/2014/main" val="4184922528"/>
                    </a:ext>
                  </a:extLst>
                </a:gridCol>
                <a:gridCol w="744037">
                  <a:extLst>
                    <a:ext uri="{9D8B030D-6E8A-4147-A177-3AD203B41FA5}">
                      <a16:colId xmlns:a16="http://schemas.microsoft.com/office/drawing/2014/main" val="1348038607"/>
                    </a:ext>
                  </a:extLst>
                </a:gridCol>
              </a:tblGrid>
              <a:tr h="523192">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i="0" u="none" strike="noStrike">
                          <a:solidFill>
                            <a:schemeClr val="accent1"/>
                          </a:solidFill>
                          <a:effectLst/>
                          <a:latin typeface="Proxima Nova Cn Rg" panose="02000506030000020004" pitchFamily="50" charset="0"/>
                        </a:rPr>
                        <a:t>Never</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Rarely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Sometimes</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Usually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Always</a:t>
                      </a:r>
                    </a:p>
                  </a:txBody>
                  <a:tcPr marL="9525" marR="9525" marT="9525" marB="0" anchor="ctr"/>
                </a:tc>
                <a:extLst>
                  <a:ext uri="{0D108BD9-81ED-4DB2-BD59-A6C34878D82A}">
                    <a16:rowId xmlns:a16="http://schemas.microsoft.com/office/drawing/2014/main" val="3614605863"/>
                  </a:ext>
                </a:extLst>
              </a:tr>
              <a:tr h="591562">
                <a:tc>
                  <a:txBody>
                    <a:bodyPr/>
                    <a:lstStyle/>
                    <a:p>
                      <a:pPr marL="73025" marR="0">
                        <a:spcBef>
                          <a:spcPts val="1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Wear a seat belt</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&lt;1%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26%</a:t>
                      </a:r>
                    </a:p>
                  </a:txBody>
                  <a:tcPr marL="9525" marR="9525" marT="9525" marB="0" anchor="ctr"/>
                </a:tc>
                <a:extLst>
                  <a:ext uri="{0D108BD9-81ED-4DB2-BD59-A6C34878D82A}">
                    <a16:rowId xmlns:a16="http://schemas.microsoft.com/office/drawing/2014/main" val="2462524267"/>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 after consuming alcohol</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a:t>
                      </a:r>
                    </a:p>
                  </a:txBody>
                  <a:tcPr marL="9525" marR="9525" marT="9525" marB="0" anchor="ctr"/>
                </a:tc>
                <a:extLst>
                  <a:ext uri="{0D108BD9-81ED-4DB2-BD59-A6C34878D82A}">
                    <a16:rowId xmlns:a16="http://schemas.microsoft.com/office/drawing/2014/main" val="2371291582"/>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 after consuming cannabis</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extLst>
                  <a:ext uri="{0D108BD9-81ED-4DB2-BD59-A6C34878D82A}">
                    <a16:rowId xmlns:a16="http://schemas.microsoft.com/office/drawing/2014/main" val="3557274636"/>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 10 mph or more over the speed limit</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extLst>
                  <a:ext uri="{0D108BD9-81ED-4DB2-BD59-A6C34878D82A}">
                    <a16:rowId xmlns:a16="http://schemas.microsoft.com/office/drawing/2014/main" val="4130324360"/>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 while holding and talking on a cell phone</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extLst>
                  <a:ext uri="{0D108BD9-81ED-4DB2-BD59-A6C34878D82A}">
                    <a16:rowId xmlns:a16="http://schemas.microsoft.com/office/drawing/2014/main" val="2464124232"/>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 while reading or manually typing on a cell phone</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extLst>
                  <a:ext uri="{0D108BD9-81ED-4DB2-BD59-A6C34878D82A}">
                    <a16:rowId xmlns:a16="http://schemas.microsoft.com/office/drawing/2014/main" val="1935287304"/>
                  </a:ext>
                </a:extLst>
              </a:tr>
            </a:tbl>
          </a:graphicData>
        </a:graphic>
      </p:graphicFrame>
    </p:spTree>
    <p:extLst>
      <p:ext uri="{BB962C8B-B14F-4D97-AF65-F5344CB8AC3E}">
        <p14:creationId xmlns:p14="http://schemas.microsoft.com/office/powerpoint/2010/main" val="9256115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51C0B-36F7-2250-8DF6-1FC423F314CF}"/>
              </a:ext>
            </a:extLst>
          </p:cNvPr>
          <p:cNvSpPr>
            <a:spLocks noGrp="1"/>
          </p:cNvSpPr>
          <p:nvPr>
            <p:ph type="body" sz="quarter" idx="12"/>
          </p:nvPr>
        </p:nvSpPr>
        <p:spPr/>
        <p:txBody>
          <a:bodyPr/>
          <a:lstStyle/>
          <a:p>
            <a:r>
              <a:rPr lang="en-US"/>
              <a:t>In your opinion, how often do MOST PEOPLE in your community… - Wear a seat belt?</a:t>
            </a:r>
          </a:p>
        </p:txBody>
      </p:sp>
      <p:sp>
        <p:nvSpPr>
          <p:cNvPr id="3" name="Title 2">
            <a:extLst>
              <a:ext uri="{FF2B5EF4-FFF2-40B4-BE49-F238E27FC236}">
                <a16:creationId xmlns:a16="http://schemas.microsoft.com/office/drawing/2014/main" id="{14B94375-A183-07C2-C68B-EE01AD869A5C}"/>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12F2440E-D54F-1E5E-934E-9525FE59698C}"/>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3811863976"/>
                    </a:ext>
                  </a:extLst>
                </a:gridCol>
                <a:gridCol w="685054">
                  <a:extLst>
                    <a:ext uri="{9D8B030D-6E8A-4147-A177-3AD203B41FA5}">
                      <a16:colId xmlns:a16="http://schemas.microsoft.com/office/drawing/2014/main" val="3151354602"/>
                    </a:ext>
                  </a:extLst>
                </a:gridCol>
                <a:gridCol w="685054">
                  <a:extLst>
                    <a:ext uri="{9D8B030D-6E8A-4147-A177-3AD203B41FA5}">
                      <a16:colId xmlns:a16="http://schemas.microsoft.com/office/drawing/2014/main" val="4208827758"/>
                    </a:ext>
                  </a:extLst>
                </a:gridCol>
                <a:gridCol w="685054">
                  <a:extLst>
                    <a:ext uri="{9D8B030D-6E8A-4147-A177-3AD203B41FA5}">
                      <a16:colId xmlns:a16="http://schemas.microsoft.com/office/drawing/2014/main" val="2753762316"/>
                    </a:ext>
                  </a:extLst>
                </a:gridCol>
                <a:gridCol w="685054">
                  <a:extLst>
                    <a:ext uri="{9D8B030D-6E8A-4147-A177-3AD203B41FA5}">
                      <a16:colId xmlns:a16="http://schemas.microsoft.com/office/drawing/2014/main" val="462160452"/>
                    </a:ext>
                  </a:extLst>
                </a:gridCol>
                <a:gridCol w="685054">
                  <a:extLst>
                    <a:ext uri="{9D8B030D-6E8A-4147-A177-3AD203B41FA5}">
                      <a16:colId xmlns:a16="http://schemas.microsoft.com/office/drawing/2014/main" val="127173971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694651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253678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extLst>
                  <a:ext uri="{0D108BD9-81ED-4DB2-BD59-A6C34878D82A}">
                    <a16:rowId xmlns:a16="http://schemas.microsoft.com/office/drawing/2014/main" val="14621134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135532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3634646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004145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42689006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014079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11387006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12634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3073747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305245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extLst>
                  <a:ext uri="{0D108BD9-81ED-4DB2-BD59-A6C34878D82A}">
                    <a16:rowId xmlns:a16="http://schemas.microsoft.com/office/drawing/2014/main" val="9864885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14390797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599003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extLst>
                  <a:ext uri="{0D108BD9-81ED-4DB2-BD59-A6C34878D82A}">
                    <a16:rowId xmlns:a16="http://schemas.microsoft.com/office/drawing/2014/main" val="15958960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469759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24761113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438325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7645392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34098128"/>
                  </a:ext>
                </a:extLst>
              </a:tr>
            </a:tbl>
          </a:graphicData>
        </a:graphic>
      </p:graphicFrame>
    </p:spTree>
    <p:extLst>
      <p:ext uri="{BB962C8B-B14F-4D97-AF65-F5344CB8AC3E}">
        <p14:creationId xmlns:p14="http://schemas.microsoft.com/office/powerpoint/2010/main" val="1419141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5959F-381A-B0DF-6D03-30009DF80A1B}"/>
              </a:ext>
            </a:extLst>
          </p:cNvPr>
          <p:cNvSpPr>
            <a:spLocks noGrp="1"/>
          </p:cNvSpPr>
          <p:nvPr>
            <p:ph type="body" sz="quarter" idx="12"/>
          </p:nvPr>
        </p:nvSpPr>
        <p:spPr/>
        <p:txBody>
          <a:bodyPr/>
          <a:lstStyle/>
          <a:p>
            <a:r>
              <a:rPr lang="en-US"/>
              <a:t>In your opinion, how often do MOST PEOPLE in your community… - Drive after consuming alcohol?</a:t>
            </a:r>
          </a:p>
        </p:txBody>
      </p:sp>
      <p:sp>
        <p:nvSpPr>
          <p:cNvPr id="3" name="Title 2">
            <a:extLst>
              <a:ext uri="{FF2B5EF4-FFF2-40B4-BE49-F238E27FC236}">
                <a16:creationId xmlns:a16="http://schemas.microsoft.com/office/drawing/2014/main" id="{92AD6BA5-9AA9-62DA-1450-E01FFB37F0B8}"/>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A7922113-99CC-B201-9479-2EE6F91BDF5F}"/>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3991075433"/>
                    </a:ext>
                  </a:extLst>
                </a:gridCol>
                <a:gridCol w="685054">
                  <a:extLst>
                    <a:ext uri="{9D8B030D-6E8A-4147-A177-3AD203B41FA5}">
                      <a16:colId xmlns:a16="http://schemas.microsoft.com/office/drawing/2014/main" val="3156010865"/>
                    </a:ext>
                  </a:extLst>
                </a:gridCol>
                <a:gridCol w="685054">
                  <a:extLst>
                    <a:ext uri="{9D8B030D-6E8A-4147-A177-3AD203B41FA5}">
                      <a16:colId xmlns:a16="http://schemas.microsoft.com/office/drawing/2014/main" val="2542471998"/>
                    </a:ext>
                  </a:extLst>
                </a:gridCol>
                <a:gridCol w="685054">
                  <a:extLst>
                    <a:ext uri="{9D8B030D-6E8A-4147-A177-3AD203B41FA5}">
                      <a16:colId xmlns:a16="http://schemas.microsoft.com/office/drawing/2014/main" val="157555399"/>
                    </a:ext>
                  </a:extLst>
                </a:gridCol>
                <a:gridCol w="685054">
                  <a:extLst>
                    <a:ext uri="{9D8B030D-6E8A-4147-A177-3AD203B41FA5}">
                      <a16:colId xmlns:a16="http://schemas.microsoft.com/office/drawing/2014/main" val="784996951"/>
                    </a:ext>
                  </a:extLst>
                </a:gridCol>
                <a:gridCol w="685054">
                  <a:extLst>
                    <a:ext uri="{9D8B030D-6E8A-4147-A177-3AD203B41FA5}">
                      <a16:colId xmlns:a16="http://schemas.microsoft.com/office/drawing/2014/main" val="247439510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17636755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978742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6003459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203367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49254170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683471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8039538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290962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0886562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160717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8192277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9918565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250549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150547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381856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42353989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844503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8961088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79320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4327476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641127218"/>
                  </a:ext>
                </a:extLst>
              </a:tr>
            </a:tbl>
          </a:graphicData>
        </a:graphic>
      </p:graphicFrame>
    </p:spTree>
    <p:extLst>
      <p:ext uri="{BB962C8B-B14F-4D97-AF65-F5344CB8AC3E}">
        <p14:creationId xmlns:p14="http://schemas.microsoft.com/office/powerpoint/2010/main" val="306050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44CB7-1747-7E18-8D81-B4290DEF70E8}"/>
              </a:ext>
            </a:extLst>
          </p:cNvPr>
          <p:cNvSpPr>
            <a:spLocks noGrp="1"/>
          </p:cNvSpPr>
          <p:nvPr>
            <p:ph type="body" sz="quarter" idx="12"/>
          </p:nvPr>
        </p:nvSpPr>
        <p:spPr/>
        <p:txBody>
          <a:bodyPr/>
          <a:lstStyle/>
          <a:p>
            <a:r>
              <a:rPr lang="en-US"/>
              <a:t>In your opinion, how often do MOST PEOPLE in your community… - Drive after consuming cannabis?</a:t>
            </a:r>
          </a:p>
        </p:txBody>
      </p:sp>
      <p:sp>
        <p:nvSpPr>
          <p:cNvPr id="3" name="Title 2">
            <a:extLst>
              <a:ext uri="{FF2B5EF4-FFF2-40B4-BE49-F238E27FC236}">
                <a16:creationId xmlns:a16="http://schemas.microsoft.com/office/drawing/2014/main" id="{33B8017C-9DE1-69AE-182C-41ABC5E795D3}"/>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3BE4953E-E67A-38D1-8497-6F17909C0557}"/>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524479809"/>
                    </a:ext>
                  </a:extLst>
                </a:gridCol>
                <a:gridCol w="685054">
                  <a:extLst>
                    <a:ext uri="{9D8B030D-6E8A-4147-A177-3AD203B41FA5}">
                      <a16:colId xmlns:a16="http://schemas.microsoft.com/office/drawing/2014/main" val="1971045433"/>
                    </a:ext>
                  </a:extLst>
                </a:gridCol>
                <a:gridCol w="685054">
                  <a:extLst>
                    <a:ext uri="{9D8B030D-6E8A-4147-A177-3AD203B41FA5}">
                      <a16:colId xmlns:a16="http://schemas.microsoft.com/office/drawing/2014/main" val="1167803462"/>
                    </a:ext>
                  </a:extLst>
                </a:gridCol>
                <a:gridCol w="685054">
                  <a:extLst>
                    <a:ext uri="{9D8B030D-6E8A-4147-A177-3AD203B41FA5}">
                      <a16:colId xmlns:a16="http://schemas.microsoft.com/office/drawing/2014/main" val="75123796"/>
                    </a:ext>
                  </a:extLst>
                </a:gridCol>
                <a:gridCol w="685054">
                  <a:extLst>
                    <a:ext uri="{9D8B030D-6E8A-4147-A177-3AD203B41FA5}">
                      <a16:colId xmlns:a16="http://schemas.microsoft.com/office/drawing/2014/main" val="1626886359"/>
                    </a:ext>
                  </a:extLst>
                </a:gridCol>
                <a:gridCol w="685054">
                  <a:extLst>
                    <a:ext uri="{9D8B030D-6E8A-4147-A177-3AD203B41FA5}">
                      <a16:colId xmlns:a16="http://schemas.microsoft.com/office/drawing/2014/main" val="251154903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76014945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810860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4689316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738429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7740834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027206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42903789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979286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8176333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896188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143718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163168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3880951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06182994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9738648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4871919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005315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206266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394660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8715673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41855247"/>
                  </a:ext>
                </a:extLst>
              </a:tr>
            </a:tbl>
          </a:graphicData>
        </a:graphic>
      </p:graphicFrame>
    </p:spTree>
    <p:extLst>
      <p:ext uri="{BB962C8B-B14F-4D97-AF65-F5344CB8AC3E}">
        <p14:creationId xmlns:p14="http://schemas.microsoft.com/office/powerpoint/2010/main" val="2731315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FA8EE-0E6D-6961-DFB1-68F940269626}"/>
              </a:ext>
            </a:extLst>
          </p:cNvPr>
          <p:cNvSpPr>
            <a:spLocks noGrp="1"/>
          </p:cNvSpPr>
          <p:nvPr>
            <p:ph type="body" sz="quarter" idx="12"/>
          </p:nvPr>
        </p:nvSpPr>
        <p:spPr/>
        <p:txBody>
          <a:bodyPr/>
          <a:lstStyle/>
          <a:p>
            <a:r>
              <a:rPr lang="en-US"/>
              <a:t>In your opinion, how often do MOST PEOPLE in your community… - Drive 10 mph or more over the speed limit?</a:t>
            </a:r>
          </a:p>
        </p:txBody>
      </p:sp>
      <p:sp>
        <p:nvSpPr>
          <p:cNvPr id="3" name="Title 2">
            <a:extLst>
              <a:ext uri="{FF2B5EF4-FFF2-40B4-BE49-F238E27FC236}">
                <a16:creationId xmlns:a16="http://schemas.microsoft.com/office/drawing/2014/main" id="{48BCE975-869A-3285-B841-5B79E1EFB6DE}"/>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D479EED6-8DCD-CB28-AF3C-DD355870C71F}"/>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601585606"/>
                    </a:ext>
                  </a:extLst>
                </a:gridCol>
                <a:gridCol w="685054">
                  <a:extLst>
                    <a:ext uri="{9D8B030D-6E8A-4147-A177-3AD203B41FA5}">
                      <a16:colId xmlns:a16="http://schemas.microsoft.com/office/drawing/2014/main" val="1001688989"/>
                    </a:ext>
                  </a:extLst>
                </a:gridCol>
                <a:gridCol w="685054">
                  <a:extLst>
                    <a:ext uri="{9D8B030D-6E8A-4147-A177-3AD203B41FA5}">
                      <a16:colId xmlns:a16="http://schemas.microsoft.com/office/drawing/2014/main" val="4024760507"/>
                    </a:ext>
                  </a:extLst>
                </a:gridCol>
                <a:gridCol w="685054">
                  <a:extLst>
                    <a:ext uri="{9D8B030D-6E8A-4147-A177-3AD203B41FA5}">
                      <a16:colId xmlns:a16="http://schemas.microsoft.com/office/drawing/2014/main" val="3174824639"/>
                    </a:ext>
                  </a:extLst>
                </a:gridCol>
                <a:gridCol w="685054">
                  <a:extLst>
                    <a:ext uri="{9D8B030D-6E8A-4147-A177-3AD203B41FA5}">
                      <a16:colId xmlns:a16="http://schemas.microsoft.com/office/drawing/2014/main" val="1987383875"/>
                    </a:ext>
                  </a:extLst>
                </a:gridCol>
                <a:gridCol w="685054">
                  <a:extLst>
                    <a:ext uri="{9D8B030D-6E8A-4147-A177-3AD203B41FA5}">
                      <a16:colId xmlns:a16="http://schemas.microsoft.com/office/drawing/2014/main" val="324495946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6608497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808715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1938078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148415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503770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883384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31282614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827970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33300612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832138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65666295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314768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1647975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2708203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523149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35977488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857113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31451667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807906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12002775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787507928"/>
                  </a:ext>
                </a:extLst>
              </a:tr>
            </a:tbl>
          </a:graphicData>
        </a:graphic>
      </p:graphicFrame>
    </p:spTree>
    <p:extLst>
      <p:ext uri="{BB962C8B-B14F-4D97-AF65-F5344CB8AC3E}">
        <p14:creationId xmlns:p14="http://schemas.microsoft.com/office/powerpoint/2010/main" val="35277573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BA9FDC-7E34-17F9-7BDC-0C4DECF2FE22}"/>
              </a:ext>
            </a:extLst>
          </p:cNvPr>
          <p:cNvSpPr>
            <a:spLocks noGrp="1"/>
          </p:cNvSpPr>
          <p:nvPr>
            <p:ph type="body" sz="quarter" idx="12"/>
          </p:nvPr>
        </p:nvSpPr>
        <p:spPr/>
        <p:txBody>
          <a:bodyPr/>
          <a:lstStyle/>
          <a:p>
            <a:r>
              <a:rPr lang="en-US"/>
              <a:t>In your opinion, how often do MOST PEOPLE in your community… - Drive while holding and talking on a cell phone?</a:t>
            </a:r>
          </a:p>
        </p:txBody>
      </p:sp>
      <p:sp>
        <p:nvSpPr>
          <p:cNvPr id="3" name="Title 2">
            <a:extLst>
              <a:ext uri="{FF2B5EF4-FFF2-40B4-BE49-F238E27FC236}">
                <a16:creationId xmlns:a16="http://schemas.microsoft.com/office/drawing/2014/main" id="{2B60DA75-9CCA-79D6-B20B-E01D70E531E3}"/>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2753A527-E51D-8587-3834-C4E02B594285}"/>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207918587"/>
                    </a:ext>
                  </a:extLst>
                </a:gridCol>
                <a:gridCol w="685054">
                  <a:extLst>
                    <a:ext uri="{9D8B030D-6E8A-4147-A177-3AD203B41FA5}">
                      <a16:colId xmlns:a16="http://schemas.microsoft.com/office/drawing/2014/main" val="3425345491"/>
                    </a:ext>
                  </a:extLst>
                </a:gridCol>
                <a:gridCol w="685054">
                  <a:extLst>
                    <a:ext uri="{9D8B030D-6E8A-4147-A177-3AD203B41FA5}">
                      <a16:colId xmlns:a16="http://schemas.microsoft.com/office/drawing/2014/main" val="3493199917"/>
                    </a:ext>
                  </a:extLst>
                </a:gridCol>
                <a:gridCol w="685054">
                  <a:extLst>
                    <a:ext uri="{9D8B030D-6E8A-4147-A177-3AD203B41FA5}">
                      <a16:colId xmlns:a16="http://schemas.microsoft.com/office/drawing/2014/main" val="11037125"/>
                    </a:ext>
                  </a:extLst>
                </a:gridCol>
                <a:gridCol w="685054">
                  <a:extLst>
                    <a:ext uri="{9D8B030D-6E8A-4147-A177-3AD203B41FA5}">
                      <a16:colId xmlns:a16="http://schemas.microsoft.com/office/drawing/2014/main" val="3427416709"/>
                    </a:ext>
                  </a:extLst>
                </a:gridCol>
                <a:gridCol w="685054">
                  <a:extLst>
                    <a:ext uri="{9D8B030D-6E8A-4147-A177-3AD203B41FA5}">
                      <a16:colId xmlns:a16="http://schemas.microsoft.com/office/drawing/2014/main" val="222388202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4171231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337786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7038425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229776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4135119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46337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18635119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07451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819597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117461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9910103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631971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21222089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3989760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679142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7640126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612402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30814908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789499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33017258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088276"/>
                  </a:ext>
                </a:extLst>
              </a:tr>
            </a:tbl>
          </a:graphicData>
        </a:graphic>
      </p:graphicFrame>
    </p:spTree>
    <p:extLst>
      <p:ext uri="{BB962C8B-B14F-4D97-AF65-F5344CB8AC3E}">
        <p14:creationId xmlns:p14="http://schemas.microsoft.com/office/powerpoint/2010/main" val="22551313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02D8BB-BCA0-D2FC-F294-B54402941383}"/>
              </a:ext>
            </a:extLst>
          </p:cNvPr>
          <p:cNvSpPr>
            <a:spLocks noGrp="1"/>
          </p:cNvSpPr>
          <p:nvPr>
            <p:ph type="body" sz="quarter" idx="12"/>
          </p:nvPr>
        </p:nvSpPr>
        <p:spPr/>
        <p:txBody>
          <a:bodyPr>
            <a:normAutofit lnSpcReduction="10000"/>
          </a:bodyPr>
          <a:lstStyle/>
          <a:p>
            <a:r>
              <a:rPr lang="en-US"/>
              <a:t>In your opinion, how often do MOST PEOPLE in your community… - Drive while reading or manually typing on a cell phone?</a:t>
            </a:r>
          </a:p>
        </p:txBody>
      </p:sp>
      <p:sp>
        <p:nvSpPr>
          <p:cNvPr id="3" name="Title 2">
            <a:extLst>
              <a:ext uri="{FF2B5EF4-FFF2-40B4-BE49-F238E27FC236}">
                <a16:creationId xmlns:a16="http://schemas.microsoft.com/office/drawing/2014/main" id="{EE705BCB-0CBD-A522-D202-F313EBC16867}"/>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34D1FE96-F16D-5C0C-7290-1E50A3498315}"/>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873276926"/>
                    </a:ext>
                  </a:extLst>
                </a:gridCol>
                <a:gridCol w="685054">
                  <a:extLst>
                    <a:ext uri="{9D8B030D-6E8A-4147-A177-3AD203B41FA5}">
                      <a16:colId xmlns:a16="http://schemas.microsoft.com/office/drawing/2014/main" val="2984511495"/>
                    </a:ext>
                  </a:extLst>
                </a:gridCol>
                <a:gridCol w="685054">
                  <a:extLst>
                    <a:ext uri="{9D8B030D-6E8A-4147-A177-3AD203B41FA5}">
                      <a16:colId xmlns:a16="http://schemas.microsoft.com/office/drawing/2014/main" val="1323815067"/>
                    </a:ext>
                  </a:extLst>
                </a:gridCol>
                <a:gridCol w="685054">
                  <a:extLst>
                    <a:ext uri="{9D8B030D-6E8A-4147-A177-3AD203B41FA5}">
                      <a16:colId xmlns:a16="http://schemas.microsoft.com/office/drawing/2014/main" val="4016861064"/>
                    </a:ext>
                  </a:extLst>
                </a:gridCol>
                <a:gridCol w="685054">
                  <a:extLst>
                    <a:ext uri="{9D8B030D-6E8A-4147-A177-3AD203B41FA5}">
                      <a16:colId xmlns:a16="http://schemas.microsoft.com/office/drawing/2014/main" val="483351918"/>
                    </a:ext>
                  </a:extLst>
                </a:gridCol>
                <a:gridCol w="685054">
                  <a:extLst>
                    <a:ext uri="{9D8B030D-6E8A-4147-A177-3AD203B41FA5}">
                      <a16:colId xmlns:a16="http://schemas.microsoft.com/office/drawing/2014/main" val="164177686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1311220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688486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4500824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601368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0133073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321424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4379566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019311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5828051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869810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9371347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856492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11804454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0324323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924478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36958431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645904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5292126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175023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8284134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385624146"/>
                  </a:ext>
                </a:extLst>
              </a:tr>
            </a:tbl>
          </a:graphicData>
        </a:graphic>
      </p:graphicFrame>
    </p:spTree>
    <p:extLst>
      <p:ext uri="{BB962C8B-B14F-4D97-AF65-F5344CB8AC3E}">
        <p14:creationId xmlns:p14="http://schemas.microsoft.com/office/powerpoint/2010/main" val="15371375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4E1D04-73CB-BFBF-D34C-8FC4A6D1F6A1}"/>
              </a:ext>
            </a:extLst>
          </p:cNvPr>
          <p:cNvSpPr>
            <a:spLocks noGrp="1"/>
          </p:cNvSpPr>
          <p:nvPr>
            <p:ph type="body" sz="quarter" idx="12"/>
          </p:nvPr>
        </p:nvSpPr>
        <p:spPr>
          <a:xfrm>
            <a:off x="457199" y="822960"/>
            <a:ext cx="8042301" cy="609600"/>
          </a:xfrm>
        </p:spPr>
        <p:txBody>
          <a:bodyPr>
            <a:normAutofit/>
          </a:bodyPr>
          <a:lstStyle/>
          <a:p>
            <a:r>
              <a:rPr lang="en-US"/>
              <a:t>In your opinion, how often do MOST PEOPLE in your community... (Overall %)</a:t>
            </a:r>
          </a:p>
        </p:txBody>
      </p:sp>
      <p:sp>
        <p:nvSpPr>
          <p:cNvPr id="3" name="Title 2">
            <a:extLst>
              <a:ext uri="{FF2B5EF4-FFF2-40B4-BE49-F238E27FC236}">
                <a16:creationId xmlns:a16="http://schemas.microsoft.com/office/drawing/2014/main" id="{7B995BC3-D299-7FE3-4429-153C781BECC2}"/>
              </a:ext>
            </a:extLst>
          </p:cNvPr>
          <p:cNvSpPr>
            <a:spLocks noGrp="1"/>
          </p:cNvSpPr>
          <p:nvPr>
            <p:ph type="title"/>
          </p:nvPr>
        </p:nvSpPr>
        <p:spPr/>
        <p:txBody>
          <a:bodyPr/>
          <a:lstStyle/>
          <a:p>
            <a:r>
              <a:rPr lang="en-US"/>
              <a:t>COMMUNITY PERCEPTIONS</a:t>
            </a:r>
          </a:p>
        </p:txBody>
      </p:sp>
      <p:sp>
        <p:nvSpPr>
          <p:cNvPr id="5" name="TextBox 4">
            <a:extLst>
              <a:ext uri="{FF2B5EF4-FFF2-40B4-BE49-F238E27FC236}">
                <a16:creationId xmlns:a16="http://schemas.microsoft.com/office/drawing/2014/main" id="{A505F2FC-652B-8AA5-2DB3-F28C5C8A6697}"/>
              </a:ext>
            </a:extLst>
          </p:cNvPr>
          <p:cNvSpPr txBox="1"/>
          <p:nvPr/>
        </p:nvSpPr>
        <p:spPr>
          <a:xfrm>
            <a:off x="457198" y="1388524"/>
            <a:ext cx="3925356"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someone who is not using a seat belt to use a seat belt?</a:t>
            </a:r>
          </a:p>
        </p:txBody>
      </p:sp>
      <p:sp>
        <p:nvSpPr>
          <p:cNvPr id="6" name="TextBox 5">
            <a:extLst>
              <a:ext uri="{FF2B5EF4-FFF2-40B4-BE49-F238E27FC236}">
                <a16:creationId xmlns:a16="http://schemas.microsoft.com/office/drawing/2014/main" id="{C88798E9-DFFC-1C7E-7C28-C242C01C51BF}"/>
              </a:ext>
            </a:extLst>
          </p:cNvPr>
          <p:cNvSpPr txBox="1"/>
          <p:nvPr/>
        </p:nvSpPr>
        <p:spPr>
          <a:xfrm>
            <a:off x="4574145" y="1213902"/>
            <a:ext cx="3925356" cy="646331"/>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Take some action to prevent someone who is going to drive who is perhaps too impaired to drive safely?</a:t>
            </a:r>
          </a:p>
        </p:txBody>
      </p:sp>
      <p:sp>
        <p:nvSpPr>
          <p:cNvPr id="7" name="TextBox 6">
            <a:extLst>
              <a:ext uri="{FF2B5EF4-FFF2-40B4-BE49-F238E27FC236}">
                <a16:creationId xmlns:a16="http://schemas.microsoft.com/office/drawing/2014/main" id="{B20D91E5-9EB0-4412-BF48-5ABAA4ACBDA4}"/>
              </a:ext>
            </a:extLst>
          </p:cNvPr>
          <p:cNvSpPr txBox="1"/>
          <p:nvPr/>
        </p:nvSpPr>
        <p:spPr>
          <a:xfrm>
            <a:off x="457199" y="3957433"/>
            <a:ext cx="3931921"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someone who is speeding or driving aggressively to slow down?</a:t>
            </a:r>
          </a:p>
        </p:txBody>
      </p:sp>
      <p:sp>
        <p:nvSpPr>
          <p:cNvPr id="8" name="TextBox 7">
            <a:extLst>
              <a:ext uri="{FF2B5EF4-FFF2-40B4-BE49-F238E27FC236}">
                <a16:creationId xmlns:a16="http://schemas.microsoft.com/office/drawing/2014/main" id="{BA5936CA-0393-0D5D-4E5A-6E3C4A6C6689}"/>
              </a:ext>
            </a:extLst>
          </p:cNvPr>
          <p:cNvSpPr txBox="1"/>
          <p:nvPr/>
        </p:nvSpPr>
        <p:spPr>
          <a:xfrm>
            <a:off x="4572000" y="3952800"/>
            <a:ext cx="3931919"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a driver who is using their cell phone or who is distracted to focus on driving?</a:t>
            </a:r>
          </a:p>
        </p:txBody>
      </p:sp>
      <p:graphicFrame>
        <p:nvGraphicFramePr>
          <p:cNvPr id="12" name="Chart 11">
            <a:extLst>
              <a:ext uri="{FF2B5EF4-FFF2-40B4-BE49-F238E27FC236}">
                <a16:creationId xmlns:a16="http://schemas.microsoft.com/office/drawing/2014/main" id="{774E4FCE-9CF4-27B2-F2BA-91302845A977}"/>
              </a:ext>
            </a:extLst>
          </p:cNvPr>
          <p:cNvGraphicFramePr>
            <a:graphicFrameLocks noGrp="1"/>
          </p:cNvGraphicFramePr>
          <p:nvPr>
            <p:extLst>
              <p:ext uri="{D42A27DB-BD31-4B8C-83A1-F6EECF244321}">
                <p14:modId xmlns:p14="http://schemas.microsoft.com/office/powerpoint/2010/main" val="3685513624"/>
              </p:ext>
            </p:extLst>
          </p:nvPr>
        </p:nvGraphicFramePr>
        <p:xfrm>
          <a:off x="482600" y="1920240"/>
          <a:ext cx="3657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4996C71B-477D-BCB8-DC69-7AF1C9E1AFEC}"/>
              </a:ext>
            </a:extLst>
          </p:cNvPr>
          <p:cNvGraphicFramePr>
            <a:graphicFrameLocks noGrp="1"/>
          </p:cNvGraphicFramePr>
          <p:nvPr>
            <p:extLst>
              <p:ext uri="{D42A27DB-BD31-4B8C-83A1-F6EECF244321}">
                <p14:modId xmlns:p14="http://schemas.microsoft.com/office/powerpoint/2010/main" val="4108523571"/>
              </p:ext>
            </p:extLst>
          </p:nvPr>
        </p:nvGraphicFramePr>
        <p:xfrm>
          <a:off x="4572000" y="1920240"/>
          <a:ext cx="36576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17FAF337-8EA7-A031-307D-F66EAEC33327}"/>
              </a:ext>
            </a:extLst>
          </p:cNvPr>
          <p:cNvGraphicFramePr>
            <a:graphicFrameLocks noGrp="1"/>
          </p:cNvGraphicFramePr>
          <p:nvPr>
            <p:extLst>
              <p:ext uri="{D42A27DB-BD31-4B8C-83A1-F6EECF244321}">
                <p14:modId xmlns:p14="http://schemas.microsoft.com/office/powerpoint/2010/main" val="3428911395"/>
              </p:ext>
            </p:extLst>
          </p:nvPr>
        </p:nvGraphicFramePr>
        <p:xfrm>
          <a:off x="482600" y="4480560"/>
          <a:ext cx="36576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A23D0852-EB76-3C15-DFDF-AFFB132B3823}"/>
              </a:ext>
            </a:extLst>
          </p:cNvPr>
          <p:cNvGraphicFramePr>
            <a:graphicFrameLocks noGrp="1"/>
          </p:cNvGraphicFramePr>
          <p:nvPr>
            <p:extLst>
              <p:ext uri="{D42A27DB-BD31-4B8C-83A1-F6EECF244321}">
                <p14:modId xmlns:p14="http://schemas.microsoft.com/office/powerpoint/2010/main" val="906583235"/>
              </p:ext>
            </p:extLst>
          </p:nvPr>
        </p:nvGraphicFramePr>
        <p:xfrm>
          <a:off x="4572000" y="4480560"/>
          <a:ext cx="3657600" cy="1828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5695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C9C024-EAE1-D927-5728-C007D7010248}"/>
              </a:ext>
            </a:extLst>
          </p:cNvPr>
          <p:cNvSpPr>
            <a:spLocks noGrp="1"/>
          </p:cNvSpPr>
          <p:nvPr>
            <p:ph type="body" sz="quarter" idx="12"/>
          </p:nvPr>
        </p:nvSpPr>
        <p:spPr/>
        <p:txBody>
          <a:bodyPr>
            <a:normAutofit lnSpcReduction="10000"/>
          </a:bodyPr>
          <a:lstStyle/>
          <a:p>
            <a:r>
              <a:rPr lang="en-US"/>
              <a:t>In your opinion, how often do MOST PEOPLE in your community... - Ask someone who is not using a seat belt to use a seat belt?</a:t>
            </a:r>
          </a:p>
        </p:txBody>
      </p:sp>
      <p:sp>
        <p:nvSpPr>
          <p:cNvPr id="3" name="Title 2">
            <a:extLst>
              <a:ext uri="{FF2B5EF4-FFF2-40B4-BE49-F238E27FC236}">
                <a16:creationId xmlns:a16="http://schemas.microsoft.com/office/drawing/2014/main" id="{1D4B4701-22D6-B97A-6D24-F83C8E7DBDE5}"/>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510B3C7F-2271-3182-9DE6-627D6CF5F37F}"/>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918159259"/>
                    </a:ext>
                  </a:extLst>
                </a:gridCol>
                <a:gridCol w="685054">
                  <a:extLst>
                    <a:ext uri="{9D8B030D-6E8A-4147-A177-3AD203B41FA5}">
                      <a16:colId xmlns:a16="http://schemas.microsoft.com/office/drawing/2014/main" val="3148791006"/>
                    </a:ext>
                  </a:extLst>
                </a:gridCol>
                <a:gridCol w="685054">
                  <a:extLst>
                    <a:ext uri="{9D8B030D-6E8A-4147-A177-3AD203B41FA5}">
                      <a16:colId xmlns:a16="http://schemas.microsoft.com/office/drawing/2014/main" val="2641523615"/>
                    </a:ext>
                  </a:extLst>
                </a:gridCol>
                <a:gridCol w="685054">
                  <a:extLst>
                    <a:ext uri="{9D8B030D-6E8A-4147-A177-3AD203B41FA5}">
                      <a16:colId xmlns:a16="http://schemas.microsoft.com/office/drawing/2014/main" val="2080606480"/>
                    </a:ext>
                  </a:extLst>
                </a:gridCol>
                <a:gridCol w="685054">
                  <a:extLst>
                    <a:ext uri="{9D8B030D-6E8A-4147-A177-3AD203B41FA5}">
                      <a16:colId xmlns:a16="http://schemas.microsoft.com/office/drawing/2014/main" val="1950287863"/>
                    </a:ext>
                  </a:extLst>
                </a:gridCol>
                <a:gridCol w="685054">
                  <a:extLst>
                    <a:ext uri="{9D8B030D-6E8A-4147-A177-3AD203B41FA5}">
                      <a16:colId xmlns:a16="http://schemas.microsoft.com/office/drawing/2014/main" val="363850384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4798755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425114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extLst>
                  <a:ext uri="{0D108BD9-81ED-4DB2-BD59-A6C34878D82A}">
                    <a16:rowId xmlns:a16="http://schemas.microsoft.com/office/drawing/2014/main" val="22846178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637055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4715494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965519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37348597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051043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7742277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62791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2389302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8740725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36958891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79789157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396891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40960742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894052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2551532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071198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2580624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24466822"/>
                  </a:ext>
                </a:extLst>
              </a:tr>
            </a:tbl>
          </a:graphicData>
        </a:graphic>
      </p:graphicFrame>
    </p:spTree>
    <p:extLst>
      <p:ext uri="{BB962C8B-B14F-4D97-AF65-F5344CB8AC3E}">
        <p14:creationId xmlns:p14="http://schemas.microsoft.com/office/powerpoint/2010/main" val="1393891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98E8-7A90-4B95-8B6A-DF36F019E807}"/>
              </a:ext>
            </a:extLst>
          </p:cNvPr>
          <p:cNvSpPr>
            <a:spLocks noGrp="1"/>
          </p:cNvSpPr>
          <p:nvPr>
            <p:ph type="body" sz="quarter" idx="10"/>
          </p:nvPr>
        </p:nvSpPr>
        <p:spPr>
          <a:xfrm>
            <a:off x="457200" y="914400"/>
            <a:ext cx="8195165" cy="5378116"/>
          </a:xfrm>
        </p:spPr>
        <p:txBody>
          <a:bodyPr vert="horz" lIns="91440" tIns="45720" rIns="91440" bIns="45720" numCol="2" spcCol="182880" rtlCol="0" anchor="t">
            <a:normAutofit lnSpcReduction="10000"/>
          </a:bodyPr>
          <a:lstStyle/>
          <a:p>
            <a:pPr marL="0" indent="0">
              <a:buNone/>
            </a:pPr>
            <a:r>
              <a:rPr lang="en-US" sz="1400">
                <a:solidFill>
                  <a:schemeClr val="accent3"/>
                </a:solidFill>
                <a:latin typeface="Urbane Demi Bold"/>
                <a:cs typeface="Arial"/>
              </a:rPr>
              <a:t>GENERAL SAFETY</a:t>
            </a:r>
          </a:p>
          <a:p>
            <a:r>
              <a:rPr lang="en-US" sz="1400">
                <a:solidFill>
                  <a:schemeClr val="tx1"/>
                </a:solidFill>
                <a:latin typeface="Proxima Nova Cn Rg"/>
                <a:cs typeface="Arial"/>
              </a:rPr>
              <a:t>Overall, 16% of respondents believe that it was very or extremely dangerous to drive a motor vehicle on public roads,  44% of respondents felt the same about riding a bicycle on public roads, 27% to walk or jog on public roads, and 10% to use public transportation. </a:t>
            </a:r>
          </a:p>
          <a:p>
            <a:r>
              <a:rPr lang="en-US" sz="1400">
                <a:solidFill>
                  <a:schemeClr val="tx1"/>
                </a:solidFill>
                <a:latin typeface="Proxima Nova Cn Rg"/>
                <a:cs typeface="Arial"/>
              </a:rPr>
              <a:t>More than four in five (87%) respondents believe that it is very or extremely dangerous when drivers type or interact with their cell phones while driving, while 81% believe that it is very or extremely dangerous when drivers read or look at their cell phones while driving. </a:t>
            </a:r>
          </a:p>
          <a:p>
            <a:r>
              <a:rPr lang="en-US" sz="1400">
                <a:solidFill>
                  <a:schemeClr val="tx1"/>
                </a:solidFill>
                <a:latin typeface="Proxima Nova Cn Rg"/>
                <a:cs typeface="Arial"/>
              </a:rPr>
              <a:t>Nearly one-third (31%) of respondents believe that it is very or extremely dangerous to speed 10 mph or more over the speed limit, 61% when drivers hold and talk on cell phones, 43% to drive shortly (within an hour) after consuming 1 drink of alcohol, 68% to drive shortly (within an hour) after consuming 2 or more drinks of alcohol, 61% to drive shortly (within an hour) after consuming cannabis, and 59% to drive after using prescription or over-the-counter drugs with side effects.</a:t>
            </a:r>
          </a:p>
          <a:p>
            <a:endParaRPr lang="en-US" sz="1400">
              <a:solidFill>
                <a:schemeClr val="tx1"/>
              </a:solidFill>
              <a:highlight>
                <a:srgbClr val="FFFF00"/>
              </a:highlight>
            </a:endParaRPr>
          </a:p>
          <a:p>
            <a:endParaRPr lang="en-US" sz="1400">
              <a:solidFill>
                <a:schemeClr val="tx1"/>
              </a:solidFill>
              <a:highlight>
                <a:srgbClr val="FFFF00"/>
              </a:highlight>
            </a:endParaRPr>
          </a:p>
          <a:p>
            <a:endParaRPr lang="en-US" sz="1400">
              <a:solidFill>
                <a:schemeClr val="tx1"/>
              </a:solidFill>
              <a:highlight>
                <a:srgbClr val="FFFF00"/>
              </a:highlight>
            </a:endParaRPr>
          </a:p>
          <a:p>
            <a:endParaRPr lang="en-US" sz="1400">
              <a:solidFill>
                <a:schemeClr val="tx1"/>
              </a:solidFill>
              <a:highlight>
                <a:srgbClr val="FFFF00"/>
              </a:highlight>
            </a:endParaRPr>
          </a:p>
          <a:p>
            <a:endParaRPr lang="en-US" sz="1400">
              <a:solidFill>
                <a:schemeClr val="tx1"/>
              </a:solidFill>
              <a:highlight>
                <a:srgbClr val="FFFF00"/>
              </a:highlight>
            </a:endParaRPr>
          </a:p>
          <a:p>
            <a:pPr marL="0" indent="0">
              <a:buNone/>
            </a:pPr>
            <a:endParaRPr lang="en-US" sz="1400">
              <a:solidFill>
                <a:schemeClr val="tx1"/>
              </a:solidFill>
              <a:highlight>
                <a:srgbClr val="FFFF00"/>
              </a:highlight>
            </a:endParaRPr>
          </a:p>
          <a:p>
            <a:r>
              <a:rPr lang="en-US" sz="1400">
                <a:solidFill>
                  <a:schemeClr val="tx1"/>
                </a:solidFill>
                <a:latin typeface="Proxima Nova Cn Rg"/>
                <a:cs typeface="Arial"/>
              </a:rPr>
              <a:t>Respondents believe the most common risks to motorcycle riders’ safety includes drivers engaging in distracted driving (29%); drivers not looking for motorcyclists or checking their blind spots (29%); and drivers not adhering to safety or traffic laws (22%).</a:t>
            </a:r>
          </a:p>
          <a:p>
            <a:r>
              <a:rPr lang="en-US" sz="1400">
                <a:latin typeface="Proxima Nova Cn Rg"/>
                <a:cs typeface="Arial"/>
              </a:rPr>
              <a:t>Few respondents in the state believe that it is very or extremely likely someone in their community would get caught by the police for driving while using a cell phone (13%), driving 10 mph or more over the speed limit (20%), driving under the influence of alcohol (22%), driving under the influence of cannabis (16%), or driving while </a:t>
            </a:r>
            <a:r>
              <a:rPr lang="en-US" sz="1400" u="sng">
                <a:latin typeface="Proxima Nova Cn Rg"/>
                <a:cs typeface="Arial"/>
              </a:rPr>
              <a:t>not</a:t>
            </a:r>
            <a:r>
              <a:rPr lang="en-US" sz="1400">
                <a:latin typeface="Proxima Nova Cn Rg"/>
                <a:cs typeface="Arial"/>
              </a:rPr>
              <a:t> wearing a seat belt (13%).</a:t>
            </a:r>
          </a:p>
          <a:p>
            <a:r>
              <a:rPr lang="en-US" sz="1400">
                <a:latin typeface="Proxima Nova Cn Rg"/>
                <a:cs typeface="Arial"/>
              </a:rPr>
              <a:t>22% of respondents believed that prosecution for driving under the influence of alcohol is very or extremely likely compared with 16% of respondents that felt the same for driving under the influence of cannabis.</a:t>
            </a: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p:txBody>
      </p:sp>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p:txBody>
          <a:bodyPr>
            <a:normAutofit/>
          </a:bodyPr>
          <a:lstStyle/>
          <a:p>
            <a:r>
              <a:rPr lang="en-US" sz="2000">
                <a:latin typeface="Urbane Bold" panose="020B0604020202020204" charset="0"/>
              </a:rPr>
              <a:t>SUMMARY</a:t>
            </a:r>
            <a:endParaRPr lang="en-US" sz="2000" b="0">
              <a:latin typeface="Urbane Bold" panose="020B0604020202020204" charset="0"/>
            </a:endParaRPr>
          </a:p>
        </p:txBody>
      </p:sp>
    </p:spTree>
    <p:extLst>
      <p:ext uri="{BB962C8B-B14F-4D97-AF65-F5344CB8AC3E}">
        <p14:creationId xmlns:p14="http://schemas.microsoft.com/office/powerpoint/2010/main" val="35350279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382FC2-F205-FB67-01C1-88670B859C06}"/>
              </a:ext>
            </a:extLst>
          </p:cNvPr>
          <p:cNvSpPr>
            <a:spLocks noGrp="1"/>
          </p:cNvSpPr>
          <p:nvPr>
            <p:ph type="body" sz="quarter" idx="12"/>
          </p:nvPr>
        </p:nvSpPr>
        <p:spPr/>
        <p:txBody>
          <a:bodyPr>
            <a:normAutofit fontScale="92500" lnSpcReduction="10000"/>
          </a:bodyPr>
          <a:lstStyle/>
          <a:p>
            <a:r>
              <a:rPr lang="en-US"/>
              <a:t>In your opinion, how often do MOST PEOPLE in your community... - Take some action to prevent someone who is going to drive who is perhaps too impaired to drive safely </a:t>
            </a:r>
          </a:p>
        </p:txBody>
      </p:sp>
      <p:sp>
        <p:nvSpPr>
          <p:cNvPr id="3" name="Title 2">
            <a:extLst>
              <a:ext uri="{FF2B5EF4-FFF2-40B4-BE49-F238E27FC236}">
                <a16:creationId xmlns:a16="http://schemas.microsoft.com/office/drawing/2014/main" id="{08DFA6FB-5552-21F9-30E4-21D466B51D2D}"/>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F22FD077-ECAB-072C-46EF-8A2CB5AEF7B9}"/>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641654332"/>
                    </a:ext>
                  </a:extLst>
                </a:gridCol>
                <a:gridCol w="685054">
                  <a:extLst>
                    <a:ext uri="{9D8B030D-6E8A-4147-A177-3AD203B41FA5}">
                      <a16:colId xmlns:a16="http://schemas.microsoft.com/office/drawing/2014/main" val="1075937637"/>
                    </a:ext>
                  </a:extLst>
                </a:gridCol>
                <a:gridCol w="685054">
                  <a:extLst>
                    <a:ext uri="{9D8B030D-6E8A-4147-A177-3AD203B41FA5}">
                      <a16:colId xmlns:a16="http://schemas.microsoft.com/office/drawing/2014/main" val="2534601649"/>
                    </a:ext>
                  </a:extLst>
                </a:gridCol>
                <a:gridCol w="685054">
                  <a:extLst>
                    <a:ext uri="{9D8B030D-6E8A-4147-A177-3AD203B41FA5}">
                      <a16:colId xmlns:a16="http://schemas.microsoft.com/office/drawing/2014/main" val="3205228284"/>
                    </a:ext>
                  </a:extLst>
                </a:gridCol>
                <a:gridCol w="685054">
                  <a:extLst>
                    <a:ext uri="{9D8B030D-6E8A-4147-A177-3AD203B41FA5}">
                      <a16:colId xmlns:a16="http://schemas.microsoft.com/office/drawing/2014/main" val="221061123"/>
                    </a:ext>
                  </a:extLst>
                </a:gridCol>
                <a:gridCol w="685054">
                  <a:extLst>
                    <a:ext uri="{9D8B030D-6E8A-4147-A177-3AD203B41FA5}">
                      <a16:colId xmlns:a16="http://schemas.microsoft.com/office/drawing/2014/main" val="106764723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9730235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294512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20729908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622866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8385461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317690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13245519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15381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25228687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612750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497023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797233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extLst>
                  <a:ext uri="{0D108BD9-81ED-4DB2-BD59-A6C34878D82A}">
                    <a16:rowId xmlns:a16="http://schemas.microsoft.com/office/drawing/2014/main" val="24486221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0164138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17040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20598146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782854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extLst>
                  <a:ext uri="{0D108BD9-81ED-4DB2-BD59-A6C34878D82A}">
                    <a16:rowId xmlns:a16="http://schemas.microsoft.com/office/drawing/2014/main" val="26462652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085981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2353477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175386414"/>
                  </a:ext>
                </a:extLst>
              </a:tr>
            </a:tbl>
          </a:graphicData>
        </a:graphic>
      </p:graphicFrame>
    </p:spTree>
    <p:extLst>
      <p:ext uri="{BB962C8B-B14F-4D97-AF65-F5344CB8AC3E}">
        <p14:creationId xmlns:p14="http://schemas.microsoft.com/office/powerpoint/2010/main" val="4069377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A46B3-16E2-65B7-BE53-8CF3A250C9BD}"/>
              </a:ext>
            </a:extLst>
          </p:cNvPr>
          <p:cNvSpPr>
            <a:spLocks noGrp="1"/>
          </p:cNvSpPr>
          <p:nvPr>
            <p:ph type="body" sz="quarter" idx="12"/>
          </p:nvPr>
        </p:nvSpPr>
        <p:spPr/>
        <p:txBody>
          <a:bodyPr>
            <a:normAutofit lnSpcReduction="10000"/>
          </a:bodyPr>
          <a:lstStyle/>
          <a:p>
            <a:r>
              <a:rPr lang="en-US"/>
              <a:t>In your opinion, how often do MOST PEOPLE in your community... - Ask someone who is speeding or driving aggressively to slow down?</a:t>
            </a:r>
          </a:p>
        </p:txBody>
      </p:sp>
      <p:sp>
        <p:nvSpPr>
          <p:cNvPr id="3" name="Title 2">
            <a:extLst>
              <a:ext uri="{FF2B5EF4-FFF2-40B4-BE49-F238E27FC236}">
                <a16:creationId xmlns:a16="http://schemas.microsoft.com/office/drawing/2014/main" id="{167A7F85-CCB3-B31E-A556-8F60F11F53B7}"/>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FAFAE246-C964-6076-B1AF-B7263CE7ADC0}"/>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3906822087"/>
                    </a:ext>
                  </a:extLst>
                </a:gridCol>
                <a:gridCol w="685054">
                  <a:extLst>
                    <a:ext uri="{9D8B030D-6E8A-4147-A177-3AD203B41FA5}">
                      <a16:colId xmlns:a16="http://schemas.microsoft.com/office/drawing/2014/main" val="3418483309"/>
                    </a:ext>
                  </a:extLst>
                </a:gridCol>
                <a:gridCol w="685054">
                  <a:extLst>
                    <a:ext uri="{9D8B030D-6E8A-4147-A177-3AD203B41FA5}">
                      <a16:colId xmlns:a16="http://schemas.microsoft.com/office/drawing/2014/main" val="880676367"/>
                    </a:ext>
                  </a:extLst>
                </a:gridCol>
                <a:gridCol w="685054">
                  <a:extLst>
                    <a:ext uri="{9D8B030D-6E8A-4147-A177-3AD203B41FA5}">
                      <a16:colId xmlns:a16="http://schemas.microsoft.com/office/drawing/2014/main" val="2854785504"/>
                    </a:ext>
                  </a:extLst>
                </a:gridCol>
                <a:gridCol w="685054">
                  <a:extLst>
                    <a:ext uri="{9D8B030D-6E8A-4147-A177-3AD203B41FA5}">
                      <a16:colId xmlns:a16="http://schemas.microsoft.com/office/drawing/2014/main" val="1221680429"/>
                    </a:ext>
                  </a:extLst>
                </a:gridCol>
                <a:gridCol w="685054">
                  <a:extLst>
                    <a:ext uri="{9D8B030D-6E8A-4147-A177-3AD203B41FA5}">
                      <a16:colId xmlns:a16="http://schemas.microsoft.com/office/drawing/2014/main" val="30342215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0465558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866051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7548601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579517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9053036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320603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8643383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668451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9012111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68943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5805751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254646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7600452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7169114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155559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32837414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308341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extLst>
                  <a:ext uri="{0D108BD9-81ED-4DB2-BD59-A6C34878D82A}">
                    <a16:rowId xmlns:a16="http://schemas.microsoft.com/office/drawing/2014/main" val="41291879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662187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11720469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12244540"/>
                  </a:ext>
                </a:extLst>
              </a:tr>
            </a:tbl>
          </a:graphicData>
        </a:graphic>
      </p:graphicFrame>
    </p:spTree>
    <p:extLst>
      <p:ext uri="{BB962C8B-B14F-4D97-AF65-F5344CB8AC3E}">
        <p14:creationId xmlns:p14="http://schemas.microsoft.com/office/powerpoint/2010/main" val="27275055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6FC152-CC73-4324-808F-EABEC35EDFDE}"/>
              </a:ext>
            </a:extLst>
          </p:cNvPr>
          <p:cNvSpPr>
            <a:spLocks noGrp="1"/>
          </p:cNvSpPr>
          <p:nvPr>
            <p:ph type="body" sz="quarter" idx="12"/>
          </p:nvPr>
        </p:nvSpPr>
        <p:spPr/>
        <p:txBody>
          <a:bodyPr>
            <a:normAutofit lnSpcReduction="10000"/>
          </a:bodyPr>
          <a:lstStyle/>
          <a:p>
            <a:r>
              <a:rPr lang="en-US"/>
              <a:t>In your opinion, how often do MOST PEOPLE in your community... - Ask a driver who is using their cell phone or who is distracted to focus on driving?</a:t>
            </a:r>
          </a:p>
        </p:txBody>
      </p:sp>
      <p:sp>
        <p:nvSpPr>
          <p:cNvPr id="3" name="Title 2">
            <a:extLst>
              <a:ext uri="{FF2B5EF4-FFF2-40B4-BE49-F238E27FC236}">
                <a16:creationId xmlns:a16="http://schemas.microsoft.com/office/drawing/2014/main" id="{B23500FB-D175-4B70-114A-F97D324B5676}"/>
              </a:ext>
            </a:extLst>
          </p:cNvPr>
          <p:cNvSpPr>
            <a:spLocks noGrp="1"/>
          </p:cNvSpPr>
          <p:nvPr>
            <p:ph type="title"/>
          </p:nvPr>
        </p:nvSpPr>
        <p:spPr/>
        <p:txBody>
          <a:bodyPr/>
          <a:lstStyle/>
          <a:p>
            <a:r>
              <a:rPr lang="en-US"/>
              <a:t>COMMUNITY PERCEPTIONS</a:t>
            </a:r>
          </a:p>
        </p:txBody>
      </p:sp>
      <p:graphicFrame>
        <p:nvGraphicFramePr>
          <p:cNvPr id="4" name="Table 3">
            <a:extLst>
              <a:ext uri="{FF2B5EF4-FFF2-40B4-BE49-F238E27FC236}">
                <a16:creationId xmlns:a16="http://schemas.microsoft.com/office/drawing/2014/main" id="{F2B8B157-705A-0298-B36C-5947E32250E5}"/>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471900498"/>
                    </a:ext>
                  </a:extLst>
                </a:gridCol>
                <a:gridCol w="685054">
                  <a:extLst>
                    <a:ext uri="{9D8B030D-6E8A-4147-A177-3AD203B41FA5}">
                      <a16:colId xmlns:a16="http://schemas.microsoft.com/office/drawing/2014/main" val="601139787"/>
                    </a:ext>
                  </a:extLst>
                </a:gridCol>
                <a:gridCol w="685054">
                  <a:extLst>
                    <a:ext uri="{9D8B030D-6E8A-4147-A177-3AD203B41FA5}">
                      <a16:colId xmlns:a16="http://schemas.microsoft.com/office/drawing/2014/main" val="514594927"/>
                    </a:ext>
                  </a:extLst>
                </a:gridCol>
                <a:gridCol w="685054">
                  <a:extLst>
                    <a:ext uri="{9D8B030D-6E8A-4147-A177-3AD203B41FA5}">
                      <a16:colId xmlns:a16="http://schemas.microsoft.com/office/drawing/2014/main" val="2880352763"/>
                    </a:ext>
                  </a:extLst>
                </a:gridCol>
                <a:gridCol w="685054">
                  <a:extLst>
                    <a:ext uri="{9D8B030D-6E8A-4147-A177-3AD203B41FA5}">
                      <a16:colId xmlns:a16="http://schemas.microsoft.com/office/drawing/2014/main" val="1771329159"/>
                    </a:ext>
                  </a:extLst>
                </a:gridCol>
                <a:gridCol w="685054">
                  <a:extLst>
                    <a:ext uri="{9D8B030D-6E8A-4147-A177-3AD203B41FA5}">
                      <a16:colId xmlns:a16="http://schemas.microsoft.com/office/drawing/2014/main" val="1150931553"/>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218443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633936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9929209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295891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939540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384996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3386463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86274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13711511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485615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557814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667082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extLst>
                  <a:ext uri="{0D108BD9-81ED-4DB2-BD59-A6C34878D82A}">
                    <a16:rowId xmlns:a16="http://schemas.microsoft.com/office/drawing/2014/main" val="22245165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3356943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232343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17628954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77631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extLst>
                  <a:ext uri="{0D108BD9-81ED-4DB2-BD59-A6C34878D82A}">
                    <a16:rowId xmlns:a16="http://schemas.microsoft.com/office/drawing/2014/main" val="27549274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044393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25897887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107057684"/>
                  </a:ext>
                </a:extLst>
              </a:tr>
            </a:tbl>
          </a:graphicData>
        </a:graphic>
      </p:graphicFrame>
    </p:spTree>
    <p:extLst>
      <p:ext uri="{BB962C8B-B14F-4D97-AF65-F5344CB8AC3E}">
        <p14:creationId xmlns:p14="http://schemas.microsoft.com/office/powerpoint/2010/main" val="29068517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662410-9340-C165-15E5-E04A6B0A33DE}"/>
              </a:ext>
            </a:extLst>
          </p:cNvPr>
          <p:cNvSpPr>
            <a:spLocks noGrp="1"/>
          </p:cNvSpPr>
          <p:nvPr>
            <p:ph type="body" sz="quarter" idx="12"/>
          </p:nvPr>
        </p:nvSpPr>
        <p:spPr/>
        <p:txBody>
          <a:bodyPr/>
          <a:lstStyle/>
          <a:p>
            <a:r>
              <a:rPr lang="en-US"/>
              <a:t>How easy or difficult would be it for you to… (Overall %)</a:t>
            </a:r>
          </a:p>
        </p:txBody>
      </p:sp>
      <p:sp>
        <p:nvSpPr>
          <p:cNvPr id="7" name="Title 6">
            <a:extLst>
              <a:ext uri="{FF2B5EF4-FFF2-40B4-BE49-F238E27FC236}">
                <a16:creationId xmlns:a16="http://schemas.microsoft.com/office/drawing/2014/main" id="{4553318D-8D0B-E5BD-590E-BA2F053BBBE2}"/>
              </a:ext>
            </a:extLst>
          </p:cNvPr>
          <p:cNvSpPr>
            <a:spLocks noGrp="1"/>
          </p:cNvSpPr>
          <p:nvPr>
            <p:ph type="title"/>
          </p:nvPr>
        </p:nvSpPr>
        <p:spPr/>
        <p:txBody>
          <a:bodyPr/>
          <a:lstStyle/>
          <a:p>
            <a:r>
              <a:rPr lang="en-US"/>
              <a:t>DRIVING AND CELL PHONE USE</a:t>
            </a:r>
          </a:p>
        </p:txBody>
      </p:sp>
      <p:sp>
        <p:nvSpPr>
          <p:cNvPr id="5" name="TextBox 4">
            <a:extLst>
              <a:ext uri="{FF2B5EF4-FFF2-40B4-BE49-F238E27FC236}">
                <a16:creationId xmlns:a16="http://schemas.microsoft.com/office/drawing/2014/main" id="{F15363C8-F34B-62D2-C1D0-B54725F04709}"/>
              </a:ext>
            </a:extLst>
          </p:cNvPr>
          <p:cNvSpPr txBox="1"/>
          <p:nvPr/>
        </p:nvSpPr>
        <p:spPr>
          <a:xfrm>
            <a:off x="482599" y="1445208"/>
            <a:ext cx="3657599"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NEVER talk on a cell phone while holding it and driving?</a:t>
            </a:r>
          </a:p>
        </p:txBody>
      </p:sp>
      <p:sp>
        <p:nvSpPr>
          <p:cNvPr id="6" name="TextBox 5">
            <a:extLst>
              <a:ext uri="{FF2B5EF4-FFF2-40B4-BE49-F238E27FC236}">
                <a16:creationId xmlns:a16="http://schemas.microsoft.com/office/drawing/2014/main" id="{614515DE-0403-6D26-1420-FF0FD860ABDD}"/>
              </a:ext>
            </a:extLst>
          </p:cNvPr>
          <p:cNvSpPr txBox="1"/>
          <p:nvPr/>
        </p:nvSpPr>
        <p:spPr>
          <a:xfrm>
            <a:off x="4423843" y="1440964"/>
            <a:ext cx="3657600"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NEVER read or manually type on a cell phone while driving?</a:t>
            </a:r>
          </a:p>
        </p:txBody>
      </p:sp>
      <p:graphicFrame>
        <p:nvGraphicFramePr>
          <p:cNvPr id="3" name="Chart 2">
            <a:extLst>
              <a:ext uri="{FF2B5EF4-FFF2-40B4-BE49-F238E27FC236}">
                <a16:creationId xmlns:a16="http://schemas.microsoft.com/office/drawing/2014/main" id="{3C847692-F4D9-2570-7250-C7EF729881E8}"/>
              </a:ext>
            </a:extLst>
          </p:cNvPr>
          <p:cNvGraphicFramePr>
            <a:graphicFrameLocks noGrp="1"/>
          </p:cNvGraphicFramePr>
          <p:nvPr>
            <p:extLst>
              <p:ext uri="{D42A27DB-BD31-4B8C-83A1-F6EECF244321}">
                <p14:modId xmlns:p14="http://schemas.microsoft.com/office/powerpoint/2010/main" val="884575222"/>
              </p:ext>
            </p:extLst>
          </p:nvPr>
        </p:nvGraphicFramePr>
        <p:xfrm>
          <a:off x="482600" y="192024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E9C3B0B-B0CD-A221-9CCB-F2FB104D0FDD}"/>
              </a:ext>
            </a:extLst>
          </p:cNvPr>
          <p:cNvGraphicFramePr>
            <a:graphicFrameLocks noGrp="1"/>
          </p:cNvGraphicFramePr>
          <p:nvPr>
            <p:extLst>
              <p:ext uri="{D42A27DB-BD31-4B8C-83A1-F6EECF244321}">
                <p14:modId xmlns:p14="http://schemas.microsoft.com/office/powerpoint/2010/main" val="3474524714"/>
              </p:ext>
            </p:extLst>
          </p:nvPr>
        </p:nvGraphicFramePr>
        <p:xfrm>
          <a:off x="4572000" y="1920240"/>
          <a:ext cx="36576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44998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82A84-8969-CB8C-CC6A-5BBAE7ADF7D0}"/>
              </a:ext>
            </a:extLst>
          </p:cNvPr>
          <p:cNvSpPr>
            <a:spLocks noGrp="1"/>
          </p:cNvSpPr>
          <p:nvPr>
            <p:ph type="body" sz="quarter" idx="12"/>
          </p:nvPr>
        </p:nvSpPr>
        <p:spPr/>
        <p:txBody>
          <a:bodyPr/>
          <a:lstStyle/>
          <a:p>
            <a:r>
              <a:rPr lang="en-US"/>
              <a:t>How easy or difficult would be it for you to NEVER read or manually type on a cell phone while driving?</a:t>
            </a:r>
          </a:p>
        </p:txBody>
      </p:sp>
      <p:sp>
        <p:nvSpPr>
          <p:cNvPr id="3" name="Title 2">
            <a:extLst>
              <a:ext uri="{FF2B5EF4-FFF2-40B4-BE49-F238E27FC236}">
                <a16:creationId xmlns:a16="http://schemas.microsoft.com/office/drawing/2014/main" id="{A1E1BD48-4979-C75C-2892-7042C5E63E81}"/>
              </a:ext>
            </a:extLst>
          </p:cNvPr>
          <p:cNvSpPr>
            <a:spLocks noGrp="1"/>
          </p:cNvSpPr>
          <p:nvPr>
            <p:ph type="title"/>
          </p:nvPr>
        </p:nvSpPr>
        <p:spPr/>
        <p:txBody>
          <a:bodyPr/>
          <a:lstStyle/>
          <a:p>
            <a:r>
              <a:rPr lang="en-US"/>
              <a:t>DRIVING AND CELL PHONE USE</a:t>
            </a:r>
          </a:p>
        </p:txBody>
      </p:sp>
      <p:graphicFrame>
        <p:nvGraphicFramePr>
          <p:cNvPr id="4" name="Table 3">
            <a:extLst>
              <a:ext uri="{FF2B5EF4-FFF2-40B4-BE49-F238E27FC236}">
                <a16:creationId xmlns:a16="http://schemas.microsoft.com/office/drawing/2014/main" id="{FD913EB5-DEC7-8981-774D-529C7E438CF9}"/>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2946439353"/>
                    </a:ext>
                  </a:extLst>
                </a:gridCol>
                <a:gridCol w="678470">
                  <a:extLst>
                    <a:ext uri="{9D8B030D-6E8A-4147-A177-3AD203B41FA5}">
                      <a16:colId xmlns:a16="http://schemas.microsoft.com/office/drawing/2014/main" val="1959665763"/>
                    </a:ext>
                  </a:extLst>
                </a:gridCol>
                <a:gridCol w="678470">
                  <a:extLst>
                    <a:ext uri="{9D8B030D-6E8A-4147-A177-3AD203B41FA5}">
                      <a16:colId xmlns:a16="http://schemas.microsoft.com/office/drawing/2014/main" val="1007136295"/>
                    </a:ext>
                  </a:extLst>
                </a:gridCol>
                <a:gridCol w="678470">
                  <a:extLst>
                    <a:ext uri="{9D8B030D-6E8A-4147-A177-3AD203B41FA5}">
                      <a16:colId xmlns:a16="http://schemas.microsoft.com/office/drawing/2014/main" val="652681650"/>
                    </a:ext>
                  </a:extLst>
                </a:gridCol>
                <a:gridCol w="678470">
                  <a:extLst>
                    <a:ext uri="{9D8B030D-6E8A-4147-A177-3AD203B41FA5}">
                      <a16:colId xmlns:a16="http://schemas.microsoft.com/office/drawing/2014/main" val="1229792488"/>
                    </a:ext>
                  </a:extLst>
                </a:gridCol>
                <a:gridCol w="678470">
                  <a:extLst>
                    <a:ext uri="{9D8B030D-6E8A-4147-A177-3AD203B41FA5}">
                      <a16:colId xmlns:a16="http://schemas.microsoft.com/office/drawing/2014/main" val="681967650"/>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easy nor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01413680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764285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noFill/>
                  </a:tcPr>
                </a:tc>
                <a:extLst>
                  <a:ext uri="{0D108BD9-81ED-4DB2-BD59-A6C34878D82A}">
                    <a16:rowId xmlns:a16="http://schemas.microsoft.com/office/drawing/2014/main" val="37556047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6938989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2898873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245626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a:noFill/>
                    </a:lnB>
                    <a:noFill/>
                  </a:tcPr>
                </a:tc>
                <a:extLst>
                  <a:ext uri="{0D108BD9-81ED-4DB2-BD59-A6C34878D82A}">
                    <a16:rowId xmlns:a16="http://schemas.microsoft.com/office/drawing/2014/main" val="3320469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1450175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extLst>
                  <a:ext uri="{0D108BD9-81ED-4DB2-BD59-A6C34878D82A}">
                    <a16:rowId xmlns:a16="http://schemas.microsoft.com/office/drawing/2014/main" val="347836646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6679412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3058668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0043961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noFill/>
                  </a:tcPr>
                </a:tc>
                <a:extLst>
                  <a:ext uri="{0D108BD9-81ED-4DB2-BD59-A6C34878D82A}">
                    <a16:rowId xmlns:a16="http://schemas.microsoft.com/office/drawing/2014/main" val="27857012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017202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0293938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noFill/>
                  </a:tcPr>
                </a:tc>
                <a:extLst>
                  <a:ext uri="{0D108BD9-81ED-4DB2-BD59-A6C34878D82A}">
                    <a16:rowId xmlns:a16="http://schemas.microsoft.com/office/drawing/2014/main" val="6925021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4518804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noFill/>
                  </a:tcPr>
                </a:tc>
                <a:extLst>
                  <a:ext uri="{0D108BD9-81ED-4DB2-BD59-A6C34878D82A}">
                    <a16:rowId xmlns:a16="http://schemas.microsoft.com/office/drawing/2014/main" val="368828316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06307540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427264418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70700355"/>
                  </a:ext>
                </a:extLst>
              </a:tr>
            </a:tbl>
          </a:graphicData>
        </a:graphic>
      </p:graphicFrame>
    </p:spTree>
    <p:extLst>
      <p:ext uri="{BB962C8B-B14F-4D97-AF65-F5344CB8AC3E}">
        <p14:creationId xmlns:p14="http://schemas.microsoft.com/office/powerpoint/2010/main" val="22068839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A12BF-933C-71F5-D6AA-7F381E4EEB9C}"/>
              </a:ext>
            </a:extLst>
          </p:cNvPr>
          <p:cNvSpPr>
            <a:spLocks noGrp="1"/>
          </p:cNvSpPr>
          <p:nvPr>
            <p:ph type="body" sz="quarter" idx="12"/>
          </p:nvPr>
        </p:nvSpPr>
        <p:spPr/>
        <p:txBody>
          <a:bodyPr/>
          <a:lstStyle/>
          <a:p>
            <a:r>
              <a:rPr lang="en-US"/>
              <a:t>How easy or difficult would be it for you to NEVER talk on a cell phone while holding it and driving?</a:t>
            </a:r>
          </a:p>
        </p:txBody>
      </p:sp>
      <p:sp>
        <p:nvSpPr>
          <p:cNvPr id="3" name="Title 2">
            <a:extLst>
              <a:ext uri="{FF2B5EF4-FFF2-40B4-BE49-F238E27FC236}">
                <a16:creationId xmlns:a16="http://schemas.microsoft.com/office/drawing/2014/main" id="{EE9036BA-B8F5-1F8C-4E80-501F89CF30BE}"/>
              </a:ext>
            </a:extLst>
          </p:cNvPr>
          <p:cNvSpPr>
            <a:spLocks noGrp="1"/>
          </p:cNvSpPr>
          <p:nvPr>
            <p:ph type="title"/>
          </p:nvPr>
        </p:nvSpPr>
        <p:spPr/>
        <p:txBody>
          <a:bodyPr/>
          <a:lstStyle/>
          <a:p>
            <a:r>
              <a:rPr lang="en-US"/>
              <a:t>DRIVING AND CELL PHONE USE</a:t>
            </a:r>
          </a:p>
        </p:txBody>
      </p:sp>
      <p:graphicFrame>
        <p:nvGraphicFramePr>
          <p:cNvPr id="4" name="Table 3">
            <a:extLst>
              <a:ext uri="{FF2B5EF4-FFF2-40B4-BE49-F238E27FC236}">
                <a16:creationId xmlns:a16="http://schemas.microsoft.com/office/drawing/2014/main" id="{646AEA72-7774-46DE-0703-115EB85F6037}"/>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922322250"/>
                    </a:ext>
                  </a:extLst>
                </a:gridCol>
                <a:gridCol w="678470">
                  <a:extLst>
                    <a:ext uri="{9D8B030D-6E8A-4147-A177-3AD203B41FA5}">
                      <a16:colId xmlns:a16="http://schemas.microsoft.com/office/drawing/2014/main" val="2479391142"/>
                    </a:ext>
                  </a:extLst>
                </a:gridCol>
                <a:gridCol w="678470">
                  <a:extLst>
                    <a:ext uri="{9D8B030D-6E8A-4147-A177-3AD203B41FA5}">
                      <a16:colId xmlns:a16="http://schemas.microsoft.com/office/drawing/2014/main" val="3377579086"/>
                    </a:ext>
                  </a:extLst>
                </a:gridCol>
                <a:gridCol w="678470">
                  <a:extLst>
                    <a:ext uri="{9D8B030D-6E8A-4147-A177-3AD203B41FA5}">
                      <a16:colId xmlns:a16="http://schemas.microsoft.com/office/drawing/2014/main" val="1872335355"/>
                    </a:ext>
                  </a:extLst>
                </a:gridCol>
                <a:gridCol w="678470">
                  <a:extLst>
                    <a:ext uri="{9D8B030D-6E8A-4147-A177-3AD203B41FA5}">
                      <a16:colId xmlns:a16="http://schemas.microsoft.com/office/drawing/2014/main" val="2471734131"/>
                    </a:ext>
                  </a:extLst>
                </a:gridCol>
                <a:gridCol w="678470">
                  <a:extLst>
                    <a:ext uri="{9D8B030D-6E8A-4147-A177-3AD203B41FA5}">
                      <a16:colId xmlns:a16="http://schemas.microsoft.com/office/drawing/2014/main" val="2554245527"/>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easy nor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9889425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9703663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9092" marR="9092" marT="9092" marB="0" anchor="ctr">
                    <a:lnL>
                      <a:noFill/>
                    </a:lnL>
                    <a:lnR>
                      <a:noFill/>
                    </a:lnR>
                    <a:lnT>
                      <a:noFill/>
                    </a:lnT>
                    <a:lnB>
                      <a:noFill/>
                    </a:lnB>
                    <a:noFill/>
                  </a:tcPr>
                </a:tc>
                <a:extLst>
                  <a:ext uri="{0D108BD9-81ED-4DB2-BD59-A6C34878D82A}">
                    <a16:rowId xmlns:a16="http://schemas.microsoft.com/office/drawing/2014/main" val="197164162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3462849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9498771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7568424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extLst>
                  <a:ext uri="{0D108BD9-81ED-4DB2-BD59-A6C34878D82A}">
                    <a16:rowId xmlns:a16="http://schemas.microsoft.com/office/drawing/2014/main" val="325770710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6760958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62%</a:t>
                      </a:r>
                    </a:p>
                  </a:txBody>
                  <a:tcPr marL="9092" marR="9092" marT="9092" marB="0" anchor="ctr">
                    <a:lnL>
                      <a:noFill/>
                    </a:lnL>
                    <a:lnR>
                      <a:noFill/>
                    </a:lnR>
                    <a:lnT>
                      <a:noFill/>
                    </a:lnT>
                    <a:lnB>
                      <a:noFill/>
                    </a:lnB>
                    <a:noFill/>
                  </a:tcPr>
                </a:tc>
                <a:extLst>
                  <a:ext uri="{0D108BD9-81ED-4DB2-BD59-A6C34878D82A}">
                    <a16:rowId xmlns:a16="http://schemas.microsoft.com/office/drawing/2014/main" val="10470293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21788802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0478087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3603358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extLst>
                  <a:ext uri="{0D108BD9-81ED-4DB2-BD59-A6C34878D82A}">
                    <a16:rowId xmlns:a16="http://schemas.microsoft.com/office/drawing/2014/main" val="32362368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8797368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0790796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noFill/>
                  </a:tcPr>
                </a:tc>
                <a:extLst>
                  <a:ext uri="{0D108BD9-81ED-4DB2-BD59-A6C34878D82A}">
                    <a16:rowId xmlns:a16="http://schemas.microsoft.com/office/drawing/2014/main" val="35928732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99428715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extLst>
                  <a:ext uri="{0D108BD9-81ED-4DB2-BD59-A6C34878D82A}">
                    <a16:rowId xmlns:a16="http://schemas.microsoft.com/office/drawing/2014/main" val="39194525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346078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62%</a:t>
                      </a:r>
                    </a:p>
                  </a:txBody>
                  <a:tcPr marL="9092" marR="9092" marT="9092" marB="0" anchor="ctr">
                    <a:lnL>
                      <a:noFill/>
                    </a:lnL>
                    <a:lnR>
                      <a:noFill/>
                    </a:lnR>
                    <a:lnT>
                      <a:noFill/>
                    </a:lnT>
                    <a:lnB>
                      <a:noFill/>
                    </a:lnB>
                    <a:noFill/>
                  </a:tcPr>
                </a:tc>
                <a:extLst>
                  <a:ext uri="{0D108BD9-81ED-4DB2-BD59-A6C34878D82A}">
                    <a16:rowId xmlns:a16="http://schemas.microsoft.com/office/drawing/2014/main" val="148183996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38429364"/>
                  </a:ext>
                </a:extLst>
              </a:tr>
            </a:tbl>
          </a:graphicData>
        </a:graphic>
      </p:graphicFrame>
    </p:spTree>
    <p:extLst>
      <p:ext uri="{BB962C8B-B14F-4D97-AF65-F5344CB8AC3E}">
        <p14:creationId xmlns:p14="http://schemas.microsoft.com/office/powerpoint/2010/main" val="22603359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CA0B9-A483-F236-782E-DD7ED7A9ECC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585B92-C595-9602-C35A-2DF78A6C2097}"/>
              </a:ext>
            </a:extLst>
          </p:cNvPr>
          <p:cNvSpPr>
            <a:spLocks noGrp="1"/>
          </p:cNvSpPr>
          <p:nvPr>
            <p:ph type="body" sz="quarter" idx="12"/>
          </p:nvPr>
        </p:nvSpPr>
        <p:spPr/>
        <p:txBody>
          <a:bodyPr/>
          <a:lstStyle/>
          <a:p>
            <a:r>
              <a:rPr lang="en-US"/>
              <a:t>How easy or difficult would be it for you to… (Overall %)</a:t>
            </a:r>
          </a:p>
        </p:txBody>
      </p:sp>
      <p:sp>
        <p:nvSpPr>
          <p:cNvPr id="7" name="Title 6">
            <a:extLst>
              <a:ext uri="{FF2B5EF4-FFF2-40B4-BE49-F238E27FC236}">
                <a16:creationId xmlns:a16="http://schemas.microsoft.com/office/drawing/2014/main" id="{784314C1-D333-E95F-377F-1C3C14061130}"/>
              </a:ext>
            </a:extLst>
          </p:cNvPr>
          <p:cNvSpPr>
            <a:spLocks noGrp="1"/>
          </p:cNvSpPr>
          <p:nvPr>
            <p:ph type="title"/>
          </p:nvPr>
        </p:nvSpPr>
        <p:spPr/>
        <p:txBody>
          <a:bodyPr/>
          <a:lstStyle/>
          <a:p>
            <a:r>
              <a:rPr lang="en-US"/>
              <a:t>DRIVING AND SAFETY</a:t>
            </a:r>
          </a:p>
        </p:txBody>
      </p:sp>
      <p:sp>
        <p:nvSpPr>
          <p:cNvPr id="5" name="TextBox 4">
            <a:extLst>
              <a:ext uri="{FF2B5EF4-FFF2-40B4-BE49-F238E27FC236}">
                <a16:creationId xmlns:a16="http://schemas.microsoft.com/office/drawing/2014/main" id="{EBA940CD-8328-A026-5DE6-45D0DC61998E}"/>
              </a:ext>
            </a:extLst>
          </p:cNvPr>
          <p:cNvSpPr txBox="1"/>
          <p:nvPr/>
        </p:nvSpPr>
        <p:spPr>
          <a:xfrm>
            <a:off x="482599" y="1445208"/>
            <a:ext cx="3657599"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NEVER drive more than 10mph over the posted speed limit?</a:t>
            </a:r>
          </a:p>
        </p:txBody>
      </p:sp>
      <p:sp>
        <p:nvSpPr>
          <p:cNvPr id="6" name="TextBox 5">
            <a:extLst>
              <a:ext uri="{FF2B5EF4-FFF2-40B4-BE49-F238E27FC236}">
                <a16:creationId xmlns:a16="http://schemas.microsoft.com/office/drawing/2014/main" id="{5D2E53D4-A096-D106-3C83-EA2AF9C05FB9}"/>
              </a:ext>
            </a:extLst>
          </p:cNvPr>
          <p:cNvSpPr txBox="1"/>
          <p:nvPr/>
        </p:nvSpPr>
        <p:spPr>
          <a:xfrm>
            <a:off x="4423843" y="1440964"/>
            <a:ext cx="365760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ALWAYS wear your seat belt?</a:t>
            </a:r>
          </a:p>
        </p:txBody>
      </p:sp>
      <p:graphicFrame>
        <p:nvGraphicFramePr>
          <p:cNvPr id="3" name="Chart 2">
            <a:extLst>
              <a:ext uri="{FF2B5EF4-FFF2-40B4-BE49-F238E27FC236}">
                <a16:creationId xmlns:a16="http://schemas.microsoft.com/office/drawing/2014/main" id="{ACDA53B3-A264-21B6-0445-8B8DD52D9621}"/>
              </a:ext>
            </a:extLst>
          </p:cNvPr>
          <p:cNvGraphicFramePr>
            <a:graphicFrameLocks noGrp="1"/>
          </p:cNvGraphicFramePr>
          <p:nvPr>
            <p:extLst>
              <p:ext uri="{D42A27DB-BD31-4B8C-83A1-F6EECF244321}">
                <p14:modId xmlns:p14="http://schemas.microsoft.com/office/powerpoint/2010/main" val="1416432067"/>
              </p:ext>
            </p:extLst>
          </p:nvPr>
        </p:nvGraphicFramePr>
        <p:xfrm>
          <a:off x="482600" y="192024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A414CA20-3F22-A0EE-DAA5-090E1AEA7243}"/>
              </a:ext>
            </a:extLst>
          </p:cNvPr>
          <p:cNvGraphicFramePr>
            <a:graphicFrameLocks noGrp="1"/>
          </p:cNvGraphicFramePr>
          <p:nvPr>
            <p:extLst>
              <p:ext uri="{D42A27DB-BD31-4B8C-83A1-F6EECF244321}">
                <p14:modId xmlns:p14="http://schemas.microsoft.com/office/powerpoint/2010/main" val="2288702990"/>
              </p:ext>
            </p:extLst>
          </p:nvPr>
        </p:nvGraphicFramePr>
        <p:xfrm>
          <a:off x="4572000" y="1920240"/>
          <a:ext cx="36576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93867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679E7-A71C-7CBA-F256-5449A15C6A90}"/>
              </a:ext>
            </a:extLst>
          </p:cNvPr>
          <p:cNvSpPr>
            <a:spLocks noGrp="1"/>
          </p:cNvSpPr>
          <p:nvPr>
            <p:ph type="body" sz="quarter" idx="12"/>
          </p:nvPr>
        </p:nvSpPr>
        <p:spPr/>
        <p:txBody>
          <a:bodyPr/>
          <a:lstStyle/>
          <a:p>
            <a:r>
              <a:rPr lang="en-US"/>
              <a:t>How easy or difficult would be it for you to NEVER drive more than 10 mph over the posted speed limit?</a:t>
            </a:r>
          </a:p>
        </p:txBody>
      </p:sp>
      <p:sp>
        <p:nvSpPr>
          <p:cNvPr id="3" name="Title 2">
            <a:extLst>
              <a:ext uri="{FF2B5EF4-FFF2-40B4-BE49-F238E27FC236}">
                <a16:creationId xmlns:a16="http://schemas.microsoft.com/office/drawing/2014/main" id="{AA9DC5D1-C9CB-7292-9430-E7FC748715EB}"/>
              </a:ext>
            </a:extLst>
          </p:cNvPr>
          <p:cNvSpPr>
            <a:spLocks noGrp="1"/>
          </p:cNvSpPr>
          <p:nvPr>
            <p:ph type="title"/>
          </p:nvPr>
        </p:nvSpPr>
        <p:spPr/>
        <p:txBody>
          <a:bodyPr/>
          <a:lstStyle/>
          <a:p>
            <a:r>
              <a:rPr lang="en-US"/>
              <a:t>DRIVING AND SAFETY</a:t>
            </a:r>
          </a:p>
        </p:txBody>
      </p:sp>
      <p:graphicFrame>
        <p:nvGraphicFramePr>
          <p:cNvPr id="4" name="Table 3">
            <a:extLst>
              <a:ext uri="{FF2B5EF4-FFF2-40B4-BE49-F238E27FC236}">
                <a16:creationId xmlns:a16="http://schemas.microsoft.com/office/drawing/2014/main" id="{31A2FFD1-8568-89E7-C218-1F6AFB35E5DE}"/>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942533946"/>
                    </a:ext>
                  </a:extLst>
                </a:gridCol>
                <a:gridCol w="678470">
                  <a:extLst>
                    <a:ext uri="{9D8B030D-6E8A-4147-A177-3AD203B41FA5}">
                      <a16:colId xmlns:a16="http://schemas.microsoft.com/office/drawing/2014/main" val="1304309637"/>
                    </a:ext>
                  </a:extLst>
                </a:gridCol>
                <a:gridCol w="678470">
                  <a:extLst>
                    <a:ext uri="{9D8B030D-6E8A-4147-A177-3AD203B41FA5}">
                      <a16:colId xmlns:a16="http://schemas.microsoft.com/office/drawing/2014/main" val="2814057299"/>
                    </a:ext>
                  </a:extLst>
                </a:gridCol>
                <a:gridCol w="678470">
                  <a:extLst>
                    <a:ext uri="{9D8B030D-6E8A-4147-A177-3AD203B41FA5}">
                      <a16:colId xmlns:a16="http://schemas.microsoft.com/office/drawing/2014/main" val="3650613867"/>
                    </a:ext>
                  </a:extLst>
                </a:gridCol>
                <a:gridCol w="678470">
                  <a:extLst>
                    <a:ext uri="{9D8B030D-6E8A-4147-A177-3AD203B41FA5}">
                      <a16:colId xmlns:a16="http://schemas.microsoft.com/office/drawing/2014/main" val="475273162"/>
                    </a:ext>
                  </a:extLst>
                </a:gridCol>
                <a:gridCol w="678470">
                  <a:extLst>
                    <a:ext uri="{9D8B030D-6E8A-4147-A177-3AD203B41FA5}">
                      <a16:colId xmlns:a16="http://schemas.microsoft.com/office/drawing/2014/main" val="3863989404"/>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easy nor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4009143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667657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extLst>
                  <a:ext uri="{0D108BD9-81ED-4DB2-BD59-A6C34878D82A}">
                    <a16:rowId xmlns:a16="http://schemas.microsoft.com/office/drawing/2014/main" val="108979159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0079745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7555259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650575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extLst>
                  <a:ext uri="{0D108BD9-81ED-4DB2-BD59-A6C34878D82A}">
                    <a16:rowId xmlns:a16="http://schemas.microsoft.com/office/drawing/2014/main" val="33615654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7806825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extLst>
                  <a:ext uri="{0D108BD9-81ED-4DB2-BD59-A6C34878D82A}">
                    <a16:rowId xmlns:a16="http://schemas.microsoft.com/office/drawing/2014/main" val="29555975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9588030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7779503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1113666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36%</a:t>
                      </a:r>
                    </a:p>
                  </a:txBody>
                  <a:tcPr marL="9092" marR="9092" marT="9092" marB="0" anchor="ctr">
                    <a:lnL>
                      <a:noFill/>
                    </a:lnL>
                    <a:lnR>
                      <a:noFill/>
                    </a:lnR>
                    <a:lnT>
                      <a:noFill/>
                    </a:lnT>
                    <a:lnB>
                      <a:noFill/>
                    </a:lnB>
                    <a:noFill/>
                  </a:tcPr>
                </a:tc>
                <a:extLst>
                  <a:ext uri="{0D108BD9-81ED-4DB2-BD59-A6C34878D82A}">
                    <a16:rowId xmlns:a16="http://schemas.microsoft.com/office/drawing/2014/main" val="263041839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4915009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626307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extLst>
                  <a:ext uri="{0D108BD9-81ED-4DB2-BD59-A6C34878D82A}">
                    <a16:rowId xmlns:a16="http://schemas.microsoft.com/office/drawing/2014/main" val="2068541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813385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extLst>
                  <a:ext uri="{0D108BD9-81ED-4DB2-BD59-A6C34878D82A}">
                    <a16:rowId xmlns:a16="http://schemas.microsoft.com/office/drawing/2014/main" val="32293459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78566257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extLst>
                  <a:ext uri="{0D108BD9-81ED-4DB2-BD59-A6C34878D82A}">
                    <a16:rowId xmlns:a16="http://schemas.microsoft.com/office/drawing/2014/main" val="6091696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50803590"/>
                  </a:ext>
                </a:extLst>
              </a:tr>
            </a:tbl>
          </a:graphicData>
        </a:graphic>
      </p:graphicFrame>
    </p:spTree>
    <p:extLst>
      <p:ext uri="{BB962C8B-B14F-4D97-AF65-F5344CB8AC3E}">
        <p14:creationId xmlns:p14="http://schemas.microsoft.com/office/powerpoint/2010/main" val="3949767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F646B1-1476-A0E1-B64E-2AD1444F083F}"/>
              </a:ext>
            </a:extLst>
          </p:cNvPr>
          <p:cNvSpPr>
            <a:spLocks noGrp="1"/>
          </p:cNvSpPr>
          <p:nvPr>
            <p:ph type="body" sz="quarter" idx="12"/>
          </p:nvPr>
        </p:nvSpPr>
        <p:spPr/>
        <p:txBody>
          <a:bodyPr/>
          <a:lstStyle/>
          <a:p>
            <a:r>
              <a:rPr lang="en-US"/>
              <a:t>How easy or difficult would be it for you to ALWAYS wear your seat belt?</a:t>
            </a:r>
          </a:p>
        </p:txBody>
      </p:sp>
      <p:sp>
        <p:nvSpPr>
          <p:cNvPr id="3" name="Title 2">
            <a:extLst>
              <a:ext uri="{FF2B5EF4-FFF2-40B4-BE49-F238E27FC236}">
                <a16:creationId xmlns:a16="http://schemas.microsoft.com/office/drawing/2014/main" id="{0FE0B792-DE44-27A2-EADB-C7BF8E7B0167}"/>
              </a:ext>
            </a:extLst>
          </p:cNvPr>
          <p:cNvSpPr>
            <a:spLocks noGrp="1"/>
          </p:cNvSpPr>
          <p:nvPr>
            <p:ph type="title"/>
          </p:nvPr>
        </p:nvSpPr>
        <p:spPr/>
        <p:txBody>
          <a:bodyPr/>
          <a:lstStyle/>
          <a:p>
            <a:r>
              <a:rPr lang="en-US"/>
              <a:t>DRIVING AND SAFETY</a:t>
            </a:r>
          </a:p>
        </p:txBody>
      </p:sp>
      <p:graphicFrame>
        <p:nvGraphicFramePr>
          <p:cNvPr id="4" name="Table 3">
            <a:extLst>
              <a:ext uri="{FF2B5EF4-FFF2-40B4-BE49-F238E27FC236}">
                <a16:creationId xmlns:a16="http://schemas.microsoft.com/office/drawing/2014/main" id="{CCE35544-950C-4390-1276-E4456FAE248E}"/>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958524441"/>
                    </a:ext>
                  </a:extLst>
                </a:gridCol>
                <a:gridCol w="678470">
                  <a:extLst>
                    <a:ext uri="{9D8B030D-6E8A-4147-A177-3AD203B41FA5}">
                      <a16:colId xmlns:a16="http://schemas.microsoft.com/office/drawing/2014/main" val="3194150585"/>
                    </a:ext>
                  </a:extLst>
                </a:gridCol>
                <a:gridCol w="678470">
                  <a:extLst>
                    <a:ext uri="{9D8B030D-6E8A-4147-A177-3AD203B41FA5}">
                      <a16:colId xmlns:a16="http://schemas.microsoft.com/office/drawing/2014/main" val="2529154926"/>
                    </a:ext>
                  </a:extLst>
                </a:gridCol>
                <a:gridCol w="678470">
                  <a:extLst>
                    <a:ext uri="{9D8B030D-6E8A-4147-A177-3AD203B41FA5}">
                      <a16:colId xmlns:a16="http://schemas.microsoft.com/office/drawing/2014/main" val="3272236535"/>
                    </a:ext>
                  </a:extLst>
                </a:gridCol>
                <a:gridCol w="678470">
                  <a:extLst>
                    <a:ext uri="{9D8B030D-6E8A-4147-A177-3AD203B41FA5}">
                      <a16:colId xmlns:a16="http://schemas.microsoft.com/office/drawing/2014/main" val="3732230057"/>
                    </a:ext>
                  </a:extLst>
                </a:gridCol>
                <a:gridCol w="678470">
                  <a:extLst>
                    <a:ext uri="{9D8B030D-6E8A-4147-A177-3AD203B41FA5}">
                      <a16:colId xmlns:a16="http://schemas.microsoft.com/office/drawing/2014/main" val="2934916253"/>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easy nor difficult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Very easy</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2862794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4828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95%</a:t>
                      </a:r>
                    </a:p>
                  </a:txBody>
                  <a:tcPr marL="9092" marR="9092" marT="9092" marB="0" anchor="ctr">
                    <a:lnL>
                      <a:noFill/>
                    </a:lnL>
                    <a:lnR>
                      <a:noFill/>
                    </a:lnR>
                    <a:lnT>
                      <a:noFill/>
                    </a:lnT>
                    <a:lnB>
                      <a:noFill/>
                    </a:lnB>
                    <a:noFill/>
                  </a:tcPr>
                </a:tc>
                <a:extLst>
                  <a:ext uri="{0D108BD9-81ED-4DB2-BD59-A6C34878D82A}">
                    <a16:rowId xmlns:a16="http://schemas.microsoft.com/office/drawing/2014/main" val="268284226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99954457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87451770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5770994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91%</a:t>
                      </a:r>
                    </a:p>
                  </a:txBody>
                  <a:tcPr marL="9092" marR="9092" marT="9092" marB="0" anchor="ctr">
                    <a:lnL>
                      <a:noFill/>
                    </a:lnL>
                    <a:lnR>
                      <a:noFill/>
                    </a:lnR>
                    <a:lnT>
                      <a:noFill/>
                    </a:lnT>
                    <a:lnB>
                      <a:noFill/>
                    </a:lnB>
                    <a:noFill/>
                  </a:tcPr>
                </a:tc>
                <a:extLst>
                  <a:ext uri="{0D108BD9-81ED-4DB2-BD59-A6C34878D82A}">
                    <a16:rowId xmlns:a16="http://schemas.microsoft.com/office/drawing/2014/main" val="4984764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80094435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95%</a:t>
                      </a:r>
                    </a:p>
                  </a:txBody>
                  <a:tcPr marL="9092" marR="9092" marT="9092" marB="0" anchor="ctr">
                    <a:lnL>
                      <a:noFill/>
                    </a:lnL>
                    <a:lnR>
                      <a:noFill/>
                    </a:lnR>
                    <a:lnT>
                      <a:noFill/>
                    </a:lnT>
                    <a:lnB>
                      <a:noFill/>
                    </a:lnB>
                    <a:noFill/>
                  </a:tcPr>
                </a:tc>
                <a:extLst>
                  <a:ext uri="{0D108BD9-81ED-4DB2-BD59-A6C34878D82A}">
                    <a16:rowId xmlns:a16="http://schemas.microsoft.com/office/drawing/2014/main" val="5659629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6925526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6669049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7673158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90%</a:t>
                      </a:r>
                    </a:p>
                  </a:txBody>
                  <a:tcPr marL="9092" marR="9092" marT="9092" marB="0" anchor="ctr">
                    <a:lnL>
                      <a:noFill/>
                    </a:lnL>
                    <a:lnR>
                      <a:noFill/>
                    </a:lnR>
                    <a:lnT>
                      <a:noFill/>
                    </a:lnT>
                    <a:lnB>
                      <a:noFill/>
                    </a:lnB>
                    <a:noFill/>
                  </a:tcPr>
                </a:tc>
                <a:extLst>
                  <a:ext uri="{0D108BD9-81ED-4DB2-BD59-A6C34878D82A}">
                    <a16:rowId xmlns:a16="http://schemas.microsoft.com/office/drawing/2014/main" val="215598110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71712634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8101754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92%</a:t>
                      </a:r>
                    </a:p>
                  </a:txBody>
                  <a:tcPr marL="9092" marR="9092" marT="9092" marB="0" anchor="ctr">
                    <a:lnL>
                      <a:noFill/>
                    </a:lnL>
                    <a:lnR>
                      <a:noFill/>
                    </a:lnR>
                    <a:lnT>
                      <a:noFill/>
                    </a:lnT>
                    <a:lnB>
                      <a:noFill/>
                    </a:lnB>
                    <a:noFill/>
                  </a:tcPr>
                </a:tc>
                <a:extLst>
                  <a:ext uri="{0D108BD9-81ED-4DB2-BD59-A6C34878D82A}">
                    <a16:rowId xmlns:a16="http://schemas.microsoft.com/office/drawing/2014/main" val="163927596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263324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87%</a:t>
                      </a:r>
                    </a:p>
                  </a:txBody>
                  <a:tcPr marL="9092" marR="9092" marT="9092" marB="0" anchor="ctr">
                    <a:lnL>
                      <a:noFill/>
                    </a:lnL>
                    <a:lnR>
                      <a:noFill/>
                    </a:lnR>
                    <a:lnT>
                      <a:noFill/>
                    </a:lnT>
                    <a:lnB>
                      <a:noFill/>
                    </a:lnB>
                    <a:noFill/>
                  </a:tcPr>
                </a:tc>
                <a:extLst>
                  <a:ext uri="{0D108BD9-81ED-4DB2-BD59-A6C34878D82A}">
                    <a16:rowId xmlns:a16="http://schemas.microsoft.com/office/drawing/2014/main" val="111414339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27724465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a:noFill/>
                    </a:lnB>
                    <a:noFill/>
                  </a:tcPr>
                </a:tc>
                <a:extLst>
                  <a:ext uri="{0D108BD9-81ED-4DB2-BD59-A6C34878D82A}">
                    <a16:rowId xmlns:a16="http://schemas.microsoft.com/office/drawing/2014/main" val="27405607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16228029"/>
                  </a:ext>
                </a:extLst>
              </a:tr>
            </a:tbl>
          </a:graphicData>
        </a:graphic>
      </p:graphicFrame>
    </p:spTree>
    <p:extLst>
      <p:ext uri="{BB962C8B-B14F-4D97-AF65-F5344CB8AC3E}">
        <p14:creationId xmlns:p14="http://schemas.microsoft.com/office/powerpoint/2010/main" val="20486016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7FEDBD-AC72-6754-898D-DE6A7CD65BB5}"/>
              </a:ext>
            </a:extLst>
          </p:cNvPr>
          <p:cNvSpPr>
            <a:spLocks noGrp="1"/>
          </p:cNvSpPr>
          <p:nvPr>
            <p:ph type="body" sz="quarter" idx="12"/>
          </p:nvPr>
        </p:nvSpPr>
        <p:spPr/>
        <p:txBody>
          <a:bodyPr/>
          <a:lstStyle/>
          <a:p>
            <a:r>
              <a:rPr lang="en-US"/>
              <a:t>How comfortable would it be for you to… (Overall %)</a:t>
            </a:r>
          </a:p>
        </p:txBody>
      </p:sp>
      <p:sp>
        <p:nvSpPr>
          <p:cNvPr id="3" name="Title 2">
            <a:extLst>
              <a:ext uri="{FF2B5EF4-FFF2-40B4-BE49-F238E27FC236}">
                <a16:creationId xmlns:a16="http://schemas.microsoft.com/office/drawing/2014/main" id="{47F2741A-2855-175C-BF58-CCB1A38E71AE}"/>
              </a:ext>
            </a:extLst>
          </p:cNvPr>
          <p:cNvSpPr>
            <a:spLocks noGrp="1"/>
          </p:cNvSpPr>
          <p:nvPr>
            <p:ph type="title"/>
          </p:nvPr>
        </p:nvSpPr>
        <p:spPr/>
        <p:txBody>
          <a:bodyPr/>
          <a:lstStyle/>
          <a:p>
            <a:r>
              <a:rPr lang="en-US"/>
              <a:t>DRIVING CONTROL</a:t>
            </a:r>
          </a:p>
        </p:txBody>
      </p:sp>
      <p:sp>
        <p:nvSpPr>
          <p:cNvPr id="5" name="TextBox 4">
            <a:extLst>
              <a:ext uri="{FF2B5EF4-FFF2-40B4-BE49-F238E27FC236}">
                <a16:creationId xmlns:a16="http://schemas.microsoft.com/office/drawing/2014/main" id="{94CC6376-17BD-E850-8707-AFF857ABE0F9}"/>
              </a:ext>
            </a:extLst>
          </p:cNvPr>
          <p:cNvSpPr txBox="1"/>
          <p:nvPr/>
        </p:nvSpPr>
        <p:spPr>
          <a:xfrm>
            <a:off x="4617719" y="1086685"/>
            <a:ext cx="3931919" cy="646331"/>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Take some action to prevent someone who is going to drive who is perhaps too impaired to drive safely?</a:t>
            </a:r>
          </a:p>
        </p:txBody>
      </p:sp>
      <p:sp>
        <p:nvSpPr>
          <p:cNvPr id="6" name="TextBox 5">
            <a:extLst>
              <a:ext uri="{FF2B5EF4-FFF2-40B4-BE49-F238E27FC236}">
                <a16:creationId xmlns:a16="http://schemas.microsoft.com/office/drawing/2014/main" id="{406A0967-E439-5B83-3613-EB8F0FBF274F}"/>
              </a:ext>
            </a:extLst>
          </p:cNvPr>
          <p:cNvSpPr txBox="1"/>
          <p:nvPr/>
        </p:nvSpPr>
        <p:spPr>
          <a:xfrm>
            <a:off x="482600" y="3888806"/>
            <a:ext cx="3931921"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someone who is speeding or driving aggressively to slow down?</a:t>
            </a:r>
          </a:p>
        </p:txBody>
      </p:sp>
      <p:sp>
        <p:nvSpPr>
          <p:cNvPr id="7" name="TextBox 6">
            <a:extLst>
              <a:ext uri="{FF2B5EF4-FFF2-40B4-BE49-F238E27FC236}">
                <a16:creationId xmlns:a16="http://schemas.microsoft.com/office/drawing/2014/main" id="{DC1EC185-D10A-DE61-6465-1FE95E0624B6}"/>
              </a:ext>
            </a:extLst>
          </p:cNvPr>
          <p:cNvSpPr txBox="1"/>
          <p:nvPr/>
        </p:nvSpPr>
        <p:spPr>
          <a:xfrm>
            <a:off x="4617716" y="3899254"/>
            <a:ext cx="3931921" cy="461665"/>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a driver who is using their cell phone or who is distracted to focus on driving?</a:t>
            </a:r>
          </a:p>
        </p:txBody>
      </p:sp>
      <p:sp>
        <p:nvSpPr>
          <p:cNvPr id="8" name="TextBox 7">
            <a:extLst>
              <a:ext uri="{FF2B5EF4-FFF2-40B4-BE49-F238E27FC236}">
                <a16:creationId xmlns:a16="http://schemas.microsoft.com/office/drawing/2014/main" id="{0FFC10E8-0B6D-D183-0025-BEAE0C17D752}"/>
              </a:ext>
            </a:extLst>
          </p:cNvPr>
          <p:cNvSpPr txBox="1"/>
          <p:nvPr/>
        </p:nvSpPr>
        <p:spPr>
          <a:xfrm>
            <a:off x="493795" y="1458632"/>
            <a:ext cx="3920725"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Ask someone to use a seat belt?</a:t>
            </a:r>
          </a:p>
        </p:txBody>
      </p:sp>
      <p:graphicFrame>
        <p:nvGraphicFramePr>
          <p:cNvPr id="12" name="Chart 11">
            <a:extLst>
              <a:ext uri="{FF2B5EF4-FFF2-40B4-BE49-F238E27FC236}">
                <a16:creationId xmlns:a16="http://schemas.microsoft.com/office/drawing/2014/main" id="{DA2E04F8-2C85-B28E-99DB-63E2AE845957}"/>
              </a:ext>
            </a:extLst>
          </p:cNvPr>
          <p:cNvGraphicFramePr>
            <a:graphicFrameLocks noGrp="1"/>
          </p:cNvGraphicFramePr>
          <p:nvPr>
            <p:extLst>
              <p:ext uri="{D42A27DB-BD31-4B8C-83A1-F6EECF244321}">
                <p14:modId xmlns:p14="http://schemas.microsoft.com/office/powerpoint/2010/main" val="1562350255"/>
              </p:ext>
            </p:extLst>
          </p:nvPr>
        </p:nvGraphicFramePr>
        <p:xfrm>
          <a:off x="484632" y="1920240"/>
          <a:ext cx="3657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A0F16518-D175-9C05-2250-A2E6C99C864F}"/>
              </a:ext>
            </a:extLst>
          </p:cNvPr>
          <p:cNvGraphicFramePr>
            <a:graphicFrameLocks noGrp="1"/>
          </p:cNvGraphicFramePr>
          <p:nvPr>
            <p:extLst>
              <p:ext uri="{D42A27DB-BD31-4B8C-83A1-F6EECF244321}">
                <p14:modId xmlns:p14="http://schemas.microsoft.com/office/powerpoint/2010/main" val="3434937685"/>
              </p:ext>
            </p:extLst>
          </p:nvPr>
        </p:nvGraphicFramePr>
        <p:xfrm>
          <a:off x="4572000" y="1920240"/>
          <a:ext cx="36576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D3ACED0-7150-7F85-4FBF-02A1ECE36443}"/>
              </a:ext>
            </a:extLst>
          </p:cNvPr>
          <p:cNvGraphicFramePr>
            <a:graphicFrameLocks noGrp="1"/>
          </p:cNvGraphicFramePr>
          <p:nvPr>
            <p:extLst>
              <p:ext uri="{D42A27DB-BD31-4B8C-83A1-F6EECF244321}">
                <p14:modId xmlns:p14="http://schemas.microsoft.com/office/powerpoint/2010/main" val="3434584540"/>
              </p:ext>
            </p:extLst>
          </p:nvPr>
        </p:nvGraphicFramePr>
        <p:xfrm>
          <a:off x="482600" y="4480560"/>
          <a:ext cx="36576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9D0A0939-4B8B-813E-F146-0BB94236643D}"/>
              </a:ext>
            </a:extLst>
          </p:cNvPr>
          <p:cNvGraphicFramePr>
            <a:graphicFrameLocks noGrp="1"/>
          </p:cNvGraphicFramePr>
          <p:nvPr>
            <p:extLst>
              <p:ext uri="{D42A27DB-BD31-4B8C-83A1-F6EECF244321}">
                <p14:modId xmlns:p14="http://schemas.microsoft.com/office/powerpoint/2010/main" val="2570188602"/>
              </p:ext>
            </p:extLst>
          </p:nvPr>
        </p:nvGraphicFramePr>
        <p:xfrm>
          <a:off x="4572000" y="4480560"/>
          <a:ext cx="3657600" cy="1828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0941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98E8-7A90-4B95-8B6A-DF36F019E807}"/>
              </a:ext>
            </a:extLst>
          </p:cNvPr>
          <p:cNvSpPr>
            <a:spLocks noGrp="1"/>
          </p:cNvSpPr>
          <p:nvPr>
            <p:ph type="body" sz="quarter" idx="10"/>
          </p:nvPr>
        </p:nvSpPr>
        <p:spPr>
          <a:xfrm>
            <a:off x="457200" y="914400"/>
            <a:ext cx="8195165" cy="5469622"/>
          </a:xfrm>
        </p:spPr>
        <p:txBody>
          <a:bodyPr>
            <a:noAutofit/>
          </a:bodyPr>
          <a:lstStyle/>
          <a:p>
            <a:pPr marL="0" indent="0">
              <a:buNone/>
            </a:pPr>
            <a:r>
              <a:rPr lang="en-US" sz="1400">
                <a:solidFill>
                  <a:schemeClr val="accent3"/>
                </a:solidFill>
                <a:latin typeface="Urbane Demi Bold" panose="00000700000000000000" pitchFamily="2" charset="0"/>
              </a:rPr>
              <a:t>DRIVING EXPECTATIONS</a:t>
            </a:r>
          </a:p>
          <a:p>
            <a:r>
              <a:rPr lang="en-US" sz="1400">
                <a:solidFill>
                  <a:schemeClr val="tx1"/>
                </a:solidFill>
              </a:rPr>
              <a:t>More than nine in ten (91%) respondents said the people who are important to them would disapprove of driving after consuming alcohol, and nearly nine in ten (89%) respondents said the people who are important to them would disapprove of driving after consuming cannabis.</a:t>
            </a:r>
          </a:p>
          <a:p>
            <a:r>
              <a:rPr lang="en-US" sz="1400">
                <a:solidFill>
                  <a:schemeClr val="tx1"/>
                </a:solidFill>
              </a:rPr>
              <a:t>Nearly nine in ten (89%) respondents said that those important to them would somewhat or strongly disapprove of someone driving while not using a seat belt. Similarly, 84% of respondents somewhat or strongly agreed that someone important to them would approve of asking someone to use a seat belt who was not using one.</a:t>
            </a:r>
          </a:p>
          <a:p>
            <a:r>
              <a:rPr lang="en-US" sz="1400">
                <a:solidFill>
                  <a:schemeClr val="tx1"/>
                </a:solidFill>
              </a:rPr>
              <a:t>91% of respondents reported that those important to them would somewhat or strongly agree with someone acting to prevent someone else from driving who was perhaps too impaired to drive safely.</a:t>
            </a:r>
          </a:p>
          <a:p>
            <a:r>
              <a:rPr lang="en-US" sz="1400">
                <a:solidFill>
                  <a:schemeClr val="tx1"/>
                </a:solidFill>
              </a:rPr>
              <a:t>79% of respondents reported that those important to them would somewhat or strongly approve of asking a driver who was speeding or driving aggressively to slow down. </a:t>
            </a: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r>
              <a:rPr lang="en-US" sz="1400">
                <a:solidFill>
                  <a:schemeClr val="tx1"/>
                </a:solidFill>
              </a:rPr>
              <a:t>84% of respondents reported that those important to them would somewhat or strongly approve of asking a driver who was using their cell phone or who was distracted to focus on driving.</a:t>
            </a:r>
          </a:p>
          <a:p>
            <a:pPr marL="0" indent="0">
              <a:buNone/>
            </a:pPr>
            <a:endParaRPr lang="en-US" sz="1400">
              <a:solidFill>
                <a:schemeClr val="accent3"/>
              </a:solidFill>
              <a:highlight>
                <a:srgbClr val="FFFF00"/>
              </a:highlight>
              <a:latin typeface="Urbane Demi Bold" panose="00000700000000000000" pitchFamily="2" charset="0"/>
            </a:endParaRPr>
          </a:p>
          <a:p>
            <a:pPr marL="0" indent="0">
              <a:buNone/>
            </a:pPr>
            <a:r>
              <a:rPr lang="en-US" sz="1400">
                <a:solidFill>
                  <a:schemeClr val="accent3"/>
                </a:solidFill>
                <a:latin typeface="Urbane Demi Bold" panose="00000700000000000000" pitchFamily="2" charset="0"/>
              </a:rPr>
              <a:t>COMMUNITY PERCEPTIONS</a:t>
            </a:r>
          </a:p>
          <a:p>
            <a:r>
              <a:rPr lang="en-US" sz="1400">
                <a:solidFill>
                  <a:schemeClr val="tx1"/>
                </a:solidFill>
              </a:rPr>
              <a:t>Over nine in ten (91%) respondents believe that people in their community usually or always wear a seat belt. </a:t>
            </a:r>
          </a:p>
          <a:p>
            <a:r>
              <a:rPr lang="en-US" sz="1400">
                <a:solidFill>
                  <a:schemeClr val="tx1"/>
                </a:solidFill>
              </a:rPr>
              <a:t>42% believe that people usually or always drive 10 mph or more over the speed limit.</a:t>
            </a:r>
          </a:p>
          <a:p>
            <a:r>
              <a:rPr lang="en-US" sz="1400">
                <a:solidFill>
                  <a:schemeClr val="tx1"/>
                </a:solidFill>
              </a:rPr>
              <a:t>11% believe that people usually or always drive after consuming alcohol.</a:t>
            </a:r>
          </a:p>
          <a:p>
            <a:pPr marL="0" indent="0">
              <a:buNone/>
            </a:pPr>
            <a:endParaRPr lang="en-US" sz="1400">
              <a:solidFill>
                <a:schemeClr val="accent3"/>
              </a:solidFill>
              <a:highlight>
                <a:srgbClr val="FFFF00"/>
              </a:highlight>
              <a:latin typeface="Urbane Demi Bold" panose="00000700000000000000" pitchFamily="2" charset="0"/>
            </a:endParaRPr>
          </a:p>
          <a:p>
            <a:pPr marL="0" indent="0">
              <a:buNone/>
            </a:pPr>
            <a:r>
              <a:rPr lang="en-US" sz="1400">
                <a:solidFill>
                  <a:schemeClr val="accent3"/>
                </a:solidFill>
                <a:latin typeface="Urbane Demi Bold" panose="00000700000000000000" pitchFamily="2" charset="0"/>
              </a:rPr>
              <a:t>DRIVING AND CELL PHONE USE</a:t>
            </a:r>
          </a:p>
          <a:p>
            <a:r>
              <a:rPr lang="en-US" sz="1400">
                <a:solidFill>
                  <a:schemeClr val="tx1"/>
                </a:solidFill>
              </a:rPr>
              <a:t>More than half of respondents said it would be very easy to never talk on a cell phone while holding it and driving (62%) or never read or manually type on a cell phone while driving (58%).</a:t>
            </a:r>
          </a:p>
          <a:p>
            <a:pPr marL="0" indent="0">
              <a:buNone/>
            </a:pPr>
            <a:endParaRPr lang="en-US" sz="1400">
              <a:solidFill>
                <a:schemeClr val="tx1"/>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p:txBody>
      </p:sp>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p:txBody>
          <a:bodyPr>
            <a:normAutofit/>
          </a:bodyPr>
          <a:lstStyle/>
          <a:p>
            <a:r>
              <a:rPr lang="en-US" sz="2000">
                <a:latin typeface="Urbane Bold" panose="020B0604020202020204" charset="0"/>
              </a:rPr>
              <a:t>SUMMARY</a:t>
            </a:r>
            <a:endParaRPr lang="en-US" sz="2000" b="0">
              <a:latin typeface="Urbane Bold" panose="020B0604020202020204" charset="0"/>
            </a:endParaRPr>
          </a:p>
        </p:txBody>
      </p:sp>
    </p:spTree>
    <p:extLst>
      <p:ext uri="{BB962C8B-B14F-4D97-AF65-F5344CB8AC3E}">
        <p14:creationId xmlns:p14="http://schemas.microsoft.com/office/powerpoint/2010/main" val="35687326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56893-59C8-3237-F34F-9E20ADF137BD}"/>
              </a:ext>
            </a:extLst>
          </p:cNvPr>
          <p:cNvSpPr>
            <a:spLocks noGrp="1"/>
          </p:cNvSpPr>
          <p:nvPr>
            <p:ph type="body" sz="quarter" idx="12"/>
          </p:nvPr>
        </p:nvSpPr>
        <p:spPr/>
        <p:txBody>
          <a:bodyPr/>
          <a:lstStyle/>
          <a:p>
            <a:r>
              <a:rPr lang="en-US"/>
              <a:t>How comfortable would it be for you to… - Ask someone to use a seat belt?</a:t>
            </a:r>
          </a:p>
        </p:txBody>
      </p:sp>
      <p:sp>
        <p:nvSpPr>
          <p:cNvPr id="3" name="Title 2">
            <a:extLst>
              <a:ext uri="{FF2B5EF4-FFF2-40B4-BE49-F238E27FC236}">
                <a16:creationId xmlns:a16="http://schemas.microsoft.com/office/drawing/2014/main" id="{65FE9567-AF3F-6494-CC43-5181884C1017}"/>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9B4AB987-0EAA-1771-CC58-94DBE77FACAD}"/>
              </a:ext>
            </a:extLst>
          </p:cNvPr>
          <p:cNvGraphicFramePr>
            <a:graphicFrameLocks noGrp="1"/>
          </p:cNvGraphicFramePr>
          <p:nvPr>
            <p:extLst>
              <p:ext uri="{D42A27DB-BD31-4B8C-83A1-F6EECF244321}">
                <p14:modId xmlns:p14="http://schemas.microsoft.com/office/powerpoint/2010/main" val="2320026283"/>
              </p:ext>
            </p:extLst>
          </p:nvPr>
        </p:nvGraphicFramePr>
        <p:xfrm>
          <a:off x="482599" y="1524001"/>
          <a:ext cx="5785853" cy="4511036"/>
        </p:xfrm>
        <a:graphic>
          <a:graphicData uri="http://schemas.openxmlformats.org/drawingml/2006/table">
            <a:tbl>
              <a:tblPr/>
              <a:tblGrid>
                <a:gridCol w="2114378">
                  <a:extLst>
                    <a:ext uri="{9D8B030D-6E8A-4147-A177-3AD203B41FA5}">
                      <a16:colId xmlns:a16="http://schemas.microsoft.com/office/drawing/2014/main" val="4267854781"/>
                    </a:ext>
                  </a:extLst>
                </a:gridCol>
                <a:gridCol w="734295">
                  <a:extLst>
                    <a:ext uri="{9D8B030D-6E8A-4147-A177-3AD203B41FA5}">
                      <a16:colId xmlns:a16="http://schemas.microsoft.com/office/drawing/2014/main" val="2837155196"/>
                    </a:ext>
                  </a:extLst>
                </a:gridCol>
                <a:gridCol w="734295">
                  <a:extLst>
                    <a:ext uri="{9D8B030D-6E8A-4147-A177-3AD203B41FA5}">
                      <a16:colId xmlns:a16="http://schemas.microsoft.com/office/drawing/2014/main" val="1012249840"/>
                    </a:ext>
                  </a:extLst>
                </a:gridCol>
                <a:gridCol w="734295">
                  <a:extLst>
                    <a:ext uri="{9D8B030D-6E8A-4147-A177-3AD203B41FA5}">
                      <a16:colId xmlns:a16="http://schemas.microsoft.com/office/drawing/2014/main" val="1703965722"/>
                    </a:ext>
                  </a:extLst>
                </a:gridCol>
                <a:gridCol w="734295">
                  <a:extLst>
                    <a:ext uri="{9D8B030D-6E8A-4147-A177-3AD203B41FA5}">
                      <a16:colId xmlns:a16="http://schemas.microsoft.com/office/drawing/2014/main" val="1714106846"/>
                    </a:ext>
                  </a:extLst>
                </a:gridCol>
                <a:gridCol w="734295">
                  <a:extLst>
                    <a:ext uri="{9D8B030D-6E8A-4147-A177-3AD203B41FA5}">
                      <a16:colId xmlns:a16="http://schemas.microsoft.com/office/drawing/2014/main" val="1546628609"/>
                    </a:ext>
                  </a:extLst>
                </a:gridCol>
              </a:tblGrid>
              <a:tr h="570156">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26100836"/>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7085234"/>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noFill/>
                  </a:tcPr>
                </a:tc>
                <a:extLst>
                  <a:ext uri="{0D108BD9-81ED-4DB2-BD59-A6C34878D82A}">
                    <a16:rowId xmlns:a16="http://schemas.microsoft.com/office/drawing/2014/main" val="172160529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3614246"/>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16544662"/>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41049633"/>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extLst>
                  <a:ext uri="{0D108BD9-81ED-4DB2-BD59-A6C34878D82A}">
                    <a16:rowId xmlns:a16="http://schemas.microsoft.com/office/drawing/2014/main" val="3387533228"/>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6640480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extLst>
                  <a:ext uri="{0D108BD9-81ED-4DB2-BD59-A6C34878D82A}">
                    <a16:rowId xmlns:a16="http://schemas.microsoft.com/office/drawing/2014/main" val="1862207063"/>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5882583"/>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22606088"/>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77919113"/>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extLst>
                  <a:ext uri="{0D108BD9-81ED-4DB2-BD59-A6C34878D82A}">
                    <a16:rowId xmlns:a16="http://schemas.microsoft.com/office/drawing/2014/main" val="313243155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69271783"/>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8681262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extLst>
                  <a:ext uri="{0D108BD9-81ED-4DB2-BD59-A6C34878D82A}">
                    <a16:rowId xmlns:a16="http://schemas.microsoft.com/office/drawing/2014/main" val="143141819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8513762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extLst>
                  <a:ext uri="{0D108BD9-81ED-4DB2-BD59-A6C34878D82A}">
                    <a16:rowId xmlns:a16="http://schemas.microsoft.com/office/drawing/2014/main" val="761632791"/>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71937820"/>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extLst>
                  <a:ext uri="{0D108BD9-81ED-4DB2-BD59-A6C34878D82A}">
                    <a16:rowId xmlns:a16="http://schemas.microsoft.com/office/drawing/2014/main" val="695913733"/>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30754830"/>
                  </a:ext>
                </a:extLst>
              </a:tr>
            </a:tbl>
          </a:graphicData>
        </a:graphic>
      </p:graphicFrame>
    </p:spTree>
    <p:extLst>
      <p:ext uri="{BB962C8B-B14F-4D97-AF65-F5344CB8AC3E}">
        <p14:creationId xmlns:p14="http://schemas.microsoft.com/office/powerpoint/2010/main" val="21036091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48DE-CC8A-6066-F9D3-DFB353F90808}"/>
              </a:ext>
            </a:extLst>
          </p:cNvPr>
          <p:cNvSpPr>
            <a:spLocks noGrp="1"/>
          </p:cNvSpPr>
          <p:nvPr>
            <p:ph type="body" sz="quarter" idx="12"/>
          </p:nvPr>
        </p:nvSpPr>
        <p:spPr/>
        <p:txBody>
          <a:bodyPr>
            <a:normAutofit lnSpcReduction="10000"/>
          </a:bodyPr>
          <a:lstStyle/>
          <a:p>
            <a:r>
              <a:rPr lang="en-US"/>
              <a:t>How comfortable would it be for you to… - Take some action to prevent someone who is going to drive who is perhaps too impaired to drive safely?</a:t>
            </a:r>
          </a:p>
        </p:txBody>
      </p:sp>
      <p:sp>
        <p:nvSpPr>
          <p:cNvPr id="3" name="Title 2">
            <a:extLst>
              <a:ext uri="{FF2B5EF4-FFF2-40B4-BE49-F238E27FC236}">
                <a16:creationId xmlns:a16="http://schemas.microsoft.com/office/drawing/2014/main" id="{5F14A6EC-ED5B-3FD2-1B81-C35347E8FF4B}"/>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E2A23334-15EC-CB9B-467B-D6657E51170E}"/>
              </a:ext>
            </a:extLst>
          </p:cNvPr>
          <p:cNvGraphicFramePr>
            <a:graphicFrameLocks noGrp="1"/>
          </p:cNvGraphicFramePr>
          <p:nvPr>
            <p:extLst>
              <p:ext uri="{D42A27DB-BD31-4B8C-83A1-F6EECF244321}">
                <p14:modId xmlns:p14="http://schemas.microsoft.com/office/powerpoint/2010/main" val="2445404920"/>
              </p:ext>
            </p:extLst>
          </p:nvPr>
        </p:nvGraphicFramePr>
        <p:xfrm>
          <a:off x="482600" y="1524001"/>
          <a:ext cx="5870076" cy="4407558"/>
        </p:xfrm>
        <a:graphic>
          <a:graphicData uri="http://schemas.openxmlformats.org/drawingml/2006/table">
            <a:tbl>
              <a:tblPr/>
              <a:tblGrid>
                <a:gridCol w="2145156">
                  <a:extLst>
                    <a:ext uri="{9D8B030D-6E8A-4147-A177-3AD203B41FA5}">
                      <a16:colId xmlns:a16="http://schemas.microsoft.com/office/drawing/2014/main" val="2549425234"/>
                    </a:ext>
                  </a:extLst>
                </a:gridCol>
                <a:gridCol w="744984">
                  <a:extLst>
                    <a:ext uri="{9D8B030D-6E8A-4147-A177-3AD203B41FA5}">
                      <a16:colId xmlns:a16="http://schemas.microsoft.com/office/drawing/2014/main" val="6466569"/>
                    </a:ext>
                  </a:extLst>
                </a:gridCol>
                <a:gridCol w="744984">
                  <a:extLst>
                    <a:ext uri="{9D8B030D-6E8A-4147-A177-3AD203B41FA5}">
                      <a16:colId xmlns:a16="http://schemas.microsoft.com/office/drawing/2014/main" val="1958185943"/>
                    </a:ext>
                  </a:extLst>
                </a:gridCol>
                <a:gridCol w="744984">
                  <a:extLst>
                    <a:ext uri="{9D8B030D-6E8A-4147-A177-3AD203B41FA5}">
                      <a16:colId xmlns:a16="http://schemas.microsoft.com/office/drawing/2014/main" val="3268044074"/>
                    </a:ext>
                  </a:extLst>
                </a:gridCol>
                <a:gridCol w="744984">
                  <a:extLst>
                    <a:ext uri="{9D8B030D-6E8A-4147-A177-3AD203B41FA5}">
                      <a16:colId xmlns:a16="http://schemas.microsoft.com/office/drawing/2014/main" val="2413889697"/>
                    </a:ext>
                  </a:extLst>
                </a:gridCol>
                <a:gridCol w="744984">
                  <a:extLst>
                    <a:ext uri="{9D8B030D-6E8A-4147-A177-3AD203B41FA5}">
                      <a16:colId xmlns:a16="http://schemas.microsoft.com/office/drawing/2014/main" val="1642825823"/>
                    </a:ext>
                  </a:extLst>
                </a:gridCol>
              </a:tblGrid>
              <a:tr h="557078">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141163112"/>
                  </a:ext>
                </a:extLst>
              </a:tr>
              <a:tr h="192524">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40924773"/>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extLst>
                  <a:ext uri="{0D108BD9-81ED-4DB2-BD59-A6C34878D82A}">
                    <a16:rowId xmlns:a16="http://schemas.microsoft.com/office/drawing/2014/main" val="3010973242"/>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21880925"/>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22020425"/>
                  </a:ext>
                </a:extLst>
              </a:tr>
              <a:tr h="192524">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27022352"/>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extLst>
                  <a:ext uri="{0D108BD9-81ED-4DB2-BD59-A6C34878D82A}">
                    <a16:rowId xmlns:a16="http://schemas.microsoft.com/office/drawing/2014/main" val="2915104028"/>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88557206"/>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extLst>
                  <a:ext uri="{0D108BD9-81ED-4DB2-BD59-A6C34878D82A}">
                    <a16:rowId xmlns:a16="http://schemas.microsoft.com/office/drawing/2014/main" val="4147566498"/>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24349695"/>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817571112"/>
                  </a:ext>
                </a:extLst>
              </a:tr>
              <a:tr h="192524">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1372161"/>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extLst>
                  <a:ext uri="{0D108BD9-81ED-4DB2-BD59-A6C34878D82A}">
                    <a16:rowId xmlns:a16="http://schemas.microsoft.com/office/drawing/2014/main" val="3222814982"/>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576630030"/>
                  </a:ext>
                </a:extLst>
              </a:tr>
              <a:tr h="192524">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85786160"/>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1962409834"/>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71558972"/>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extLst>
                  <a:ext uri="{0D108BD9-81ED-4DB2-BD59-A6C34878D82A}">
                    <a16:rowId xmlns:a16="http://schemas.microsoft.com/office/drawing/2014/main" val="2552898974"/>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275828870"/>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extLst>
                  <a:ext uri="{0D108BD9-81ED-4DB2-BD59-A6C34878D82A}">
                    <a16:rowId xmlns:a16="http://schemas.microsoft.com/office/drawing/2014/main" val="3325849904"/>
                  </a:ext>
                </a:extLst>
              </a:tr>
              <a:tr h="192524">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297533326"/>
                  </a:ext>
                </a:extLst>
              </a:tr>
            </a:tbl>
          </a:graphicData>
        </a:graphic>
      </p:graphicFrame>
    </p:spTree>
    <p:extLst>
      <p:ext uri="{BB962C8B-B14F-4D97-AF65-F5344CB8AC3E}">
        <p14:creationId xmlns:p14="http://schemas.microsoft.com/office/powerpoint/2010/main" val="33556723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A77AD-B74B-94C9-1CED-954A45DBD43B}"/>
              </a:ext>
            </a:extLst>
          </p:cNvPr>
          <p:cNvSpPr>
            <a:spLocks noGrp="1"/>
          </p:cNvSpPr>
          <p:nvPr>
            <p:ph type="body" sz="quarter" idx="12"/>
          </p:nvPr>
        </p:nvSpPr>
        <p:spPr/>
        <p:txBody>
          <a:bodyPr/>
          <a:lstStyle/>
          <a:p>
            <a:r>
              <a:rPr lang="en-US"/>
              <a:t>How comfortable would it be for you to… - Ask someone who is speeding or driving aggressively to slow down?</a:t>
            </a:r>
          </a:p>
        </p:txBody>
      </p:sp>
      <p:sp>
        <p:nvSpPr>
          <p:cNvPr id="3" name="Title 2">
            <a:extLst>
              <a:ext uri="{FF2B5EF4-FFF2-40B4-BE49-F238E27FC236}">
                <a16:creationId xmlns:a16="http://schemas.microsoft.com/office/drawing/2014/main" id="{260DEDB6-661D-5D04-E0C8-3938B1717220}"/>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58560A33-4342-5EBB-AE84-A09632D7A320}"/>
              </a:ext>
            </a:extLst>
          </p:cNvPr>
          <p:cNvGraphicFramePr>
            <a:graphicFrameLocks noGrp="1"/>
          </p:cNvGraphicFramePr>
          <p:nvPr>
            <p:extLst>
              <p:ext uri="{D42A27DB-BD31-4B8C-83A1-F6EECF244321}">
                <p14:modId xmlns:p14="http://schemas.microsoft.com/office/powerpoint/2010/main" val="3654107568"/>
              </p:ext>
            </p:extLst>
          </p:nvPr>
        </p:nvGraphicFramePr>
        <p:xfrm>
          <a:off x="482599" y="1524001"/>
          <a:ext cx="5833980" cy="4511036"/>
        </p:xfrm>
        <a:graphic>
          <a:graphicData uri="http://schemas.openxmlformats.org/drawingml/2006/table">
            <a:tbl>
              <a:tblPr/>
              <a:tblGrid>
                <a:gridCol w="2131965">
                  <a:extLst>
                    <a:ext uri="{9D8B030D-6E8A-4147-A177-3AD203B41FA5}">
                      <a16:colId xmlns:a16="http://schemas.microsoft.com/office/drawing/2014/main" val="4291858683"/>
                    </a:ext>
                  </a:extLst>
                </a:gridCol>
                <a:gridCol w="740403">
                  <a:extLst>
                    <a:ext uri="{9D8B030D-6E8A-4147-A177-3AD203B41FA5}">
                      <a16:colId xmlns:a16="http://schemas.microsoft.com/office/drawing/2014/main" val="1107702599"/>
                    </a:ext>
                  </a:extLst>
                </a:gridCol>
                <a:gridCol w="740403">
                  <a:extLst>
                    <a:ext uri="{9D8B030D-6E8A-4147-A177-3AD203B41FA5}">
                      <a16:colId xmlns:a16="http://schemas.microsoft.com/office/drawing/2014/main" val="3841633652"/>
                    </a:ext>
                  </a:extLst>
                </a:gridCol>
                <a:gridCol w="740403">
                  <a:extLst>
                    <a:ext uri="{9D8B030D-6E8A-4147-A177-3AD203B41FA5}">
                      <a16:colId xmlns:a16="http://schemas.microsoft.com/office/drawing/2014/main" val="3786842005"/>
                    </a:ext>
                  </a:extLst>
                </a:gridCol>
                <a:gridCol w="740403">
                  <a:extLst>
                    <a:ext uri="{9D8B030D-6E8A-4147-A177-3AD203B41FA5}">
                      <a16:colId xmlns:a16="http://schemas.microsoft.com/office/drawing/2014/main" val="544273812"/>
                    </a:ext>
                  </a:extLst>
                </a:gridCol>
                <a:gridCol w="740403">
                  <a:extLst>
                    <a:ext uri="{9D8B030D-6E8A-4147-A177-3AD203B41FA5}">
                      <a16:colId xmlns:a16="http://schemas.microsoft.com/office/drawing/2014/main" val="975601597"/>
                    </a:ext>
                  </a:extLst>
                </a:gridCol>
              </a:tblGrid>
              <a:tr h="570156">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12979017"/>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4492419"/>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9137959"/>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40358038"/>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85370546"/>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3974132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extLst>
                  <a:ext uri="{0D108BD9-81ED-4DB2-BD59-A6C34878D82A}">
                    <a16:rowId xmlns:a16="http://schemas.microsoft.com/office/drawing/2014/main" val="111767915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2469104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2156210139"/>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82701939"/>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89112975"/>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74321657"/>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971401018"/>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59441969"/>
                  </a:ext>
                </a:extLst>
              </a:tr>
              <a:tr h="197044">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17937102"/>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4144223268"/>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09872301"/>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252652072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02249845"/>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2495419104"/>
                  </a:ext>
                </a:extLst>
              </a:tr>
              <a:tr h="197044">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9583776"/>
                  </a:ext>
                </a:extLst>
              </a:tr>
            </a:tbl>
          </a:graphicData>
        </a:graphic>
      </p:graphicFrame>
    </p:spTree>
    <p:extLst>
      <p:ext uri="{BB962C8B-B14F-4D97-AF65-F5344CB8AC3E}">
        <p14:creationId xmlns:p14="http://schemas.microsoft.com/office/powerpoint/2010/main" val="29674614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81DFC1-268E-8FFF-292E-3EE416572843}"/>
              </a:ext>
            </a:extLst>
          </p:cNvPr>
          <p:cNvSpPr>
            <a:spLocks noGrp="1"/>
          </p:cNvSpPr>
          <p:nvPr>
            <p:ph type="body" sz="quarter" idx="12"/>
          </p:nvPr>
        </p:nvSpPr>
        <p:spPr/>
        <p:txBody>
          <a:bodyPr/>
          <a:lstStyle/>
          <a:p>
            <a:r>
              <a:rPr lang="en-US"/>
              <a:t>How comfortable would it be for you to… - Ask a driver who is using their cell phone or who is distracted to focus on driving?</a:t>
            </a:r>
          </a:p>
        </p:txBody>
      </p:sp>
      <p:sp>
        <p:nvSpPr>
          <p:cNvPr id="3" name="Title 2">
            <a:extLst>
              <a:ext uri="{FF2B5EF4-FFF2-40B4-BE49-F238E27FC236}">
                <a16:creationId xmlns:a16="http://schemas.microsoft.com/office/drawing/2014/main" id="{0D336707-B006-857C-812D-69E010976458}"/>
              </a:ext>
            </a:extLst>
          </p:cNvPr>
          <p:cNvSpPr>
            <a:spLocks noGrp="1"/>
          </p:cNvSpPr>
          <p:nvPr>
            <p:ph type="title"/>
          </p:nvPr>
        </p:nvSpPr>
        <p:spPr/>
        <p:txBody>
          <a:bodyPr/>
          <a:lstStyle/>
          <a:p>
            <a:r>
              <a:rPr lang="en-US"/>
              <a:t>DRIVING CONTROL</a:t>
            </a:r>
          </a:p>
        </p:txBody>
      </p:sp>
      <p:graphicFrame>
        <p:nvGraphicFramePr>
          <p:cNvPr id="4" name="Table 3">
            <a:extLst>
              <a:ext uri="{FF2B5EF4-FFF2-40B4-BE49-F238E27FC236}">
                <a16:creationId xmlns:a16="http://schemas.microsoft.com/office/drawing/2014/main" id="{1A4A496C-5FEB-53C3-B981-E61BBBC5C247}"/>
              </a:ext>
            </a:extLst>
          </p:cNvPr>
          <p:cNvGraphicFramePr>
            <a:graphicFrameLocks noGrp="1"/>
          </p:cNvGraphicFramePr>
          <p:nvPr>
            <p:extLst>
              <p:ext uri="{D42A27DB-BD31-4B8C-83A1-F6EECF244321}">
                <p14:modId xmlns:p14="http://schemas.microsoft.com/office/powerpoint/2010/main" val="1841751441"/>
              </p:ext>
            </p:extLst>
          </p:nvPr>
        </p:nvGraphicFramePr>
        <p:xfrm>
          <a:off x="482599" y="1524000"/>
          <a:ext cx="5725694" cy="4636171"/>
        </p:xfrm>
        <a:graphic>
          <a:graphicData uri="http://schemas.openxmlformats.org/drawingml/2006/table">
            <a:tbl>
              <a:tblPr/>
              <a:tblGrid>
                <a:gridCol w="2092394">
                  <a:extLst>
                    <a:ext uri="{9D8B030D-6E8A-4147-A177-3AD203B41FA5}">
                      <a16:colId xmlns:a16="http://schemas.microsoft.com/office/drawing/2014/main" val="3743218675"/>
                    </a:ext>
                  </a:extLst>
                </a:gridCol>
                <a:gridCol w="726660">
                  <a:extLst>
                    <a:ext uri="{9D8B030D-6E8A-4147-A177-3AD203B41FA5}">
                      <a16:colId xmlns:a16="http://schemas.microsoft.com/office/drawing/2014/main" val="216762302"/>
                    </a:ext>
                  </a:extLst>
                </a:gridCol>
                <a:gridCol w="726660">
                  <a:extLst>
                    <a:ext uri="{9D8B030D-6E8A-4147-A177-3AD203B41FA5}">
                      <a16:colId xmlns:a16="http://schemas.microsoft.com/office/drawing/2014/main" val="1862908743"/>
                    </a:ext>
                  </a:extLst>
                </a:gridCol>
                <a:gridCol w="726660">
                  <a:extLst>
                    <a:ext uri="{9D8B030D-6E8A-4147-A177-3AD203B41FA5}">
                      <a16:colId xmlns:a16="http://schemas.microsoft.com/office/drawing/2014/main" val="1637258021"/>
                    </a:ext>
                  </a:extLst>
                </a:gridCol>
                <a:gridCol w="726660">
                  <a:extLst>
                    <a:ext uri="{9D8B030D-6E8A-4147-A177-3AD203B41FA5}">
                      <a16:colId xmlns:a16="http://schemas.microsoft.com/office/drawing/2014/main" val="767941331"/>
                    </a:ext>
                  </a:extLst>
                </a:gridCol>
                <a:gridCol w="726660">
                  <a:extLst>
                    <a:ext uri="{9D8B030D-6E8A-4147-A177-3AD203B41FA5}">
                      <a16:colId xmlns:a16="http://schemas.microsoft.com/office/drawing/2014/main" val="3439849692"/>
                    </a:ext>
                  </a:extLst>
                </a:gridCol>
              </a:tblGrid>
              <a:tr h="585971">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comfortable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56093802"/>
                  </a:ext>
                </a:extLst>
              </a:tr>
              <a:tr h="202510">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24880164"/>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62973872"/>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18304338"/>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77498370"/>
                  </a:ext>
                </a:extLst>
              </a:tr>
              <a:tr h="202510">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7408338"/>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2558879672"/>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50900258"/>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2341654141"/>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79375603"/>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73000890"/>
                  </a:ext>
                </a:extLst>
              </a:tr>
              <a:tr h="202510">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25882534"/>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3840326240"/>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63707689"/>
                  </a:ext>
                </a:extLst>
              </a:tr>
              <a:tr h="202510">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19386153"/>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extLst>
                  <a:ext uri="{0D108BD9-81ED-4DB2-BD59-A6C34878D82A}">
                    <a16:rowId xmlns:a16="http://schemas.microsoft.com/office/drawing/2014/main" val="2388560590"/>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3044185"/>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684683096"/>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74166422"/>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3288697306"/>
                  </a:ext>
                </a:extLst>
              </a:tr>
              <a:tr h="202510">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87507720"/>
                  </a:ext>
                </a:extLst>
              </a:tr>
            </a:tbl>
          </a:graphicData>
        </a:graphic>
      </p:graphicFrame>
    </p:spTree>
    <p:extLst>
      <p:ext uri="{BB962C8B-B14F-4D97-AF65-F5344CB8AC3E}">
        <p14:creationId xmlns:p14="http://schemas.microsoft.com/office/powerpoint/2010/main" val="20396950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4A2F3-3207-A1A7-8C51-C19030B6A46E}"/>
              </a:ext>
            </a:extLst>
          </p:cNvPr>
          <p:cNvSpPr>
            <a:spLocks noGrp="1"/>
          </p:cNvSpPr>
          <p:nvPr>
            <p:ph type="body" sz="quarter" idx="12"/>
          </p:nvPr>
        </p:nvSpPr>
        <p:spPr>
          <a:xfrm>
            <a:off x="457200" y="822960"/>
            <a:ext cx="6251608" cy="897556"/>
          </a:xfrm>
        </p:spPr>
        <p:txBody>
          <a:bodyPr>
            <a:normAutofit fontScale="92500"/>
          </a:bodyPr>
          <a:lstStyle/>
          <a:p>
            <a:r>
              <a:rPr lang="en-US"/>
              <a:t>How much do you agree or disagree with the following statement? </a:t>
            </a:r>
          </a:p>
          <a:p>
            <a:r>
              <a:rPr lang="en-US"/>
              <a:t>“I believe the only acceptable number of deaths and serious injuries on our roadways should be zero.” (Overall %)</a:t>
            </a:r>
          </a:p>
          <a:p>
            <a:endParaRPr lang="en-US"/>
          </a:p>
        </p:txBody>
      </p:sp>
      <p:sp>
        <p:nvSpPr>
          <p:cNvPr id="3" name="Title 2">
            <a:extLst>
              <a:ext uri="{FF2B5EF4-FFF2-40B4-BE49-F238E27FC236}">
                <a16:creationId xmlns:a16="http://schemas.microsoft.com/office/drawing/2014/main" id="{08327E92-BC63-EA8B-9E67-74579832236A}"/>
              </a:ext>
            </a:extLst>
          </p:cNvPr>
          <p:cNvSpPr>
            <a:spLocks noGrp="1"/>
          </p:cNvSpPr>
          <p:nvPr>
            <p:ph type="title"/>
          </p:nvPr>
        </p:nvSpPr>
        <p:spPr/>
        <p:txBody>
          <a:bodyPr/>
          <a:lstStyle/>
          <a:p>
            <a:r>
              <a:rPr lang="en-US"/>
              <a:t>TRAFFIC SAFETY</a:t>
            </a:r>
          </a:p>
        </p:txBody>
      </p:sp>
      <p:graphicFrame>
        <p:nvGraphicFramePr>
          <p:cNvPr id="4" name="Chart 3">
            <a:extLst>
              <a:ext uri="{FF2B5EF4-FFF2-40B4-BE49-F238E27FC236}">
                <a16:creationId xmlns:a16="http://schemas.microsoft.com/office/drawing/2014/main" id="{1552A43E-E40D-CB4E-5493-67BD7B8CE15C}"/>
              </a:ext>
            </a:extLst>
          </p:cNvPr>
          <p:cNvGraphicFramePr>
            <a:graphicFrameLocks noGrp="1"/>
          </p:cNvGraphicFramePr>
          <p:nvPr>
            <p:extLst>
              <p:ext uri="{D42A27DB-BD31-4B8C-83A1-F6EECF244321}">
                <p14:modId xmlns:p14="http://schemas.microsoft.com/office/powerpoint/2010/main" val="1595135138"/>
              </p:ext>
            </p:extLst>
          </p:nvPr>
        </p:nvGraphicFramePr>
        <p:xfrm>
          <a:off x="457200" y="19812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10038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7C84F-DBEC-4B9A-4466-F5B017C350B2}"/>
              </a:ext>
            </a:extLst>
          </p:cNvPr>
          <p:cNvSpPr>
            <a:spLocks noGrp="1"/>
          </p:cNvSpPr>
          <p:nvPr>
            <p:ph type="body" sz="quarter" idx="12"/>
          </p:nvPr>
        </p:nvSpPr>
        <p:spPr/>
        <p:txBody>
          <a:bodyPr>
            <a:normAutofit lnSpcReduction="10000"/>
          </a:bodyPr>
          <a:lstStyle/>
          <a:p>
            <a:r>
              <a:rPr lang="en-US"/>
              <a:t>How much do you agree or disagree with the following statement? - I believe the only acceptable number of deaths and serious injuries on our roadways should be zero.</a:t>
            </a:r>
          </a:p>
        </p:txBody>
      </p:sp>
      <p:sp>
        <p:nvSpPr>
          <p:cNvPr id="3" name="Title 2">
            <a:extLst>
              <a:ext uri="{FF2B5EF4-FFF2-40B4-BE49-F238E27FC236}">
                <a16:creationId xmlns:a16="http://schemas.microsoft.com/office/drawing/2014/main" id="{595471B3-700A-BBDF-4ABB-D422E6A32441}"/>
              </a:ext>
            </a:extLst>
          </p:cNvPr>
          <p:cNvSpPr>
            <a:spLocks noGrp="1"/>
          </p:cNvSpPr>
          <p:nvPr>
            <p:ph type="title"/>
          </p:nvPr>
        </p:nvSpPr>
        <p:spPr/>
        <p:txBody>
          <a:bodyPr/>
          <a:lstStyle/>
          <a:p>
            <a:r>
              <a:rPr lang="en-US"/>
              <a:t>TRAFFIC SAFETY</a:t>
            </a:r>
          </a:p>
        </p:txBody>
      </p:sp>
      <p:graphicFrame>
        <p:nvGraphicFramePr>
          <p:cNvPr id="4" name="Table 3">
            <a:extLst>
              <a:ext uri="{FF2B5EF4-FFF2-40B4-BE49-F238E27FC236}">
                <a16:creationId xmlns:a16="http://schemas.microsoft.com/office/drawing/2014/main" id="{3F824130-20FF-619A-AEC8-E3EAD702CA2B}"/>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538042680"/>
                    </a:ext>
                  </a:extLst>
                </a:gridCol>
                <a:gridCol w="678470">
                  <a:extLst>
                    <a:ext uri="{9D8B030D-6E8A-4147-A177-3AD203B41FA5}">
                      <a16:colId xmlns:a16="http://schemas.microsoft.com/office/drawing/2014/main" val="3432217310"/>
                    </a:ext>
                  </a:extLst>
                </a:gridCol>
                <a:gridCol w="678470">
                  <a:extLst>
                    <a:ext uri="{9D8B030D-6E8A-4147-A177-3AD203B41FA5}">
                      <a16:colId xmlns:a16="http://schemas.microsoft.com/office/drawing/2014/main" val="4246170581"/>
                    </a:ext>
                  </a:extLst>
                </a:gridCol>
                <a:gridCol w="678470">
                  <a:extLst>
                    <a:ext uri="{9D8B030D-6E8A-4147-A177-3AD203B41FA5}">
                      <a16:colId xmlns:a16="http://schemas.microsoft.com/office/drawing/2014/main" val="1588067842"/>
                    </a:ext>
                  </a:extLst>
                </a:gridCol>
                <a:gridCol w="678470">
                  <a:extLst>
                    <a:ext uri="{9D8B030D-6E8A-4147-A177-3AD203B41FA5}">
                      <a16:colId xmlns:a16="http://schemas.microsoft.com/office/drawing/2014/main" val="4243585854"/>
                    </a:ext>
                  </a:extLst>
                </a:gridCol>
                <a:gridCol w="678470">
                  <a:extLst>
                    <a:ext uri="{9D8B030D-6E8A-4147-A177-3AD203B41FA5}">
                      <a16:colId xmlns:a16="http://schemas.microsoft.com/office/drawing/2014/main" val="622366723"/>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disagree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Slightly disagree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agree nor disagree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Slightly agree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agree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1144994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3485781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a:noFill/>
                    </a:lnB>
                    <a:noFill/>
                  </a:tcPr>
                </a:tc>
                <a:extLst>
                  <a:ext uri="{0D108BD9-81ED-4DB2-BD59-A6C34878D82A}">
                    <a16:rowId xmlns:a16="http://schemas.microsoft.com/office/drawing/2014/main" val="19670162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8012981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38366449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72715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42890262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8160836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noFill/>
                  </a:tcPr>
                </a:tc>
                <a:extLst>
                  <a:ext uri="{0D108BD9-81ED-4DB2-BD59-A6C34878D82A}">
                    <a16:rowId xmlns:a16="http://schemas.microsoft.com/office/drawing/2014/main" val="17507931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8425725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1628455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8217215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72%</a:t>
                      </a:r>
                    </a:p>
                  </a:txBody>
                  <a:tcPr marL="9092" marR="9092" marT="9092" marB="0" anchor="ctr">
                    <a:lnL>
                      <a:noFill/>
                    </a:lnL>
                    <a:lnR>
                      <a:noFill/>
                    </a:lnR>
                    <a:lnT>
                      <a:noFill/>
                    </a:lnT>
                    <a:lnB>
                      <a:noFill/>
                    </a:lnB>
                    <a:noFill/>
                  </a:tcPr>
                </a:tc>
                <a:extLst>
                  <a:ext uri="{0D108BD9-81ED-4DB2-BD59-A6C34878D82A}">
                    <a16:rowId xmlns:a16="http://schemas.microsoft.com/office/drawing/2014/main" val="176387639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73960077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301506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extLst>
                  <a:ext uri="{0D108BD9-81ED-4DB2-BD59-A6C34878D82A}">
                    <a16:rowId xmlns:a16="http://schemas.microsoft.com/office/drawing/2014/main" val="163549649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38707865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a:noFill/>
                    </a:lnB>
                    <a:noFill/>
                  </a:tcPr>
                </a:tc>
                <a:extLst>
                  <a:ext uri="{0D108BD9-81ED-4DB2-BD59-A6C34878D82A}">
                    <a16:rowId xmlns:a16="http://schemas.microsoft.com/office/drawing/2014/main" val="339014767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4982933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62%</a:t>
                      </a:r>
                    </a:p>
                  </a:txBody>
                  <a:tcPr marL="9092" marR="9092" marT="9092" marB="0" anchor="ctr">
                    <a:lnL>
                      <a:noFill/>
                    </a:lnL>
                    <a:lnR>
                      <a:noFill/>
                    </a:lnR>
                    <a:lnT>
                      <a:noFill/>
                    </a:lnT>
                    <a:lnB>
                      <a:noFill/>
                    </a:lnB>
                    <a:noFill/>
                  </a:tcPr>
                </a:tc>
                <a:extLst>
                  <a:ext uri="{0D108BD9-81ED-4DB2-BD59-A6C34878D82A}">
                    <a16:rowId xmlns:a16="http://schemas.microsoft.com/office/drawing/2014/main" val="300486685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305411799"/>
                  </a:ext>
                </a:extLst>
              </a:tr>
            </a:tbl>
          </a:graphicData>
        </a:graphic>
      </p:graphicFrame>
    </p:spTree>
    <p:extLst>
      <p:ext uri="{BB962C8B-B14F-4D97-AF65-F5344CB8AC3E}">
        <p14:creationId xmlns:p14="http://schemas.microsoft.com/office/powerpoint/2010/main" val="38622511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03BE38-38CA-E563-04A0-81D17F426607}"/>
              </a:ext>
            </a:extLst>
          </p:cNvPr>
          <p:cNvSpPr>
            <a:spLocks noGrp="1"/>
          </p:cNvSpPr>
          <p:nvPr>
            <p:ph type="body" sz="quarter" idx="12"/>
          </p:nvPr>
        </p:nvSpPr>
        <p:spPr/>
        <p:txBody>
          <a:bodyPr/>
          <a:lstStyle/>
          <a:p>
            <a:r>
              <a:rPr lang="en-US"/>
              <a:t>How important are the traffic deaths of people walking, biking, or rolling? (Overall %)</a:t>
            </a:r>
          </a:p>
        </p:txBody>
      </p:sp>
      <p:sp>
        <p:nvSpPr>
          <p:cNvPr id="3" name="Title 2">
            <a:extLst>
              <a:ext uri="{FF2B5EF4-FFF2-40B4-BE49-F238E27FC236}">
                <a16:creationId xmlns:a16="http://schemas.microsoft.com/office/drawing/2014/main" id="{76B2776B-5C04-0FC7-4AA3-2A2A086A7503}"/>
              </a:ext>
            </a:extLst>
          </p:cNvPr>
          <p:cNvSpPr>
            <a:spLocks noGrp="1"/>
          </p:cNvSpPr>
          <p:nvPr>
            <p:ph type="title"/>
          </p:nvPr>
        </p:nvSpPr>
        <p:spPr/>
        <p:txBody>
          <a:bodyPr/>
          <a:lstStyle/>
          <a:p>
            <a:r>
              <a:rPr lang="en-US"/>
              <a:t>TRAFFIC SAFETY</a:t>
            </a:r>
          </a:p>
        </p:txBody>
      </p:sp>
      <p:graphicFrame>
        <p:nvGraphicFramePr>
          <p:cNvPr id="4" name="Chart 3">
            <a:extLst>
              <a:ext uri="{FF2B5EF4-FFF2-40B4-BE49-F238E27FC236}">
                <a16:creationId xmlns:a16="http://schemas.microsoft.com/office/drawing/2014/main" id="{51E26A30-5DA7-188B-37E1-619692EB9D64}"/>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6470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E3FA4-A478-5D50-B267-0A2E4F6C1681}"/>
              </a:ext>
            </a:extLst>
          </p:cNvPr>
          <p:cNvSpPr>
            <a:spLocks noGrp="1"/>
          </p:cNvSpPr>
          <p:nvPr>
            <p:ph type="body" sz="quarter" idx="12"/>
          </p:nvPr>
        </p:nvSpPr>
        <p:spPr/>
        <p:txBody>
          <a:bodyPr/>
          <a:lstStyle/>
          <a:p>
            <a:r>
              <a:rPr lang="en-US"/>
              <a:t>How important are the traffic deaths of people walking, biking, or rolling?</a:t>
            </a:r>
          </a:p>
        </p:txBody>
      </p:sp>
      <p:sp>
        <p:nvSpPr>
          <p:cNvPr id="3" name="Title 2">
            <a:extLst>
              <a:ext uri="{FF2B5EF4-FFF2-40B4-BE49-F238E27FC236}">
                <a16:creationId xmlns:a16="http://schemas.microsoft.com/office/drawing/2014/main" id="{32ED2552-7537-5ABF-D164-98039FDEDF98}"/>
              </a:ext>
            </a:extLst>
          </p:cNvPr>
          <p:cNvSpPr>
            <a:spLocks noGrp="1"/>
          </p:cNvSpPr>
          <p:nvPr>
            <p:ph type="title"/>
          </p:nvPr>
        </p:nvSpPr>
        <p:spPr/>
        <p:txBody>
          <a:bodyPr/>
          <a:lstStyle/>
          <a:p>
            <a:r>
              <a:rPr lang="en-US"/>
              <a:t>TRAFFIC SAFETY</a:t>
            </a:r>
          </a:p>
        </p:txBody>
      </p:sp>
      <p:graphicFrame>
        <p:nvGraphicFramePr>
          <p:cNvPr id="4" name="Table 3">
            <a:extLst>
              <a:ext uri="{FF2B5EF4-FFF2-40B4-BE49-F238E27FC236}">
                <a16:creationId xmlns:a16="http://schemas.microsoft.com/office/drawing/2014/main" id="{4C60BEF8-0297-B924-D213-02535E928094}"/>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3980155408"/>
                    </a:ext>
                  </a:extLst>
                </a:gridCol>
                <a:gridCol w="685054">
                  <a:extLst>
                    <a:ext uri="{9D8B030D-6E8A-4147-A177-3AD203B41FA5}">
                      <a16:colId xmlns:a16="http://schemas.microsoft.com/office/drawing/2014/main" val="1105678870"/>
                    </a:ext>
                  </a:extLst>
                </a:gridCol>
                <a:gridCol w="685054">
                  <a:extLst>
                    <a:ext uri="{9D8B030D-6E8A-4147-A177-3AD203B41FA5}">
                      <a16:colId xmlns:a16="http://schemas.microsoft.com/office/drawing/2014/main" val="1371649109"/>
                    </a:ext>
                  </a:extLst>
                </a:gridCol>
                <a:gridCol w="685054">
                  <a:extLst>
                    <a:ext uri="{9D8B030D-6E8A-4147-A177-3AD203B41FA5}">
                      <a16:colId xmlns:a16="http://schemas.microsoft.com/office/drawing/2014/main" val="2498145096"/>
                    </a:ext>
                  </a:extLst>
                </a:gridCol>
                <a:gridCol w="685054">
                  <a:extLst>
                    <a:ext uri="{9D8B030D-6E8A-4147-A177-3AD203B41FA5}">
                      <a16:colId xmlns:a16="http://schemas.microsoft.com/office/drawing/2014/main" val="1424348745"/>
                    </a:ext>
                  </a:extLst>
                </a:gridCol>
                <a:gridCol w="685054">
                  <a:extLst>
                    <a:ext uri="{9D8B030D-6E8A-4147-A177-3AD203B41FA5}">
                      <a16:colId xmlns:a16="http://schemas.microsoft.com/office/drawing/2014/main" val="130931726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important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important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important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important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important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7608573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139023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7930998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409614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3523426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766661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extLst>
                  <a:ext uri="{0D108BD9-81ED-4DB2-BD59-A6C34878D82A}">
                    <a16:rowId xmlns:a16="http://schemas.microsoft.com/office/drawing/2014/main" val="12120705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444803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36274394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638320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8842411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338326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18372973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157226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617190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7723024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508110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10760680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785569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24653642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073866301"/>
                  </a:ext>
                </a:extLst>
              </a:tr>
            </a:tbl>
          </a:graphicData>
        </a:graphic>
      </p:graphicFrame>
    </p:spTree>
    <p:extLst>
      <p:ext uri="{BB962C8B-B14F-4D97-AF65-F5344CB8AC3E}">
        <p14:creationId xmlns:p14="http://schemas.microsoft.com/office/powerpoint/2010/main" val="33141518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9F125-D05F-C43D-ED6C-42696B367F8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673FD9-A9B9-9FAD-73EB-33FE5CB9587D}"/>
              </a:ext>
            </a:extLst>
          </p:cNvPr>
          <p:cNvSpPr>
            <a:spLocks noGrp="1"/>
          </p:cNvSpPr>
          <p:nvPr>
            <p:ph type="body" sz="quarter" idx="12"/>
          </p:nvPr>
        </p:nvSpPr>
        <p:spPr/>
        <p:txBody>
          <a:bodyPr>
            <a:normAutofit/>
          </a:bodyPr>
          <a:lstStyle/>
          <a:p>
            <a:r>
              <a:rPr lang="en-US"/>
              <a:t>How much do you support or oppose law enforcement enforcing the following traffic safety violations? (Overall %)</a:t>
            </a:r>
          </a:p>
        </p:txBody>
      </p:sp>
      <p:sp>
        <p:nvSpPr>
          <p:cNvPr id="3" name="Title 2">
            <a:extLst>
              <a:ext uri="{FF2B5EF4-FFF2-40B4-BE49-F238E27FC236}">
                <a16:creationId xmlns:a16="http://schemas.microsoft.com/office/drawing/2014/main" id="{FE0FAF69-22F5-1904-8442-39EF047901DD}"/>
              </a:ext>
            </a:extLst>
          </p:cNvPr>
          <p:cNvSpPr>
            <a:spLocks noGrp="1"/>
          </p:cNvSpPr>
          <p:nvPr>
            <p:ph type="title"/>
          </p:nvPr>
        </p:nvSpPr>
        <p:spPr/>
        <p:txBody>
          <a:bodyPr/>
          <a:lstStyle/>
          <a:p>
            <a:r>
              <a:rPr lang="en-US"/>
              <a:t>SUPPORT FOR TRAFFIC SAFETY VIOLATIONS</a:t>
            </a:r>
          </a:p>
        </p:txBody>
      </p:sp>
      <p:graphicFrame>
        <p:nvGraphicFramePr>
          <p:cNvPr id="5" name="Table 4">
            <a:extLst>
              <a:ext uri="{FF2B5EF4-FFF2-40B4-BE49-F238E27FC236}">
                <a16:creationId xmlns:a16="http://schemas.microsoft.com/office/drawing/2014/main" id="{6C3A8790-D10E-F894-D01A-1FBCCCDFC188}"/>
              </a:ext>
            </a:extLst>
          </p:cNvPr>
          <p:cNvGraphicFramePr>
            <a:graphicFrameLocks noGrp="1"/>
          </p:cNvGraphicFramePr>
          <p:nvPr/>
        </p:nvGraphicFramePr>
        <p:xfrm>
          <a:off x="484632" y="1527050"/>
          <a:ext cx="5830707" cy="4107537"/>
        </p:xfrm>
        <a:graphic>
          <a:graphicData uri="http://schemas.openxmlformats.org/drawingml/2006/table">
            <a:tbl>
              <a:tblPr firstRow="1" bandRow="1">
                <a:tableStyleId>{3B4B98B0-60AC-42C2-AFA5-B58CD77FA1E5}</a:tableStyleId>
              </a:tblPr>
              <a:tblGrid>
                <a:gridCol w="2110522">
                  <a:extLst>
                    <a:ext uri="{9D8B030D-6E8A-4147-A177-3AD203B41FA5}">
                      <a16:colId xmlns:a16="http://schemas.microsoft.com/office/drawing/2014/main" val="1021954033"/>
                    </a:ext>
                  </a:extLst>
                </a:gridCol>
                <a:gridCol w="744037">
                  <a:extLst>
                    <a:ext uri="{9D8B030D-6E8A-4147-A177-3AD203B41FA5}">
                      <a16:colId xmlns:a16="http://schemas.microsoft.com/office/drawing/2014/main" val="3640891159"/>
                    </a:ext>
                  </a:extLst>
                </a:gridCol>
                <a:gridCol w="744037">
                  <a:extLst>
                    <a:ext uri="{9D8B030D-6E8A-4147-A177-3AD203B41FA5}">
                      <a16:colId xmlns:a16="http://schemas.microsoft.com/office/drawing/2014/main" val="1126847031"/>
                    </a:ext>
                  </a:extLst>
                </a:gridCol>
                <a:gridCol w="744037">
                  <a:extLst>
                    <a:ext uri="{9D8B030D-6E8A-4147-A177-3AD203B41FA5}">
                      <a16:colId xmlns:a16="http://schemas.microsoft.com/office/drawing/2014/main" val="1478427606"/>
                    </a:ext>
                  </a:extLst>
                </a:gridCol>
                <a:gridCol w="744037">
                  <a:extLst>
                    <a:ext uri="{9D8B030D-6E8A-4147-A177-3AD203B41FA5}">
                      <a16:colId xmlns:a16="http://schemas.microsoft.com/office/drawing/2014/main" val="4184922528"/>
                    </a:ext>
                  </a:extLst>
                </a:gridCol>
                <a:gridCol w="744037">
                  <a:extLst>
                    <a:ext uri="{9D8B030D-6E8A-4147-A177-3AD203B41FA5}">
                      <a16:colId xmlns:a16="http://schemas.microsoft.com/office/drawing/2014/main" val="1348038607"/>
                    </a:ext>
                  </a:extLst>
                </a:gridCol>
              </a:tblGrid>
              <a:tr h="523192">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i="0" u="none" strike="noStrike">
                          <a:solidFill>
                            <a:schemeClr val="accent1"/>
                          </a:solidFill>
                          <a:effectLst/>
                          <a:latin typeface="Proxima Nova Cn Rg" panose="02000506030000020004" pitchFamily="50" charset="0"/>
                        </a:rPr>
                        <a:t>Strongly oppose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Somewhat oppose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Neither support nor oppose</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Somewhat support</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Strongly support</a:t>
                      </a:r>
                    </a:p>
                  </a:txBody>
                  <a:tcPr marL="9525" marR="9525" marT="9525" marB="0" anchor="ctr"/>
                </a:tc>
                <a:extLst>
                  <a:ext uri="{0D108BD9-81ED-4DB2-BD59-A6C34878D82A}">
                    <a16:rowId xmlns:a16="http://schemas.microsoft.com/office/drawing/2014/main" val="3614605863"/>
                  </a:ext>
                </a:extLst>
              </a:tr>
              <a:tr h="591562">
                <a:tc>
                  <a:txBody>
                    <a:bodyPr/>
                    <a:lstStyle/>
                    <a:p>
                      <a:pPr marL="73025" marR="0">
                        <a:spcBef>
                          <a:spcPts val="1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while using a cell phone</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59%</a:t>
                      </a:r>
                    </a:p>
                  </a:txBody>
                  <a:tcPr marL="9525" marR="9525" marT="9525" marB="0" anchor="ctr"/>
                </a:tc>
                <a:extLst>
                  <a:ext uri="{0D108BD9-81ED-4DB2-BD59-A6C34878D82A}">
                    <a16:rowId xmlns:a16="http://schemas.microsoft.com/office/drawing/2014/main" val="2462524267"/>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10 mph or more over the speed limit</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36%</a:t>
                      </a:r>
                    </a:p>
                  </a:txBody>
                  <a:tcPr marL="9525" marR="9525" marT="9525" marB="0" anchor="ctr"/>
                </a:tc>
                <a:extLst>
                  <a:ext uri="{0D108BD9-81ED-4DB2-BD59-A6C34878D82A}">
                    <a16:rowId xmlns:a16="http://schemas.microsoft.com/office/drawing/2014/main" val="2371291582"/>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through a red light or not stopping at a stop sign</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77%</a:t>
                      </a:r>
                    </a:p>
                  </a:txBody>
                  <a:tcPr marL="9525" marR="9525" marT="9525" marB="0" anchor="ctr"/>
                </a:tc>
                <a:extLst>
                  <a:ext uri="{0D108BD9-81ED-4DB2-BD59-A6C34878D82A}">
                    <a16:rowId xmlns:a16="http://schemas.microsoft.com/office/drawing/2014/main" val="3557274636"/>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under the influence of alcohol</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86%</a:t>
                      </a:r>
                    </a:p>
                  </a:txBody>
                  <a:tcPr marL="9525" marR="9525" marT="9525" marB="0" anchor="ctr"/>
                </a:tc>
                <a:extLst>
                  <a:ext uri="{0D108BD9-81ED-4DB2-BD59-A6C34878D82A}">
                    <a16:rowId xmlns:a16="http://schemas.microsoft.com/office/drawing/2014/main" val="4130324360"/>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under the influence of cannabis</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75%</a:t>
                      </a:r>
                    </a:p>
                  </a:txBody>
                  <a:tcPr marL="9525" marR="9525" marT="9525" marB="0" anchor="ctr"/>
                </a:tc>
                <a:extLst>
                  <a:ext uri="{0D108BD9-81ED-4DB2-BD59-A6C34878D82A}">
                    <a16:rowId xmlns:a16="http://schemas.microsoft.com/office/drawing/2014/main" val="2464124232"/>
                  </a:ext>
                </a:extLst>
              </a:tr>
              <a:tr h="591562">
                <a:tc>
                  <a:txBody>
                    <a:bodyPr/>
                    <a:lstStyle/>
                    <a:p>
                      <a:pPr marL="73025" marR="0">
                        <a:spcBef>
                          <a:spcPts val="3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Driving while NOT wearing a seat belt</a:t>
                      </a: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53%</a:t>
                      </a:r>
                    </a:p>
                  </a:txBody>
                  <a:tcPr marL="9525" marR="9525" marT="9525" marB="0" anchor="ctr"/>
                </a:tc>
                <a:extLst>
                  <a:ext uri="{0D108BD9-81ED-4DB2-BD59-A6C34878D82A}">
                    <a16:rowId xmlns:a16="http://schemas.microsoft.com/office/drawing/2014/main" val="1935287304"/>
                  </a:ext>
                </a:extLst>
              </a:tr>
            </a:tbl>
          </a:graphicData>
        </a:graphic>
      </p:graphicFrame>
    </p:spTree>
    <p:extLst>
      <p:ext uri="{BB962C8B-B14F-4D97-AF65-F5344CB8AC3E}">
        <p14:creationId xmlns:p14="http://schemas.microsoft.com/office/powerpoint/2010/main" val="6236254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880DE-900C-9B51-EAF3-DCAFD4420C16}"/>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while using a cell phone</a:t>
            </a:r>
          </a:p>
        </p:txBody>
      </p:sp>
      <p:sp>
        <p:nvSpPr>
          <p:cNvPr id="3" name="Title 2">
            <a:extLst>
              <a:ext uri="{FF2B5EF4-FFF2-40B4-BE49-F238E27FC236}">
                <a16:creationId xmlns:a16="http://schemas.microsoft.com/office/drawing/2014/main" id="{7DDBEFE1-9073-D5BB-CB22-3F27F92BC37A}"/>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DBD33E71-AB56-956D-49D4-91D8F68A529A}"/>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059102907"/>
                    </a:ext>
                  </a:extLst>
                </a:gridCol>
                <a:gridCol w="678470">
                  <a:extLst>
                    <a:ext uri="{9D8B030D-6E8A-4147-A177-3AD203B41FA5}">
                      <a16:colId xmlns:a16="http://schemas.microsoft.com/office/drawing/2014/main" val="4017002364"/>
                    </a:ext>
                  </a:extLst>
                </a:gridCol>
                <a:gridCol w="678470">
                  <a:extLst>
                    <a:ext uri="{9D8B030D-6E8A-4147-A177-3AD203B41FA5}">
                      <a16:colId xmlns:a16="http://schemas.microsoft.com/office/drawing/2014/main" val="3967459876"/>
                    </a:ext>
                  </a:extLst>
                </a:gridCol>
                <a:gridCol w="678470">
                  <a:extLst>
                    <a:ext uri="{9D8B030D-6E8A-4147-A177-3AD203B41FA5}">
                      <a16:colId xmlns:a16="http://schemas.microsoft.com/office/drawing/2014/main" val="2585465016"/>
                    </a:ext>
                  </a:extLst>
                </a:gridCol>
                <a:gridCol w="678470">
                  <a:extLst>
                    <a:ext uri="{9D8B030D-6E8A-4147-A177-3AD203B41FA5}">
                      <a16:colId xmlns:a16="http://schemas.microsoft.com/office/drawing/2014/main" val="3316473956"/>
                    </a:ext>
                  </a:extLst>
                </a:gridCol>
                <a:gridCol w="678470">
                  <a:extLst>
                    <a:ext uri="{9D8B030D-6E8A-4147-A177-3AD203B41FA5}">
                      <a16:colId xmlns:a16="http://schemas.microsoft.com/office/drawing/2014/main" val="1464499436"/>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0427515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8292146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noFill/>
                  </a:tcPr>
                </a:tc>
                <a:extLst>
                  <a:ext uri="{0D108BD9-81ED-4DB2-BD59-A6C34878D82A}">
                    <a16:rowId xmlns:a16="http://schemas.microsoft.com/office/drawing/2014/main" val="127489484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4565505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3512096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737227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noFill/>
                  </a:tcPr>
                </a:tc>
                <a:extLst>
                  <a:ext uri="{0D108BD9-81ED-4DB2-BD59-A6C34878D82A}">
                    <a16:rowId xmlns:a16="http://schemas.microsoft.com/office/drawing/2014/main" val="21095529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0983137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noFill/>
                  </a:tcPr>
                </a:tc>
                <a:extLst>
                  <a:ext uri="{0D108BD9-81ED-4DB2-BD59-A6C34878D82A}">
                    <a16:rowId xmlns:a16="http://schemas.microsoft.com/office/drawing/2014/main" val="377258900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3666983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3728556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977263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noFill/>
                  </a:tcPr>
                </a:tc>
                <a:extLst>
                  <a:ext uri="{0D108BD9-81ED-4DB2-BD59-A6C34878D82A}">
                    <a16:rowId xmlns:a16="http://schemas.microsoft.com/office/drawing/2014/main" val="172451610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7815181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7691911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116710032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8985185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362855936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2271142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noFill/>
                  </a:tcPr>
                </a:tc>
                <a:extLst>
                  <a:ext uri="{0D108BD9-81ED-4DB2-BD59-A6C34878D82A}">
                    <a16:rowId xmlns:a16="http://schemas.microsoft.com/office/drawing/2014/main" val="3123972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85997159"/>
                  </a:ext>
                </a:extLst>
              </a:tr>
            </a:tbl>
          </a:graphicData>
        </a:graphic>
      </p:graphicFrame>
    </p:spTree>
    <p:extLst>
      <p:ext uri="{BB962C8B-B14F-4D97-AF65-F5344CB8AC3E}">
        <p14:creationId xmlns:p14="http://schemas.microsoft.com/office/powerpoint/2010/main" val="181807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98E8-7A90-4B95-8B6A-DF36F019E807}"/>
              </a:ext>
            </a:extLst>
          </p:cNvPr>
          <p:cNvSpPr>
            <a:spLocks noGrp="1"/>
          </p:cNvSpPr>
          <p:nvPr>
            <p:ph type="body" sz="quarter" idx="10"/>
          </p:nvPr>
        </p:nvSpPr>
        <p:spPr>
          <a:xfrm>
            <a:off x="457200" y="914400"/>
            <a:ext cx="8195165" cy="5029200"/>
          </a:xfrm>
        </p:spPr>
        <p:txBody>
          <a:bodyPr>
            <a:normAutofit/>
          </a:bodyPr>
          <a:lstStyle/>
          <a:p>
            <a:pPr marL="0" indent="0">
              <a:buNone/>
            </a:pPr>
            <a:r>
              <a:rPr lang="en-US" sz="1400">
                <a:solidFill>
                  <a:schemeClr val="accent3"/>
                </a:solidFill>
                <a:latin typeface="Urbane Demi Bold" panose="00000700000000000000" pitchFamily="2" charset="0"/>
              </a:rPr>
              <a:t>DRIVING SAFETY</a:t>
            </a:r>
          </a:p>
          <a:p>
            <a:r>
              <a:rPr lang="en-US" sz="1400">
                <a:solidFill>
                  <a:schemeClr val="tx1"/>
                </a:solidFill>
              </a:rPr>
              <a:t>Overall, four in five (82%) respondents would be very or extremely comfortable asking someone to use a seat belt. </a:t>
            </a:r>
          </a:p>
          <a:p>
            <a:r>
              <a:rPr lang="en-US" sz="1400">
                <a:solidFill>
                  <a:schemeClr val="tx1"/>
                </a:solidFill>
              </a:rPr>
              <a:t>76% would be very or extremely comfortable acting to prevent someone who is going to drive who is perhaps too impaired to drive safely, </a:t>
            </a:r>
          </a:p>
          <a:p>
            <a:r>
              <a:rPr lang="en-US" sz="1400">
                <a:solidFill>
                  <a:schemeClr val="tx1"/>
                </a:solidFill>
              </a:rPr>
              <a:t>57% would be very or extremely comfortable asking someone who is speeding or driving aggressively to slow down, and 65% would be very or extremely comfortable asking a driver who is using their cell phone or who is distracted to focus on driving.</a:t>
            </a: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endParaRPr lang="en-US" sz="1400">
              <a:solidFill>
                <a:schemeClr val="accent3"/>
              </a:solidFill>
              <a:latin typeface="Urbane Demi Bold" panose="00000700000000000000" pitchFamily="2" charset="0"/>
            </a:endParaRPr>
          </a:p>
          <a:p>
            <a:pPr marL="0" indent="0">
              <a:buNone/>
            </a:pPr>
            <a:r>
              <a:rPr lang="en-US" sz="1400">
                <a:solidFill>
                  <a:schemeClr val="accent3"/>
                </a:solidFill>
                <a:latin typeface="Urbane Demi Bold" panose="00000700000000000000" pitchFamily="2" charset="0"/>
              </a:rPr>
              <a:t>TRAFFIC SAFETY</a:t>
            </a:r>
          </a:p>
          <a:p>
            <a:r>
              <a:rPr lang="en-US" sz="1400">
                <a:solidFill>
                  <a:schemeClr val="tx1"/>
                </a:solidFill>
              </a:rPr>
              <a:t>Over half (61%) of respondents strongly agree with the statement, “the only acceptable number of deaths and serious injuries on our roadways should be zero”.</a:t>
            </a:r>
          </a:p>
          <a:p>
            <a:r>
              <a:rPr lang="en-US" sz="1400">
                <a:solidFill>
                  <a:schemeClr val="tx1"/>
                </a:solidFill>
              </a:rPr>
              <a:t>Over four in five (86%) strongly support law enforcement enforcing driving under the influence of alcohol, 77% driving through a red light or not stopping at a stop sign, and 75% driving under the influence of cannabis.</a:t>
            </a:r>
          </a:p>
          <a:p>
            <a:pPr marL="0" indent="0">
              <a:buNone/>
            </a:pPr>
            <a:endParaRPr lang="en-US" sz="1400">
              <a:solidFill>
                <a:schemeClr val="tx1"/>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a:p>
            <a:pPr marL="0" indent="0">
              <a:buNone/>
            </a:pPr>
            <a:endParaRPr lang="en-US" sz="1400">
              <a:solidFill>
                <a:schemeClr val="accent6"/>
              </a:solidFill>
            </a:endParaRPr>
          </a:p>
        </p:txBody>
      </p:sp>
      <p:sp>
        <p:nvSpPr>
          <p:cNvPr id="2" name="Title 1">
            <a:extLst>
              <a:ext uri="{FF2B5EF4-FFF2-40B4-BE49-F238E27FC236}">
                <a16:creationId xmlns:a16="http://schemas.microsoft.com/office/drawing/2014/main" id="{E1207410-81D7-4EB6-97BB-FA044533A01F}"/>
              </a:ext>
            </a:extLst>
          </p:cNvPr>
          <p:cNvSpPr>
            <a:spLocks noGrp="1"/>
          </p:cNvSpPr>
          <p:nvPr>
            <p:ph type="title"/>
          </p:nvPr>
        </p:nvSpPr>
        <p:spPr/>
        <p:txBody>
          <a:bodyPr>
            <a:normAutofit/>
          </a:bodyPr>
          <a:lstStyle/>
          <a:p>
            <a:r>
              <a:rPr lang="en-US" sz="2000">
                <a:latin typeface="Urbane Bold" panose="020B0604020202020204" charset="0"/>
              </a:rPr>
              <a:t>SUMMARY</a:t>
            </a:r>
            <a:endParaRPr lang="en-US" sz="2000" b="0">
              <a:latin typeface="Urbane Bold" panose="020B0604020202020204" charset="0"/>
            </a:endParaRPr>
          </a:p>
        </p:txBody>
      </p:sp>
    </p:spTree>
    <p:extLst>
      <p:ext uri="{BB962C8B-B14F-4D97-AF65-F5344CB8AC3E}">
        <p14:creationId xmlns:p14="http://schemas.microsoft.com/office/powerpoint/2010/main" val="33502759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5146D-CC5E-D30A-8DE6-D3C9E647912A}"/>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10 mph or more over the speed limit</a:t>
            </a:r>
          </a:p>
        </p:txBody>
      </p:sp>
      <p:sp>
        <p:nvSpPr>
          <p:cNvPr id="3" name="Title 2">
            <a:extLst>
              <a:ext uri="{FF2B5EF4-FFF2-40B4-BE49-F238E27FC236}">
                <a16:creationId xmlns:a16="http://schemas.microsoft.com/office/drawing/2014/main" id="{87167EBD-79C0-3EED-2DB0-6E1A5E7811B1}"/>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D9CBF138-EA57-EE6D-7C79-6A202C528EE7}"/>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2942926651"/>
                    </a:ext>
                  </a:extLst>
                </a:gridCol>
                <a:gridCol w="678470">
                  <a:extLst>
                    <a:ext uri="{9D8B030D-6E8A-4147-A177-3AD203B41FA5}">
                      <a16:colId xmlns:a16="http://schemas.microsoft.com/office/drawing/2014/main" val="1249047085"/>
                    </a:ext>
                  </a:extLst>
                </a:gridCol>
                <a:gridCol w="678470">
                  <a:extLst>
                    <a:ext uri="{9D8B030D-6E8A-4147-A177-3AD203B41FA5}">
                      <a16:colId xmlns:a16="http://schemas.microsoft.com/office/drawing/2014/main" val="878501835"/>
                    </a:ext>
                  </a:extLst>
                </a:gridCol>
                <a:gridCol w="678470">
                  <a:extLst>
                    <a:ext uri="{9D8B030D-6E8A-4147-A177-3AD203B41FA5}">
                      <a16:colId xmlns:a16="http://schemas.microsoft.com/office/drawing/2014/main" val="3936482153"/>
                    </a:ext>
                  </a:extLst>
                </a:gridCol>
                <a:gridCol w="678470">
                  <a:extLst>
                    <a:ext uri="{9D8B030D-6E8A-4147-A177-3AD203B41FA5}">
                      <a16:colId xmlns:a16="http://schemas.microsoft.com/office/drawing/2014/main" val="711958455"/>
                    </a:ext>
                  </a:extLst>
                </a:gridCol>
                <a:gridCol w="678470">
                  <a:extLst>
                    <a:ext uri="{9D8B030D-6E8A-4147-A177-3AD203B41FA5}">
                      <a16:colId xmlns:a16="http://schemas.microsoft.com/office/drawing/2014/main" val="1899457327"/>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4523744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2725731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noFill/>
                  </a:tcPr>
                </a:tc>
                <a:extLst>
                  <a:ext uri="{0D108BD9-81ED-4DB2-BD59-A6C34878D82A}">
                    <a16:rowId xmlns:a16="http://schemas.microsoft.com/office/drawing/2014/main" val="423820541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87109052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3999565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2087748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extLst>
                  <a:ext uri="{0D108BD9-81ED-4DB2-BD59-A6C34878D82A}">
                    <a16:rowId xmlns:a16="http://schemas.microsoft.com/office/drawing/2014/main" val="22631357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56903672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36%</a:t>
                      </a:r>
                    </a:p>
                  </a:txBody>
                  <a:tcPr marL="9092" marR="9092" marT="9092" marB="0" anchor="ctr">
                    <a:lnL>
                      <a:noFill/>
                    </a:lnL>
                    <a:lnR>
                      <a:noFill/>
                    </a:lnR>
                    <a:lnT>
                      <a:noFill/>
                    </a:lnT>
                    <a:lnB>
                      <a:noFill/>
                    </a:lnB>
                    <a:noFill/>
                  </a:tcPr>
                </a:tc>
                <a:extLst>
                  <a:ext uri="{0D108BD9-81ED-4DB2-BD59-A6C34878D82A}">
                    <a16:rowId xmlns:a16="http://schemas.microsoft.com/office/drawing/2014/main" val="29587901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30428029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6242124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1875277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noFill/>
                  </a:tcPr>
                </a:tc>
                <a:extLst>
                  <a:ext uri="{0D108BD9-81ED-4DB2-BD59-A6C34878D82A}">
                    <a16:rowId xmlns:a16="http://schemas.microsoft.com/office/drawing/2014/main" val="13733908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3541958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417939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noFill/>
                  </a:tcPr>
                </a:tc>
                <a:extLst>
                  <a:ext uri="{0D108BD9-81ED-4DB2-BD59-A6C34878D82A}">
                    <a16:rowId xmlns:a16="http://schemas.microsoft.com/office/drawing/2014/main" val="24228115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06337243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extLst>
                  <a:ext uri="{0D108BD9-81ED-4DB2-BD59-A6C34878D82A}">
                    <a16:rowId xmlns:a16="http://schemas.microsoft.com/office/drawing/2014/main" val="6600704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57602506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noFill/>
                  </a:tcPr>
                </a:tc>
                <a:extLst>
                  <a:ext uri="{0D108BD9-81ED-4DB2-BD59-A6C34878D82A}">
                    <a16:rowId xmlns:a16="http://schemas.microsoft.com/office/drawing/2014/main" val="20967130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6950192"/>
                  </a:ext>
                </a:extLst>
              </a:tr>
            </a:tbl>
          </a:graphicData>
        </a:graphic>
      </p:graphicFrame>
    </p:spTree>
    <p:extLst>
      <p:ext uri="{BB962C8B-B14F-4D97-AF65-F5344CB8AC3E}">
        <p14:creationId xmlns:p14="http://schemas.microsoft.com/office/powerpoint/2010/main" val="18015056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68F06-1D23-29ED-377F-6B90C9D99571}"/>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through a red light or not stopping at a stop sign</a:t>
            </a:r>
          </a:p>
        </p:txBody>
      </p:sp>
      <p:sp>
        <p:nvSpPr>
          <p:cNvPr id="3" name="Title 2">
            <a:extLst>
              <a:ext uri="{FF2B5EF4-FFF2-40B4-BE49-F238E27FC236}">
                <a16:creationId xmlns:a16="http://schemas.microsoft.com/office/drawing/2014/main" id="{15C6E0E0-E7E6-6914-9639-49338BD5DF66}"/>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57F9A8C2-5F5D-5BBD-C909-CE788612AA20}"/>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290879891"/>
                    </a:ext>
                  </a:extLst>
                </a:gridCol>
                <a:gridCol w="678470">
                  <a:extLst>
                    <a:ext uri="{9D8B030D-6E8A-4147-A177-3AD203B41FA5}">
                      <a16:colId xmlns:a16="http://schemas.microsoft.com/office/drawing/2014/main" val="3108864831"/>
                    </a:ext>
                  </a:extLst>
                </a:gridCol>
                <a:gridCol w="678470">
                  <a:extLst>
                    <a:ext uri="{9D8B030D-6E8A-4147-A177-3AD203B41FA5}">
                      <a16:colId xmlns:a16="http://schemas.microsoft.com/office/drawing/2014/main" val="3829128562"/>
                    </a:ext>
                  </a:extLst>
                </a:gridCol>
                <a:gridCol w="678470">
                  <a:extLst>
                    <a:ext uri="{9D8B030D-6E8A-4147-A177-3AD203B41FA5}">
                      <a16:colId xmlns:a16="http://schemas.microsoft.com/office/drawing/2014/main" val="3836914488"/>
                    </a:ext>
                  </a:extLst>
                </a:gridCol>
                <a:gridCol w="678470">
                  <a:extLst>
                    <a:ext uri="{9D8B030D-6E8A-4147-A177-3AD203B41FA5}">
                      <a16:colId xmlns:a16="http://schemas.microsoft.com/office/drawing/2014/main" val="1611766752"/>
                    </a:ext>
                  </a:extLst>
                </a:gridCol>
                <a:gridCol w="678470">
                  <a:extLst>
                    <a:ext uri="{9D8B030D-6E8A-4147-A177-3AD203B41FA5}">
                      <a16:colId xmlns:a16="http://schemas.microsoft.com/office/drawing/2014/main" val="3350950555"/>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8956314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802462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noFill/>
                  </a:tcPr>
                </a:tc>
                <a:extLst>
                  <a:ext uri="{0D108BD9-81ED-4DB2-BD59-A6C34878D82A}">
                    <a16:rowId xmlns:a16="http://schemas.microsoft.com/office/drawing/2014/main" val="135569477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7882094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91895143"/>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807578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a:noFill/>
                    </a:lnB>
                    <a:noFill/>
                  </a:tcPr>
                </a:tc>
                <a:extLst>
                  <a:ext uri="{0D108BD9-81ED-4DB2-BD59-A6C34878D82A}">
                    <a16:rowId xmlns:a16="http://schemas.microsoft.com/office/drawing/2014/main" val="27273333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45595392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noFill/>
                  </a:tcPr>
                </a:tc>
                <a:extLst>
                  <a:ext uri="{0D108BD9-81ED-4DB2-BD59-A6C34878D82A}">
                    <a16:rowId xmlns:a16="http://schemas.microsoft.com/office/drawing/2014/main" val="166240392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87213271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4227403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957541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noFill/>
                  </a:tcPr>
                </a:tc>
                <a:extLst>
                  <a:ext uri="{0D108BD9-81ED-4DB2-BD59-A6C34878D82A}">
                    <a16:rowId xmlns:a16="http://schemas.microsoft.com/office/drawing/2014/main" val="392110811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53931226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8471092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noFill/>
                  </a:tcPr>
                </a:tc>
                <a:extLst>
                  <a:ext uri="{0D108BD9-81ED-4DB2-BD59-A6C34878D82A}">
                    <a16:rowId xmlns:a16="http://schemas.microsoft.com/office/drawing/2014/main" val="233134772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791139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a:noFill/>
                    </a:lnB>
                    <a:noFill/>
                  </a:tcPr>
                </a:tc>
                <a:extLst>
                  <a:ext uri="{0D108BD9-81ED-4DB2-BD59-A6C34878D82A}">
                    <a16:rowId xmlns:a16="http://schemas.microsoft.com/office/drawing/2014/main" val="34739597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415508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a:noFill/>
                    </a:lnB>
                    <a:noFill/>
                  </a:tcPr>
                </a:tc>
                <a:extLst>
                  <a:ext uri="{0D108BD9-81ED-4DB2-BD59-A6C34878D82A}">
                    <a16:rowId xmlns:a16="http://schemas.microsoft.com/office/drawing/2014/main" val="17348860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64489517"/>
                  </a:ext>
                </a:extLst>
              </a:tr>
            </a:tbl>
          </a:graphicData>
        </a:graphic>
      </p:graphicFrame>
    </p:spTree>
    <p:extLst>
      <p:ext uri="{BB962C8B-B14F-4D97-AF65-F5344CB8AC3E}">
        <p14:creationId xmlns:p14="http://schemas.microsoft.com/office/powerpoint/2010/main" val="13560763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C3E5A0-28C8-3375-B0BD-649D29C33D3D}"/>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under the influence of alcohol</a:t>
            </a:r>
          </a:p>
        </p:txBody>
      </p:sp>
      <p:sp>
        <p:nvSpPr>
          <p:cNvPr id="3" name="Title 2">
            <a:extLst>
              <a:ext uri="{FF2B5EF4-FFF2-40B4-BE49-F238E27FC236}">
                <a16:creationId xmlns:a16="http://schemas.microsoft.com/office/drawing/2014/main" id="{1CF8A153-061B-891C-799A-8F11E8CE04E1}"/>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D7F4BB76-87DD-C990-73DC-8D31638FE5D6}"/>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2852495812"/>
                    </a:ext>
                  </a:extLst>
                </a:gridCol>
                <a:gridCol w="678470">
                  <a:extLst>
                    <a:ext uri="{9D8B030D-6E8A-4147-A177-3AD203B41FA5}">
                      <a16:colId xmlns:a16="http://schemas.microsoft.com/office/drawing/2014/main" val="2922235599"/>
                    </a:ext>
                  </a:extLst>
                </a:gridCol>
                <a:gridCol w="678470">
                  <a:extLst>
                    <a:ext uri="{9D8B030D-6E8A-4147-A177-3AD203B41FA5}">
                      <a16:colId xmlns:a16="http://schemas.microsoft.com/office/drawing/2014/main" val="484078727"/>
                    </a:ext>
                  </a:extLst>
                </a:gridCol>
                <a:gridCol w="678470">
                  <a:extLst>
                    <a:ext uri="{9D8B030D-6E8A-4147-A177-3AD203B41FA5}">
                      <a16:colId xmlns:a16="http://schemas.microsoft.com/office/drawing/2014/main" val="3310529397"/>
                    </a:ext>
                  </a:extLst>
                </a:gridCol>
                <a:gridCol w="678470">
                  <a:extLst>
                    <a:ext uri="{9D8B030D-6E8A-4147-A177-3AD203B41FA5}">
                      <a16:colId xmlns:a16="http://schemas.microsoft.com/office/drawing/2014/main" val="2803611250"/>
                    </a:ext>
                  </a:extLst>
                </a:gridCol>
                <a:gridCol w="678470">
                  <a:extLst>
                    <a:ext uri="{9D8B030D-6E8A-4147-A177-3AD203B41FA5}">
                      <a16:colId xmlns:a16="http://schemas.microsoft.com/office/drawing/2014/main" val="932832665"/>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6843447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5044756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88%</a:t>
                      </a:r>
                    </a:p>
                  </a:txBody>
                  <a:tcPr marL="9092" marR="9092" marT="9092" marB="0" anchor="ctr">
                    <a:lnL>
                      <a:noFill/>
                    </a:lnL>
                    <a:lnR>
                      <a:noFill/>
                    </a:lnR>
                    <a:lnT>
                      <a:noFill/>
                    </a:lnT>
                    <a:lnB>
                      <a:noFill/>
                    </a:lnB>
                    <a:noFill/>
                  </a:tcPr>
                </a:tc>
                <a:extLst>
                  <a:ext uri="{0D108BD9-81ED-4DB2-BD59-A6C34878D82A}">
                    <a16:rowId xmlns:a16="http://schemas.microsoft.com/office/drawing/2014/main" val="262953557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0206180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20880150"/>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5232119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81%</a:t>
                      </a:r>
                    </a:p>
                  </a:txBody>
                  <a:tcPr marL="9092" marR="9092" marT="9092" marB="0" anchor="ctr">
                    <a:lnL>
                      <a:noFill/>
                    </a:lnL>
                    <a:lnR>
                      <a:noFill/>
                    </a:lnR>
                    <a:lnT>
                      <a:noFill/>
                    </a:lnT>
                    <a:lnB>
                      <a:noFill/>
                    </a:lnB>
                    <a:noFill/>
                  </a:tcPr>
                </a:tc>
                <a:extLst>
                  <a:ext uri="{0D108BD9-81ED-4DB2-BD59-A6C34878D82A}">
                    <a16:rowId xmlns:a16="http://schemas.microsoft.com/office/drawing/2014/main" val="56208224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5423740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86%</a:t>
                      </a:r>
                    </a:p>
                  </a:txBody>
                  <a:tcPr marL="9092" marR="9092" marT="9092" marB="0" anchor="ctr">
                    <a:lnL>
                      <a:noFill/>
                    </a:lnL>
                    <a:lnR>
                      <a:noFill/>
                    </a:lnR>
                    <a:lnT>
                      <a:noFill/>
                    </a:lnT>
                    <a:lnB>
                      <a:noFill/>
                    </a:lnB>
                    <a:noFill/>
                  </a:tcPr>
                </a:tc>
                <a:extLst>
                  <a:ext uri="{0D108BD9-81ED-4DB2-BD59-A6C34878D82A}">
                    <a16:rowId xmlns:a16="http://schemas.microsoft.com/office/drawing/2014/main" val="4230532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878980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311704287"/>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8701353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81%</a:t>
                      </a:r>
                    </a:p>
                  </a:txBody>
                  <a:tcPr marL="9092" marR="9092" marT="9092" marB="0" anchor="ctr">
                    <a:lnL>
                      <a:noFill/>
                    </a:lnL>
                    <a:lnR>
                      <a:noFill/>
                    </a:lnR>
                    <a:lnT>
                      <a:noFill/>
                    </a:lnT>
                    <a:lnB>
                      <a:noFill/>
                    </a:lnB>
                    <a:noFill/>
                  </a:tcPr>
                </a:tc>
                <a:extLst>
                  <a:ext uri="{0D108BD9-81ED-4DB2-BD59-A6C34878D82A}">
                    <a16:rowId xmlns:a16="http://schemas.microsoft.com/office/drawing/2014/main" val="217156067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0349301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6682872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85%</a:t>
                      </a:r>
                    </a:p>
                  </a:txBody>
                  <a:tcPr marL="9092" marR="9092" marT="9092" marB="0" anchor="ctr">
                    <a:lnL>
                      <a:noFill/>
                    </a:lnL>
                    <a:lnR>
                      <a:noFill/>
                    </a:lnR>
                    <a:lnT>
                      <a:noFill/>
                    </a:lnT>
                    <a:lnB>
                      <a:noFill/>
                    </a:lnB>
                    <a:noFill/>
                  </a:tcPr>
                </a:tc>
                <a:extLst>
                  <a:ext uri="{0D108BD9-81ED-4DB2-BD59-A6C34878D82A}">
                    <a16:rowId xmlns:a16="http://schemas.microsoft.com/office/drawing/2014/main" val="7995515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16454098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noFill/>
                  </a:tcPr>
                </a:tc>
                <a:extLst>
                  <a:ext uri="{0D108BD9-81ED-4DB2-BD59-A6C34878D82A}">
                    <a16:rowId xmlns:a16="http://schemas.microsoft.com/office/drawing/2014/main" val="23787792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16850922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88%</a:t>
                      </a:r>
                    </a:p>
                  </a:txBody>
                  <a:tcPr marL="9092" marR="9092" marT="9092" marB="0" anchor="ctr">
                    <a:lnL>
                      <a:noFill/>
                    </a:lnL>
                    <a:lnR>
                      <a:noFill/>
                    </a:lnR>
                    <a:lnT>
                      <a:noFill/>
                    </a:lnT>
                    <a:lnB>
                      <a:noFill/>
                    </a:lnB>
                    <a:noFill/>
                  </a:tcPr>
                </a:tc>
                <a:extLst>
                  <a:ext uri="{0D108BD9-81ED-4DB2-BD59-A6C34878D82A}">
                    <a16:rowId xmlns:a16="http://schemas.microsoft.com/office/drawing/2014/main" val="324691775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69908728"/>
                  </a:ext>
                </a:extLst>
              </a:tr>
            </a:tbl>
          </a:graphicData>
        </a:graphic>
      </p:graphicFrame>
    </p:spTree>
    <p:extLst>
      <p:ext uri="{BB962C8B-B14F-4D97-AF65-F5344CB8AC3E}">
        <p14:creationId xmlns:p14="http://schemas.microsoft.com/office/powerpoint/2010/main" val="2666129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4C929E-88F2-1F31-C9E4-A0794073A1F1}"/>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under the influence of cannabis</a:t>
            </a:r>
          </a:p>
        </p:txBody>
      </p:sp>
      <p:sp>
        <p:nvSpPr>
          <p:cNvPr id="3" name="Title 2">
            <a:extLst>
              <a:ext uri="{FF2B5EF4-FFF2-40B4-BE49-F238E27FC236}">
                <a16:creationId xmlns:a16="http://schemas.microsoft.com/office/drawing/2014/main" id="{556D3D87-0D8C-D56E-DC8A-78A8E0DF6947}"/>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2AED5426-E25C-0966-30AD-1FA7F2BC56C5}"/>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3690579559"/>
                    </a:ext>
                  </a:extLst>
                </a:gridCol>
                <a:gridCol w="678470">
                  <a:extLst>
                    <a:ext uri="{9D8B030D-6E8A-4147-A177-3AD203B41FA5}">
                      <a16:colId xmlns:a16="http://schemas.microsoft.com/office/drawing/2014/main" val="618142744"/>
                    </a:ext>
                  </a:extLst>
                </a:gridCol>
                <a:gridCol w="678470">
                  <a:extLst>
                    <a:ext uri="{9D8B030D-6E8A-4147-A177-3AD203B41FA5}">
                      <a16:colId xmlns:a16="http://schemas.microsoft.com/office/drawing/2014/main" val="3926051832"/>
                    </a:ext>
                  </a:extLst>
                </a:gridCol>
                <a:gridCol w="678470">
                  <a:extLst>
                    <a:ext uri="{9D8B030D-6E8A-4147-A177-3AD203B41FA5}">
                      <a16:colId xmlns:a16="http://schemas.microsoft.com/office/drawing/2014/main" val="2956467201"/>
                    </a:ext>
                  </a:extLst>
                </a:gridCol>
                <a:gridCol w="678470">
                  <a:extLst>
                    <a:ext uri="{9D8B030D-6E8A-4147-A177-3AD203B41FA5}">
                      <a16:colId xmlns:a16="http://schemas.microsoft.com/office/drawing/2014/main" val="3311706509"/>
                    </a:ext>
                  </a:extLst>
                </a:gridCol>
                <a:gridCol w="678470">
                  <a:extLst>
                    <a:ext uri="{9D8B030D-6E8A-4147-A177-3AD203B41FA5}">
                      <a16:colId xmlns:a16="http://schemas.microsoft.com/office/drawing/2014/main" val="32251334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4003218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8909615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noFill/>
                  </a:tcPr>
                </a:tc>
                <a:extLst>
                  <a:ext uri="{0D108BD9-81ED-4DB2-BD59-A6C34878D82A}">
                    <a16:rowId xmlns:a16="http://schemas.microsoft.com/office/drawing/2014/main" val="26575854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4908627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3617225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0109088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a:noFill/>
                    </a:lnB>
                    <a:noFill/>
                  </a:tcPr>
                </a:tc>
                <a:extLst>
                  <a:ext uri="{0D108BD9-81ED-4DB2-BD59-A6C34878D82A}">
                    <a16:rowId xmlns:a16="http://schemas.microsoft.com/office/drawing/2014/main" val="373051847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226985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noFill/>
                  </a:tcPr>
                </a:tc>
                <a:extLst>
                  <a:ext uri="{0D108BD9-81ED-4DB2-BD59-A6C34878D82A}">
                    <a16:rowId xmlns:a16="http://schemas.microsoft.com/office/drawing/2014/main" val="198454610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09642410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77108275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768350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noFill/>
                  </a:tcPr>
                </a:tc>
                <a:extLst>
                  <a:ext uri="{0D108BD9-81ED-4DB2-BD59-A6C34878D82A}">
                    <a16:rowId xmlns:a16="http://schemas.microsoft.com/office/drawing/2014/main" val="6479216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71344397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096248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9092" marR="9092" marT="9092" marB="0" anchor="ctr">
                    <a:lnL>
                      <a:noFill/>
                    </a:lnL>
                    <a:lnR>
                      <a:noFill/>
                    </a:lnR>
                    <a:lnT>
                      <a:noFill/>
                    </a:lnT>
                    <a:lnB>
                      <a:noFill/>
                    </a:lnB>
                    <a:noFill/>
                  </a:tcPr>
                </a:tc>
                <a:extLst>
                  <a:ext uri="{0D108BD9-81ED-4DB2-BD59-A6C34878D82A}">
                    <a16:rowId xmlns:a16="http://schemas.microsoft.com/office/drawing/2014/main" val="19133347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71765493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24366292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9520392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9092" marR="9092" marT="9092" marB="0" anchor="ctr">
                    <a:lnL>
                      <a:noFill/>
                    </a:lnL>
                    <a:lnR>
                      <a:noFill/>
                    </a:lnR>
                    <a:lnT>
                      <a:noFill/>
                    </a:lnT>
                    <a:lnB>
                      <a:noFill/>
                    </a:lnB>
                    <a:noFill/>
                  </a:tcPr>
                </a:tc>
                <a:extLst>
                  <a:ext uri="{0D108BD9-81ED-4DB2-BD59-A6C34878D82A}">
                    <a16:rowId xmlns:a16="http://schemas.microsoft.com/office/drawing/2014/main" val="262599133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71262303"/>
                  </a:ext>
                </a:extLst>
              </a:tr>
            </a:tbl>
          </a:graphicData>
        </a:graphic>
      </p:graphicFrame>
    </p:spTree>
    <p:extLst>
      <p:ext uri="{BB962C8B-B14F-4D97-AF65-F5344CB8AC3E}">
        <p14:creationId xmlns:p14="http://schemas.microsoft.com/office/powerpoint/2010/main" val="6513279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33741-522F-C6AF-17C6-1CB054CD84C8}"/>
              </a:ext>
            </a:extLst>
          </p:cNvPr>
          <p:cNvSpPr>
            <a:spLocks noGrp="1"/>
          </p:cNvSpPr>
          <p:nvPr>
            <p:ph type="body" sz="quarter" idx="12"/>
          </p:nvPr>
        </p:nvSpPr>
        <p:spPr/>
        <p:txBody>
          <a:bodyPr>
            <a:normAutofit lnSpcReduction="10000"/>
          </a:bodyPr>
          <a:lstStyle/>
          <a:p>
            <a:r>
              <a:rPr lang="en-US"/>
              <a:t>How much do you support or oppose law enforcement enforcing the following traffic safety violations? - Driving while NOT wearing a seat belt</a:t>
            </a:r>
          </a:p>
        </p:txBody>
      </p:sp>
      <p:sp>
        <p:nvSpPr>
          <p:cNvPr id="3" name="Title 2">
            <a:extLst>
              <a:ext uri="{FF2B5EF4-FFF2-40B4-BE49-F238E27FC236}">
                <a16:creationId xmlns:a16="http://schemas.microsoft.com/office/drawing/2014/main" id="{079753DC-A262-AB8D-36C7-608575E4F7E7}"/>
              </a:ext>
            </a:extLst>
          </p:cNvPr>
          <p:cNvSpPr>
            <a:spLocks noGrp="1"/>
          </p:cNvSpPr>
          <p:nvPr>
            <p:ph type="title"/>
          </p:nvPr>
        </p:nvSpPr>
        <p:spPr/>
        <p:txBody>
          <a:bodyPr/>
          <a:lstStyle/>
          <a:p>
            <a:r>
              <a:rPr lang="en-US"/>
              <a:t>SUPPORT FOR TRAFFIC SAFETY VIOLATIONS</a:t>
            </a:r>
          </a:p>
        </p:txBody>
      </p:sp>
      <p:graphicFrame>
        <p:nvGraphicFramePr>
          <p:cNvPr id="4" name="Table 3">
            <a:extLst>
              <a:ext uri="{FF2B5EF4-FFF2-40B4-BE49-F238E27FC236}">
                <a16:creationId xmlns:a16="http://schemas.microsoft.com/office/drawing/2014/main" id="{CE775318-7F2F-B74A-D176-7E0C40E7A485}"/>
              </a:ext>
            </a:extLst>
          </p:cNvPr>
          <p:cNvGraphicFramePr>
            <a:graphicFrameLocks noGrp="1"/>
          </p:cNvGraphicFramePr>
          <p:nvPr/>
        </p:nvGraphicFramePr>
        <p:xfrm>
          <a:off x="482600" y="1524000"/>
          <a:ext cx="5345981" cy="4571998"/>
        </p:xfrm>
        <a:graphic>
          <a:graphicData uri="http://schemas.openxmlformats.org/drawingml/2006/table">
            <a:tbl>
              <a:tblPr/>
              <a:tblGrid>
                <a:gridCol w="1953631">
                  <a:extLst>
                    <a:ext uri="{9D8B030D-6E8A-4147-A177-3AD203B41FA5}">
                      <a16:colId xmlns:a16="http://schemas.microsoft.com/office/drawing/2014/main" val="1411805762"/>
                    </a:ext>
                  </a:extLst>
                </a:gridCol>
                <a:gridCol w="678470">
                  <a:extLst>
                    <a:ext uri="{9D8B030D-6E8A-4147-A177-3AD203B41FA5}">
                      <a16:colId xmlns:a16="http://schemas.microsoft.com/office/drawing/2014/main" val="3153871583"/>
                    </a:ext>
                  </a:extLst>
                </a:gridCol>
                <a:gridCol w="678470">
                  <a:extLst>
                    <a:ext uri="{9D8B030D-6E8A-4147-A177-3AD203B41FA5}">
                      <a16:colId xmlns:a16="http://schemas.microsoft.com/office/drawing/2014/main" val="726090799"/>
                    </a:ext>
                  </a:extLst>
                </a:gridCol>
                <a:gridCol w="678470">
                  <a:extLst>
                    <a:ext uri="{9D8B030D-6E8A-4147-A177-3AD203B41FA5}">
                      <a16:colId xmlns:a16="http://schemas.microsoft.com/office/drawing/2014/main" val="2698826406"/>
                    </a:ext>
                  </a:extLst>
                </a:gridCol>
                <a:gridCol w="678470">
                  <a:extLst>
                    <a:ext uri="{9D8B030D-6E8A-4147-A177-3AD203B41FA5}">
                      <a16:colId xmlns:a16="http://schemas.microsoft.com/office/drawing/2014/main" val="565176809"/>
                    </a:ext>
                  </a:extLst>
                </a:gridCol>
                <a:gridCol w="678470">
                  <a:extLst>
                    <a:ext uri="{9D8B030D-6E8A-4147-A177-3AD203B41FA5}">
                      <a16:colId xmlns:a16="http://schemas.microsoft.com/office/drawing/2014/main" val="21715311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Neither support nor oppose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Somewhat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Strongly support</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05913664"/>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5576159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81859659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33493666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4914209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7933300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noFill/>
                  </a:tcPr>
                </a:tc>
                <a:extLst>
                  <a:ext uri="{0D108BD9-81ED-4DB2-BD59-A6C34878D82A}">
                    <a16:rowId xmlns:a16="http://schemas.microsoft.com/office/drawing/2014/main" val="77482191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91603001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9092" marR="9092" marT="9092" marB="0" anchor="ctr">
                    <a:lnL>
                      <a:noFill/>
                    </a:lnL>
                    <a:lnR>
                      <a:noFill/>
                    </a:lnR>
                    <a:lnT>
                      <a:noFill/>
                    </a:lnT>
                    <a:lnB>
                      <a:noFill/>
                    </a:lnB>
                    <a:noFill/>
                  </a:tcPr>
                </a:tc>
                <a:extLst>
                  <a:ext uri="{0D108BD9-81ED-4DB2-BD59-A6C34878D82A}">
                    <a16:rowId xmlns:a16="http://schemas.microsoft.com/office/drawing/2014/main" val="389226999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30216188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5627458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01573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noFill/>
                  </a:tcPr>
                </a:tc>
                <a:extLst>
                  <a:ext uri="{0D108BD9-81ED-4DB2-BD59-A6C34878D82A}">
                    <a16:rowId xmlns:a16="http://schemas.microsoft.com/office/drawing/2014/main" val="199704307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00303339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1248093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noFill/>
                  </a:tcPr>
                </a:tc>
                <a:extLst>
                  <a:ext uri="{0D108BD9-81ED-4DB2-BD59-A6C34878D82A}">
                    <a16:rowId xmlns:a16="http://schemas.microsoft.com/office/drawing/2014/main" val="325470670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665390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noFill/>
                  </a:tcPr>
                </a:tc>
                <a:extLst>
                  <a:ext uri="{0D108BD9-81ED-4DB2-BD59-A6C34878D82A}">
                    <a16:rowId xmlns:a16="http://schemas.microsoft.com/office/drawing/2014/main" val="380224512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99447090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9092" marR="9092" marT="9092" marB="0" anchor="ctr">
                    <a:lnL>
                      <a:noFill/>
                    </a:lnL>
                    <a:lnR>
                      <a:noFill/>
                    </a:lnR>
                    <a:lnT>
                      <a:noFill/>
                    </a:lnT>
                    <a:lnB>
                      <a:noFill/>
                    </a:lnB>
                    <a:noFill/>
                  </a:tcPr>
                </a:tc>
                <a:extLst>
                  <a:ext uri="{0D108BD9-81ED-4DB2-BD59-A6C34878D82A}">
                    <a16:rowId xmlns:a16="http://schemas.microsoft.com/office/drawing/2014/main" val="325194763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38724576"/>
                  </a:ext>
                </a:extLst>
              </a:tr>
            </a:tbl>
          </a:graphicData>
        </a:graphic>
      </p:graphicFrame>
    </p:spTree>
    <p:extLst>
      <p:ext uri="{BB962C8B-B14F-4D97-AF65-F5344CB8AC3E}">
        <p14:creationId xmlns:p14="http://schemas.microsoft.com/office/powerpoint/2010/main" val="8295217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sz="5400" b="1">
                <a:latin typeface="Urbane Demi Bold" panose="00000700000000000000" pitchFamily="2" charset="0"/>
              </a:rPr>
              <a:t>Demographics</a:t>
            </a:r>
          </a:p>
          <a:p>
            <a:r>
              <a:rPr lang="en-US" sz="1600" b="1"/>
              <a:t>(unweighted)</a:t>
            </a:r>
            <a:endParaRPr lang="en-US" sz="1600" b="1">
              <a:latin typeface="Urbane Demi Bold" panose="00000700000000000000" pitchFamily="2" charset="0"/>
            </a:endParaRPr>
          </a:p>
        </p:txBody>
      </p:sp>
    </p:spTree>
    <p:extLst>
      <p:ext uri="{BB962C8B-B14F-4D97-AF65-F5344CB8AC3E}">
        <p14:creationId xmlns:p14="http://schemas.microsoft.com/office/powerpoint/2010/main" val="21442061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6A9F8-77D2-3775-8E78-0994A66E6EA6}"/>
              </a:ext>
            </a:extLst>
          </p:cNvPr>
          <p:cNvSpPr>
            <a:spLocks noGrp="1"/>
          </p:cNvSpPr>
          <p:nvPr>
            <p:ph type="body" sz="quarter" idx="12"/>
          </p:nvPr>
        </p:nvSpPr>
        <p:spPr/>
        <p:txBody>
          <a:bodyPr/>
          <a:lstStyle/>
          <a:p>
            <a:r>
              <a:rPr lang="en-US"/>
              <a:t>Age Categories (Overall %)</a:t>
            </a:r>
          </a:p>
        </p:txBody>
      </p:sp>
      <p:sp>
        <p:nvSpPr>
          <p:cNvPr id="3" name="Title 2">
            <a:extLst>
              <a:ext uri="{FF2B5EF4-FFF2-40B4-BE49-F238E27FC236}">
                <a16:creationId xmlns:a16="http://schemas.microsoft.com/office/drawing/2014/main" id="{4656912F-4D34-49F5-E3C3-780D66506F22}"/>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1CDE84C7-C3A7-3E13-CED9-221CD4B91EF0}"/>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4FFB29C-D1BD-4D18-C8BE-D8FAE1BA5CBB}"/>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425866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5CBD0A-9330-9E37-34CA-4A7E1FDF225D}"/>
              </a:ext>
            </a:extLst>
          </p:cNvPr>
          <p:cNvSpPr>
            <a:spLocks noGrp="1"/>
          </p:cNvSpPr>
          <p:nvPr>
            <p:ph type="body" sz="quarter" idx="12"/>
          </p:nvPr>
        </p:nvSpPr>
        <p:spPr/>
        <p:txBody>
          <a:bodyPr/>
          <a:lstStyle/>
          <a:p>
            <a:r>
              <a:rPr lang="en-US"/>
              <a:t>Age Categories (by Gender, Ethnicity, Race)</a:t>
            </a:r>
          </a:p>
        </p:txBody>
      </p:sp>
      <p:sp>
        <p:nvSpPr>
          <p:cNvPr id="3" name="Title 2">
            <a:extLst>
              <a:ext uri="{FF2B5EF4-FFF2-40B4-BE49-F238E27FC236}">
                <a16:creationId xmlns:a16="http://schemas.microsoft.com/office/drawing/2014/main" id="{287CA210-4AB2-8610-2F44-F77AEC34F542}"/>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CA716013-91F3-16BC-0440-0CAD52E2AD44}"/>
              </a:ext>
            </a:extLst>
          </p:cNvPr>
          <p:cNvGraphicFramePr>
            <a:graphicFrameLocks noGrp="1"/>
          </p:cNvGraphicFramePr>
          <p:nvPr>
            <p:extLst>
              <p:ext uri="{D42A27DB-BD31-4B8C-83A1-F6EECF244321}">
                <p14:modId xmlns:p14="http://schemas.microsoft.com/office/powerpoint/2010/main" val="3191478409"/>
              </p:ext>
            </p:extLst>
          </p:nvPr>
        </p:nvGraphicFramePr>
        <p:xfrm>
          <a:off x="482600" y="1524000"/>
          <a:ext cx="6768747" cy="3356658"/>
        </p:xfrm>
        <a:graphic>
          <a:graphicData uri="http://schemas.openxmlformats.org/drawingml/2006/table">
            <a:tbl>
              <a:tblPr/>
              <a:tblGrid>
                <a:gridCol w="1972816">
                  <a:extLst>
                    <a:ext uri="{9D8B030D-6E8A-4147-A177-3AD203B41FA5}">
                      <a16:colId xmlns:a16="http://schemas.microsoft.com/office/drawing/2014/main" val="3309466112"/>
                    </a:ext>
                  </a:extLst>
                </a:gridCol>
                <a:gridCol w="685133">
                  <a:extLst>
                    <a:ext uri="{9D8B030D-6E8A-4147-A177-3AD203B41FA5}">
                      <a16:colId xmlns:a16="http://schemas.microsoft.com/office/drawing/2014/main" val="2855998473"/>
                    </a:ext>
                  </a:extLst>
                </a:gridCol>
                <a:gridCol w="685133">
                  <a:extLst>
                    <a:ext uri="{9D8B030D-6E8A-4147-A177-3AD203B41FA5}">
                      <a16:colId xmlns:a16="http://schemas.microsoft.com/office/drawing/2014/main" val="1931976205"/>
                    </a:ext>
                  </a:extLst>
                </a:gridCol>
                <a:gridCol w="685133">
                  <a:extLst>
                    <a:ext uri="{9D8B030D-6E8A-4147-A177-3AD203B41FA5}">
                      <a16:colId xmlns:a16="http://schemas.microsoft.com/office/drawing/2014/main" val="1754820755"/>
                    </a:ext>
                  </a:extLst>
                </a:gridCol>
                <a:gridCol w="685133">
                  <a:extLst>
                    <a:ext uri="{9D8B030D-6E8A-4147-A177-3AD203B41FA5}">
                      <a16:colId xmlns:a16="http://schemas.microsoft.com/office/drawing/2014/main" val="13747907"/>
                    </a:ext>
                  </a:extLst>
                </a:gridCol>
                <a:gridCol w="685133">
                  <a:extLst>
                    <a:ext uri="{9D8B030D-6E8A-4147-A177-3AD203B41FA5}">
                      <a16:colId xmlns:a16="http://schemas.microsoft.com/office/drawing/2014/main" val="2466315599"/>
                    </a:ext>
                  </a:extLst>
                </a:gridCol>
                <a:gridCol w="685133">
                  <a:extLst>
                    <a:ext uri="{9D8B030D-6E8A-4147-A177-3AD203B41FA5}">
                      <a16:colId xmlns:a16="http://schemas.microsoft.com/office/drawing/2014/main" val="619550764"/>
                    </a:ext>
                  </a:extLst>
                </a:gridCol>
                <a:gridCol w="685133">
                  <a:extLst>
                    <a:ext uri="{9D8B030D-6E8A-4147-A177-3AD203B41FA5}">
                      <a16:colId xmlns:a16="http://schemas.microsoft.com/office/drawing/2014/main" val="45146017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18-24 years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25-34 years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35-44 years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45-54 years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55-64 years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65 years and older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 answer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0756198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850760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42707063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590244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2814239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596616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5480564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9634487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371805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9072068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997350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9988980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707106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42421675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054144269"/>
                  </a:ext>
                </a:extLst>
              </a:tr>
            </a:tbl>
          </a:graphicData>
        </a:graphic>
      </p:graphicFrame>
      <p:sp>
        <p:nvSpPr>
          <p:cNvPr id="5" name="TextBox 4">
            <a:extLst>
              <a:ext uri="{FF2B5EF4-FFF2-40B4-BE49-F238E27FC236}">
                <a16:creationId xmlns:a16="http://schemas.microsoft.com/office/drawing/2014/main" id="{AB7B47FF-1C40-4197-857E-5D9E610C59F9}"/>
              </a:ext>
            </a:extLst>
          </p:cNvPr>
          <p:cNvSpPr txBox="1"/>
          <p:nvPr/>
        </p:nvSpPr>
        <p:spPr>
          <a:xfrm>
            <a:off x="457200" y="4907292"/>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24926512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10DBF-DC1E-B2C3-DE07-475088268624}"/>
              </a:ext>
            </a:extLst>
          </p:cNvPr>
          <p:cNvSpPr>
            <a:spLocks noGrp="1"/>
          </p:cNvSpPr>
          <p:nvPr>
            <p:ph type="body" sz="quarter" idx="12"/>
          </p:nvPr>
        </p:nvSpPr>
        <p:spPr/>
        <p:txBody>
          <a:bodyPr/>
          <a:lstStyle/>
          <a:p>
            <a:r>
              <a:rPr lang="en-US"/>
              <a:t>Gender (Overall % and by Gender, Age, Ethnicity, Race)</a:t>
            </a:r>
          </a:p>
        </p:txBody>
      </p:sp>
      <p:sp>
        <p:nvSpPr>
          <p:cNvPr id="3" name="Title 2">
            <a:extLst>
              <a:ext uri="{FF2B5EF4-FFF2-40B4-BE49-F238E27FC236}">
                <a16:creationId xmlns:a16="http://schemas.microsoft.com/office/drawing/2014/main" id="{09DE0C34-0527-84C4-EECD-3119B61CEDDB}"/>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396EF06D-7E61-2E29-10D9-92BF1544A4A5}"/>
              </a:ext>
            </a:extLst>
          </p:cNvPr>
          <p:cNvGraphicFramePr>
            <a:graphicFrameLocks noGrp="1"/>
          </p:cNvGraphicFramePr>
          <p:nvPr>
            <p:extLst>
              <p:ext uri="{D42A27DB-BD31-4B8C-83A1-F6EECF244321}">
                <p14:modId xmlns:p14="http://schemas.microsoft.com/office/powerpoint/2010/main" val="1953121967"/>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1DD3112B-DD3C-6B35-2A3F-891E5D75661F}"/>
              </a:ext>
            </a:extLst>
          </p:cNvPr>
          <p:cNvGraphicFramePr>
            <a:graphicFrameLocks noGrp="1"/>
          </p:cNvGraphicFramePr>
          <p:nvPr>
            <p:extLst>
              <p:ext uri="{D42A27DB-BD31-4B8C-83A1-F6EECF244321}">
                <p14:modId xmlns:p14="http://schemas.microsoft.com/office/powerpoint/2010/main" val="695721394"/>
              </p:ext>
            </p:extLst>
          </p:nvPr>
        </p:nvGraphicFramePr>
        <p:xfrm>
          <a:off x="4389120" y="1463040"/>
          <a:ext cx="4320476" cy="3861362"/>
        </p:xfrm>
        <a:graphic>
          <a:graphicData uri="http://schemas.openxmlformats.org/drawingml/2006/table">
            <a:tbl>
              <a:tblPr/>
              <a:tblGrid>
                <a:gridCol w="1808376">
                  <a:extLst>
                    <a:ext uri="{9D8B030D-6E8A-4147-A177-3AD203B41FA5}">
                      <a16:colId xmlns:a16="http://schemas.microsoft.com/office/drawing/2014/main" val="4281651315"/>
                    </a:ext>
                  </a:extLst>
                </a:gridCol>
                <a:gridCol w="636441">
                  <a:extLst>
                    <a:ext uri="{9D8B030D-6E8A-4147-A177-3AD203B41FA5}">
                      <a16:colId xmlns:a16="http://schemas.microsoft.com/office/drawing/2014/main" val="1766839858"/>
                    </a:ext>
                  </a:extLst>
                </a:gridCol>
                <a:gridCol w="517358">
                  <a:extLst>
                    <a:ext uri="{9D8B030D-6E8A-4147-A177-3AD203B41FA5}">
                      <a16:colId xmlns:a16="http://schemas.microsoft.com/office/drawing/2014/main" val="1761141971"/>
                    </a:ext>
                  </a:extLst>
                </a:gridCol>
                <a:gridCol w="730276">
                  <a:extLst>
                    <a:ext uri="{9D8B030D-6E8A-4147-A177-3AD203B41FA5}">
                      <a16:colId xmlns:a16="http://schemas.microsoft.com/office/drawing/2014/main" val="3915260076"/>
                    </a:ext>
                  </a:extLst>
                </a:gridCol>
                <a:gridCol w="628025">
                  <a:extLst>
                    <a:ext uri="{9D8B030D-6E8A-4147-A177-3AD203B41FA5}">
                      <a16:colId xmlns:a16="http://schemas.microsoft.com/office/drawing/2014/main" val="1672547902"/>
                    </a:ext>
                  </a:extLst>
                </a:gridCol>
              </a:tblGrid>
              <a:tr h="850990">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Female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Male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Transgender, non-binary, or another gender</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 answer</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114289677"/>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22985622"/>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extLst>
                  <a:ext uri="{0D108BD9-81ED-4DB2-BD59-A6C34878D82A}">
                    <a16:rowId xmlns:a16="http://schemas.microsoft.com/office/drawing/2014/main" val="4286241559"/>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1923949250"/>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43%</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0%</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noFill/>
                  </a:tcPr>
                </a:tc>
                <a:extLst>
                  <a:ext uri="{0D108BD9-81ED-4DB2-BD59-A6C34878D82A}">
                    <a16:rowId xmlns:a16="http://schemas.microsoft.com/office/drawing/2014/main" val="2650387163"/>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0%</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572330823"/>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0%</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43414910"/>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35454326"/>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extLst>
                  <a:ext uri="{0D108BD9-81ED-4DB2-BD59-A6C34878D82A}">
                    <a16:rowId xmlns:a16="http://schemas.microsoft.com/office/drawing/2014/main" val="2845783693"/>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44659505"/>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39177681"/>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36%</a:t>
                      </a:r>
                    </a:p>
                  </a:txBody>
                  <a:tcPr marL="8417" marR="8417" marT="8417" marB="0" anchor="ctr">
                    <a:lnL>
                      <a:noFill/>
                    </a:lnL>
                    <a:lnR>
                      <a:noFill/>
                    </a:lnR>
                    <a:lnT>
                      <a:noFill/>
                    </a:lnT>
                    <a:lnB>
                      <a:noFill/>
                    </a:lnB>
                    <a:noFill/>
                  </a:tcPr>
                </a:tc>
                <a:tc>
                  <a:txBody>
                    <a:bodyPr/>
                    <a:lstStyle/>
                    <a:p>
                      <a:pPr algn="ctr" rtl="0" fontAlgn="ctr">
                        <a:buNone/>
                      </a:pPr>
                      <a:endParaRPr lang="en-US" sz="1100" b="0" i="0" u="none" strike="noStrike">
                        <a:solidFill>
                          <a:srgbClr val="000000"/>
                        </a:solidFill>
                        <a:effectLst/>
                        <a:latin typeface="Proxima Nova Cn Rg" panose="02000506030000020004" pitchFamily="50" charset="0"/>
                      </a:endParaRP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extLst>
                  <a:ext uri="{0D108BD9-81ED-4DB2-BD59-A6C34878D82A}">
                    <a16:rowId xmlns:a16="http://schemas.microsoft.com/office/drawing/2014/main" val="2154772856"/>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4048606421"/>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extLst>
                  <a:ext uri="{0D108BD9-81ED-4DB2-BD59-A6C34878D82A}">
                    <a16:rowId xmlns:a16="http://schemas.microsoft.com/office/drawing/2014/main" val="3937619051"/>
                  </a:ext>
                </a:extLst>
              </a:tr>
              <a:tr h="345472">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2802145549"/>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extLst>
                  <a:ext uri="{0D108BD9-81ED-4DB2-BD59-A6C34878D82A}">
                    <a16:rowId xmlns:a16="http://schemas.microsoft.com/office/drawing/2014/main" val="1047015681"/>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537579372"/>
                  </a:ext>
                </a:extLst>
              </a:tr>
            </a:tbl>
          </a:graphicData>
        </a:graphic>
      </p:graphicFrame>
      <p:sp>
        <p:nvSpPr>
          <p:cNvPr id="6" name="TextBox 5">
            <a:extLst>
              <a:ext uri="{FF2B5EF4-FFF2-40B4-BE49-F238E27FC236}">
                <a16:creationId xmlns:a16="http://schemas.microsoft.com/office/drawing/2014/main" id="{EC91E8B3-7ED3-42DB-21D4-5C4263A8B947}"/>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11077261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1FEFF5-89D7-AAD8-16E2-500E73FC7B65}"/>
              </a:ext>
            </a:extLst>
          </p:cNvPr>
          <p:cNvSpPr>
            <a:spLocks noGrp="1"/>
          </p:cNvSpPr>
          <p:nvPr>
            <p:ph type="body" sz="quarter" idx="12"/>
          </p:nvPr>
        </p:nvSpPr>
        <p:spPr/>
        <p:txBody>
          <a:bodyPr/>
          <a:lstStyle/>
          <a:p>
            <a:r>
              <a:rPr lang="en-US"/>
              <a:t>What is your employment status? (Overall %)</a:t>
            </a:r>
          </a:p>
        </p:txBody>
      </p:sp>
      <p:sp>
        <p:nvSpPr>
          <p:cNvPr id="3" name="Title 2">
            <a:extLst>
              <a:ext uri="{FF2B5EF4-FFF2-40B4-BE49-F238E27FC236}">
                <a16:creationId xmlns:a16="http://schemas.microsoft.com/office/drawing/2014/main" id="{4B9247FB-8A88-7E76-2249-A1B4CAA37742}"/>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C1B67493-7645-F2ED-2D98-7E059196435F}"/>
              </a:ext>
            </a:extLst>
          </p:cNvPr>
          <p:cNvGraphicFramePr>
            <a:graphicFrameLocks noGrp="1"/>
          </p:cNvGraphicFramePr>
          <p:nvPr>
            <p:extLst>
              <p:ext uri="{D42A27DB-BD31-4B8C-83A1-F6EECF244321}">
                <p14:modId xmlns:p14="http://schemas.microsoft.com/office/powerpoint/2010/main" val="3589812890"/>
              </p:ext>
            </p:extLst>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E3C4E07-7749-31C5-1DDA-F71A94819E66}"/>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147923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sz="5400" b="1"/>
              <a:t>Detailed Findings</a:t>
            </a:r>
          </a:p>
        </p:txBody>
      </p:sp>
    </p:spTree>
    <p:extLst>
      <p:ext uri="{BB962C8B-B14F-4D97-AF65-F5344CB8AC3E}">
        <p14:creationId xmlns:p14="http://schemas.microsoft.com/office/powerpoint/2010/main" val="40570037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0C44A7-2E0F-4AF5-7445-2CBCBCBB102D}"/>
              </a:ext>
            </a:extLst>
          </p:cNvPr>
          <p:cNvSpPr>
            <a:spLocks noGrp="1"/>
          </p:cNvSpPr>
          <p:nvPr>
            <p:ph type="body" sz="quarter" idx="12"/>
          </p:nvPr>
        </p:nvSpPr>
        <p:spPr/>
        <p:txBody>
          <a:bodyPr/>
          <a:lstStyle/>
          <a:p>
            <a:r>
              <a:rPr lang="en-US"/>
              <a:t>What is your employment status? (by Gender, Age, Ethnicity, Race)</a:t>
            </a:r>
          </a:p>
        </p:txBody>
      </p:sp>
      <p:sp>
        <p:nvSpPr>
          <p:cNvPr id="3" name="Title 2">
            <a:extLst>
              <a:ext uri="{FF2B5EF4-FFF2-40B4-BE49-F238E27FC236}">
                <a16:creationId xmlns:a16="http://schemas.microsoft.com/office/drawing/2014/main" id="{495B2F24-5980-51E3-61ED-2EBCA1C2A931}"/>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097F04C6-779E-B63F-914A-0A09BFDFEB37}"/>
              </a:ext>
            </a:extLst>
          </p:cNvPr>
          <p:cNvGraphicFramePr>
            <a:graphicFrameLocks noGrp="1"/>
          </p:cNvGraphicFramePr>
          <p:nvPr>
            <p:extLst>
              <p:ext uri="{D42A27DB-BD31-4B8C-83A1-F6EECF244321}">
                <p14:modId xmlns:p14="http://schemas.microsoft.com/office/powerpoint/2010/main" val="4058472521"/>
              </p:ext>
            </p:extLst>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1262050573"/>
                    </a:ext>
                  </a:extLst>
                </a:gridCol>
                <a:gridCol w="600706">
                  <a:extLst>
                    <a:ext uri="{9D8B030D-6E8A-4147-A177-3AD203B41FA5}">
                      <a16:colId xmlns:a16="http://schemas.microsoft.com/office/drawing/2014/main" val="3151168173"/>
                    </a:ext>
                  </a:extLst>
                </a:gridCol>
                <a:gridCol w="974558">
                  <a:extLst>
                    <a:ext uri="{9D8B030D-6E8A-4147-A177-3AD203B41FA5}">
                      <a16:colId xmlns:a16="http://schemas.microsoft.com/office/drawing/2014/main" val="3865795384"/>
                    </a:ext>
                  </a:extLst>
                </a:gridCol>
                <a:gridCol w="685800">
                  <a:extLst>
                    <a:ext uri="{9D8B030D-6E8A-4147-A177-3AD203B41FA5}">
                      <a16:colId xmlns:a16="http://schemas.microsoft.com/office/drawing/2014/main" val="3405707572"/>
                    </a:ext>
                  </a:extLst>
                </a:gridCol>
                <a:gridCol w="479328">
                  <a:extLst>
                    <a:ext uri="{9D8B030D-6E8A-4147-A177-3AD203B41FA5}">
                      <a16:colId xmlns:a16="http://schemas.microsoft.com/office/drawing/2014/main" val="1707116179"/>
                    </a:ext>
                  </a:extLst>
                </a:gridCol>
                <a:gridCol w="685098">
                  <a:extLst>
                    <a:ext uri="{9D8B030D-6E8A-4147-A177-3AD203B41FA5}">
                      <a16:colId xmlns:a16="http://schemas.microsoft.com/office/drawing/2014/main" val="1262463319"/>
                    </a:ext>
                  </a:extLst>
                </a:gridCol>
                <a:gridCol w="685098">
                  <a:extLst>
                    <a:ext uri="{9D8B030D-6E8A-4147-A177-3AD203B41FA5}">
                      <a16:colId xmlns:a16="http://schemas.microsoft.com/office/drawing/2014/main" val="363562526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Employed</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College/Graduate Student</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Homemaker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Retired</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Disabled</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Unemployed</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2922954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688699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25682252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147672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7980162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88125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15353560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354250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14559797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655777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0725132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833094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37085912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58661143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943326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5942151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727961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12519426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298960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9183352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60911551"/>
                  </a:ext>
                </a:extLst>
              </a:tr>
            </a:tbl>
          </a:graphicData>
        </a:graphic>
      </p:graphicFrame>
    </p:spTree>
    <p:extLst>
      <p:ext uri="{BB962C8B-B14F-4D97-AF65-F5344CB8AC3E}">
        <p14:creationId xmlns:p14="http://schemas.microsoft.com/office/powerpoint/2010/main" val="11566399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86200C-17AC-681B-ABB0-02DE18E80958}"/>
              </a:ext>
            </a:extLst>
          </p:cNvPr>
          <p:cNvSpPr>
            <a:spLocks noGrp="1"/>
          </p:cNvSpPr>
          <p:nvPr>
            <p:ph type="body" sz="quarter" idx="12"/>
          </p:nvPr>
        </p:nvSpPr>
        <p:spPr/>
        <p:txBody>
          <a:bodyPr/>
          <a:lstStyle/>
          <a:p>
            <a:r>
              <a:rPr lang="en-US"/>
              <a:t>In a few words, please describe the kind of work you do (like finance, delivery, construction, etc.) (Among those employed)</a:t>
            </a:r>
          </a:p>
        </p:txBody>
      </p:sp>
      <p:sp>
        <p:nvSpPr>
          <p:cNvPr id="3" name="Title 2">
            <a:extLst>
              <a:ext uri="{FF2B5EF4-FFF2-40B4-BE49-F238E27FC236}">
                <a16:creationId xmlns:a16="http://schemas.microsoft.com/office/drawing/2014/main" id="{848A2B66-093C-1197-5BAA-75B67E65175C}"/>
              </a:ext>
            </a:extLst>
          </p:cNvPr>
          <p:cNvSpPr>
            <a:spLocks noGrp="1"/>
          </p:cNvSpPr>
          <p:nvPr>
            <p:ph type="title"/>
          </p:nvPr>
        </p:nvSpPr>
        <p:spPr/>
        <p:txBody>
          <a:bodyPr/>
          <a:lstStyle/>
          <a:p>
            <a:r>
              <a:rPr lang="en-US"/>
              <a:t>DEMOGRAPHICS</a:t>
            </a:r>
          </a:p>
        </p:txBody>
      </p:sp>
      <p:graphicFrame>
        <p:nvGraphicFramePr>
          <p:cNvPr id="6" name="Table 5">
            <a:extLst>
              <a:ext uri="{FF2B5EF4-FFF2-40B4-BE49-F238E27FC236}">
                <a16:creationId xmlns:a16="http://schemas.microsoft.com/office/drawing/2014/main" id="{491A8D7B-9532-69E6-3796-1E60C9605E90}"/>
              </a:ext>
            </a:extLst>
          </p:cNvPr>
          <p:cNvGraphicFramePr>
            <a:graphicFrameLocks noGrp="1"/>
          </p:cNvGraphicFramePr>
          <p:nvPr>
            <p:extLst>
              <p:ext uri="{D42A27DB-BD31-4B8C-83A1-F6EECF244321}">
                <p14:modId xmlns:p14="http://schemas.microsoft.com/office/powerpoint/2010/main" val="4192916844"/>
              </p:ext>
            </p:extLst>
          </p:nvPr>
        </p:nvGraphicFramePr>
        <p:xfrm>
          <a:off x="525329" y="1548777"/>
          <a:ext cx="4268051" cy="4706692"/>
        </p:xfrm>
        <a:graphic>
          <a:graphicData uri="http://schemas.openxmlformats.org/drawingml/2006/table">
            <a:tbl>
              <a:tblPr/>
              <a:tblGrid>
                <a:gridCol w="3541574">
                  <a:extLst>
                    <a:ext uri="{9D8B030D-6E8A-4147-A177-3AD203B41FA5}">
                      <a16:colId xmlns:a16="http://schemas.microsoft.com/office/drawing/2014/main" val="344148839"/>
                    </a:ext>
                  </a:extLst>
                </a:gridCol>
                <a:gridCol w="726477">
                  <a:extLst>
                    <a:ext uri="{9D8B030D-6E8A-4147-A177-3AD203B41FA5}">
                      <a16:colId xmlns:a16="http://schemas.microsoft.com/office/drawing/2014/main" val="607239712"/>
                    </a:ext>
                  </a:extLst>
                </a:gridCol>
              </a:tblGrid>
              <a:tr h="187742">
                <a:tc>
                  <a:txBody>
                    <a:bodyPr/>
                    <a:lstStyle/>
                    <a:p>
                      <a:pPr algn="l" rtl="0" fontAlgn="ctr">
                        <a:buNone/>
                      </a:pPr>
                      <a:r>
                        <a:rPr lang="en-US" sz="1050" b="0" i="0" u="none" strike="noStrike">
                          <a:solidFill>
                            <a:srgbClr val="000000"/>
                          </a:solidFill>
                          <a:effectLst/>
                          <a:latin typeface="Proxima Nova Cn Rg" panose="02000506030000020004" pitchFamily="50" charset="0"/>
                        </a:rPr>
                        <a:t> </a:t>
                      </a:r>
                    </a:p>
                  </a:txBody>
                  <a:tcPr marL="7581" marR="7581" marT="758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1" i="0" u="none" strike="noStrike">
                          <a:solidFill>
                            <a:srgbClr val="000000"/>
                          </a:solidFill>
                          <a:effectLst/>
                          <a:latin typeface="Proxima Nova Cn Rg" panose="02000506030000020004" pitchFamily="50" charset="0"/>
                        </a:rPr>
                        <a:t>%</a:t>
                      </a:r>
                    </a:p>
                  </a:txBody>
                  <a:tcPr marL="7581" marR="7581" marT="758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6606052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Healthcare Occupations</a:t>
                      </a:r>
                    </a:p>
                  </a:txBody>
                  <a:tcPr marL="7581" marR="7581" marT="758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11%</a:t>
                      </a:r>
                    </a:p>
                  </a:txBody>
                  <a:tcPr marL="7581" marR="7581" marT="758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33404821"/>
                  </a:ext>
                </a:extLst>
              </a:tr>
              <a:tr h="180467">
                <a:tc>
                  <a:txBody>
                    <a:bodyPr/>
                    <a:lstStyle/>
                    <a:p>
                      <a:pPr algn="l" rtl="0" fontAlgn="ctr">
                        <a:buNone/>
                      </a:pPr>
                      <a:r>
                        <a:rPr lang="en-US" sz="1050" b="0" i="0" u="none" strike="noStrike">
                          <a:solidFill>
                            <a:srgbClr val="000000"/>
                          </a:solidFill>
                          <a:effectLst/>
                          <a:latin typeface="Proxima Nova Cn Rg" panose="02000506030000020004" pitchFamily="50" charset="0"/>
                        </a:rPr>
                        <a:t>Computer and Mathematical Occupations</a:t>
                      </a:r>
                    </a:p>
                  </a:txBody>
                  <a:tcPr marL="7581" marR="7581" marT="7581" marB="0" anchor="ctr">
                    <a:lnL>
                      <a:noFill/>
                    </a:lnL>
                    <a:lnR>
                      <a:noFill/>
                    </a:lnR>
                    <a:lnT>
                      <a:noFill/>
                    </a:lnT>
                    <a:lnB>
                      <a:noFill/>
                    </a:lnB>
                    <a:solidFill>
                      <a:srgbClr val="D0D9E5"/>
                    </a:solidFill>
                  </a:tcPr>
                </a:tc>
                <a:tc>
                  <a:txBody>
                    <a:bodyPr/>
                    <a:lstStyle/>
                    <a:p>
                      <a:pPr algn="ctr" rtl="0" fontAlgn="ctr">
                        <a:buNone/>
                      </a:pPr>
                      <a:r>
                        <a:rPr lang="en-US" sz="1050" b="0" i="0" u="none" strike="noStrike">
                          <a:solidFill>
                            <a:srgbClr val="000000"/>
                          </a:solidFill>
                          <a:effectLst/>
                          <a:latin typeface="Proxima Nova Cn Rg" panose="02000506030000020004" pitchFamily="50" charset="0"/>
                        </a:rPr>
                        <a:t>10%</a:t>
                      </a:r>
                    </a:p>
                  </a:txBody>
                  <a:tcPr marL="7581" marR="7581" marT="7581" marB="0" anchor="ctr">
                    <a:lnL>
                      <a:noFill/>
                    </a:lnL>
                    <a:lnR>
                      <a:noFill/>
                    </a:lnR>
                    <a:lnT>
                      <a:noFill/>
                    </a:lnT>
                    <a:lnB>
                      <a:noFill/>
                    </a:lnB>
                    <a:solidFill>
                      <a:srgbClr val="D0D9E5"/>
                    </a:solidFill>
                  </a:tcPr>
                </a:tc>
                <a:extLst>
                  <a:ext uri="{0D108BD9-81ED-4DB2-BD59-A6C34878D82A}">
                    <a16:rowId xmlns:a16="http://schemas.microsoft.com/office/drawing/2014/main" val="3436713715"/>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Business and Financial Operations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10%</a:t>
                      </a:r>
                    </a:p>
                  </a:txBody>
                  <a:tcPr marL="7581" marR="7581" marT="7581" marB="0" anchor="b">
                    <a:lnL>
                      <a:noFill/>
                    </a:lnL>
                    <a:lnR>
                      <a:noFill/>
                    </a:lnR>
                    <a:lnT>
                      <a:noFill/>
                    </a:lnT>
                    <a:lnB>
                      <a:noFill/>
                    </a:lnB>
                    <a:noFill/>
                  </a:tcPr>
                </a:tc>
                <a:extLst>
                  <a:ext uri="{0D108BD9-81ED-4DB2-BD59-A6C34878D82A}">
                    <a16:rowId xmlns:a16="http://schemas.microsoft.com/office/drawing/2014/main" val="384539437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Sales and Related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9%</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423226278"/>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Management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8%</a:t>
                      </a:r>
                    </a:p>
                  </a:txBody>
                  <a:tcPr marL="7581" marR="7581" marT="7581" marB="0" anchor="b">
                    <a:lnL>
                      <a:noFill/>
                    </a:lnL>
                    <a:lnR>
                      <a:noFill/>
                    </a:lnR>
                    <a:lnT>
                      <a:noFill/>
                    </a:lnT>
                    <a:lnB>
                      <a:noFill/>
                    </a:lnB>
                    <a:noFill/>
                  </a:tcPr>
                </a:tc>
                <a:extLst>
                  <a:ext uri="{0D108BD9-81ED-4DB2-BD59-A6C34878D82A}">
                    <a16:rowId xmlns:a16="http://schemas.microsoft.com/office/drawing/2014/main" val="3591539146"/>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Educational Instruction and Library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8%</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219982071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Transportation and Material Moving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6%</a:t>
                      </a:r>
                    </a:p>
                  </a:txBody>
                  <a:tcPr marL="7581" marR="7581" marT="7581" marB="0" anchor="b">
                    <a:lnL>
                      <a:noFill/>
                    </a:lnL>
                    <a:lnR>
                      <a:noFill/>
                    </a:lnR>
                    <a:lnT>
                      <a:noFill/>
                    </a:lnT>
                    <a:lnB>
                      <a:noFill/>
                    </a:lnB>
                    <a:noFill/>
                  </a:tcPr>
                </a:tc>
                <a:extLst>
                  <a:ext uri="{0D108BD9-81ED-4DB2-BD59-A6C34878D82A}">
                    <a16:rowId xmlns:a16="http://schemas.microsoft.com/office/drawing/2014/main" val="2384326440"/>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Architecture and Engineering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5%</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1594749159"/>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Office and Administrative Support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5%</a:t>
                      </a:r>
                    </a:p>
                  </a:txBody>
                  <a:tcPr marL="7581" marR="7581" marT="7581" marB="0" anchor="b">
                    <a:lnL>
                      <a:noFill/>
                    </a:lnL>
                    <a:lnR>
                      <a:noFill/>
                    </a:lnR>
                    <a:lnT>
                      <a:noFill/>
                    </a:lnT>
                    <a:lnB>
                      <a:noFill/>
                    </a:lnB>
                    <a:noFill/>
                  </a:tcPr>
                </a:tc>
                <a:extLst>
                  <a:ext uri="{0D108BD9-81ED-4DB2-BD59-A6C34878D82A}">
                    <a16:rowId xmlns:a16="http://schemas.microsoft.com/office/drawing/2014/main" val="264265560"/>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Food Preparation and Serving Related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4%</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850150457"/>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Construction and Extraction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4%</a:t>
                      </a:r>
                    </a:p>
                  </a:txBody>
                  <a:tcPr marL="7581" marR="7581" marT="7581" marB="0" anchor="b">
                    <a:lnL>
                      <a:noFill/>
                    </a:lnL>
                    <a:lnR>
                      <a:noFill/>
                    </a:lnR>
                    <a:lnT>
                      <a:noFill/>
                    </a:lnT>
                    <a:lnB>
                      <a:noFill/>
                    </a:lnB>
                    <a:noFill/>
                  </a:tcPr>
                </a:tc>
                <a:extLst>
                  <a:ext uri="{0D108BD9-81ED-4DB2-BD59-A6C34878D82A}">
                    <a16:rowId xmlns:a16="http://schemas.microsoft.com/office/drawing/2014/main" val="3018019115"/>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Installation, Maintenance, and Repair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3%</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935203084"/>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Production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3%</a:t>
                      </a:r>
                    </a:p>
                  </a:txBody>
                  <a:tcPr marL="7581" marR="7581" marT="7581" marB="0" anchor="b">
                    <a:lnL>
                      <a:noFill/>
                    </a:lnL>
                    <a:lnR>
                      <a:noFill/>
                    </a:lnR>
                    <a:lnT>
                      <a:noFill/>
                    </a:lnT>
                    <a:lnB>
                      <a:noFill/>
                    </a:lnB>
                    <a:noFill/>
                  </a:tcPr>
                </a:tc>
                <a:extLst>
                  <a:ext uri="{0D108BD9-81ED-4DB2-BD59-A6C34878D82A}">
                    <a16:rowId xmlns:a16="http://schemas.microsoft.com/office/drawing/2014/main" val="3961298392"/>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Personal Care and Service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3%</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252194498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Community and Social Service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3%</a:t>
                      </a:r>
                    </a:p>
                  </a:txBody>
                  <a:tcPr marL="7581" marR="7581" marT="7581" marB="0" anchor="b">
                    <a:lnL>
                      <a:noFill/>
                    </a:lnL>
                    <a:lnR>
                      <a:noFill/>
                    </a:lnR>
                    <a:lnT>
                      <a:noFill/>
                    </a:lnT>
                    <a:lnB>
                      <a:noFill/>
                    </a:lnB>
                    <a:noFill/>
                  </a:tcPr>
                </a:tc>
                <a:extLst>
                  <a:ext uri="{0D108BD9-81ED-4DB2-BD59-A6C34878D82A}">
                    <a16:rowId xmlns:a16="http://schemas.microsoft.com/office/drawing/2014/main" val="78559697"/>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Arts, Design, Entertainment, Sports, and Media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2%</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296256515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Farming, Fishing, and Forestry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2%</a:t>
                      </a:r>
                    </a:p>
                  </a:txBody>
                  <a:tcPr marL="7581" marR="7581" marT="7581" marB="0" anchor="b">
                    <a:lnL>
                      <a:noFill/>
                    </a:lnL>
                    <a:lnR>
                      <a:noFill/>
                    </a:lnR>
                    <a:lnT>
                      <a:noFill/>
                    </a:lnT>
                    <a:lnB>
                      <a:noFill/>
                    </a:lnB>
                    <a:noFill/>
                  </a:tcPr>
                </a:tc>
                <a:extLst>
                  <a:ext uri="{0D108BD9-81ED-4DB2-BD59-A6C34878D82A}">
                    <a16:rowId xmlns:a16="http://schemas.microsoft.com/office/drawing/2014/main" val="3537792856"/>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Federal / State / Local Government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2%</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231162180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Legal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2%</a:t>
                      </a:r>
                    </a:p>
                  </a:txBody>
                  <a:tcPr marL="7581" marR="7581" marT="7581" marB="0" anchor="b">
                    <a:lnL>
                      <a:noFill/>
                    </a:lnL>
                    <a:lnR>
                      <a:noFill/>
                    </a:lnR>
                    <a:lnT>
                      <a:noFill/>
                    </a:lnT>
                    <a:lnB>
                      <a:noFill/>
                    </a:lnB>
                    <a:noFill/>
                  </a:tcPr>
                </a:tc>
                <a:extLst>
                  <a:ext uri="{0D108BD9-81ED-4DB2-BD59-A6C34878D82A}">
                    <a16:rowId xmlns:a16="http://schemas.microsoft.com/office/drawing/2014/main" val="4006383775"/>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Protective Service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1%</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904940462"/>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Building and Grounds Cleaning and Maintenance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1%</a:t>
                      </a:r>
                    </a:p>
                  </a:txBody>
                  <a:tcPr marL="7581" marR="7581" marT="7581" marB="0" anchor="b">
                    <a:lnL>
                      <a:noFill/>
                    </a:lnL>
                    <a:lnR>
                      <a:noFill/>
                    </a:lnR>
                    <a:lnT>
                      <a:noFill/>
                    </a:lnT>
                    <a:lnB>
                      <a:noFill/>
                    </a:lnB>
                    <a:noFill/>
                  </a:tcPr>
                </a:tc>
                <a:extLst>
                  <a:ext uri="{0D108BD9-81ED-4DB2-BD59-A6C34878D82A}">
                    <a16:rowId xmlns:a16="http://schemas.microsoft.com/office/drawing/2014/main" val="2599158523"/>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Life, Physical, and Social Science Occupations</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&lt;1%</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1212224976"/>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Military Specific Occupations</a:t>
                      </a:r>
                    </a:p>
                  </a:txBody>
                  <a:tcPr marL="7581" marR="7581" marT="7581" marB="0" anchor="b">
                    <a:lnL>
                      <a:noFill/>
                    </a:lnL>
                    <a:lnR>
                      <a:noFill/>
                    </a:lnR>
                    <a:lnT>
                      <a:noFill/>
                    </a:lnT>
                    <a:lnB>
                      <a:noFill/>
                    </a:lnB>
                    <a:noFill/>
                  </a:tcPr>
                </a:tc>
                <a:tc>
                  <a:txBody>
                    <a:bodyPr/>
                    <a:lstStyle/>
                    <a:p>
                      <a:pPr algn="ctr" fontAlgn="b">
                        <a:buNone/>
                      </a:pPr>
                      <a:r>
                        <a:rPr lang="en-US" sz="1050" b="0" i="0" u="none" strike="noStrike">
                          <a:solidFill>
                            <a:srgbClr val="000000"/>
                          </a:solidFill>
                          <a:effectLst/>
                          <a:latin typeface="Proxima Nova Cn Rg" panose="02000506030000020004" pitchFamily="50" charset="0"/>
                        </a:rPr>
                        <a:t>&lt;1%</a:t>
                      </a:r>
                    </a:p>
                  </a:txBody>
                  <a:tcPr marL="7581" marR="7581" marT="7581" marB="0" anchor="b">
                    <a:lnL>
                      <a:noFill/>
                    </a:lnL>
                    <a:lnR>
                      <a:noFill/>
                    </a:lnR>
                    <a:lnT>
                      <a:noFill/>
                    </a:lnT>
                    <a:lnB>
                      <a:noFill/>
                    </a:lnB>
                    <a:noFill/>
                  </a:tcPr>
                </a:tc>
                <a:extLst>
                  <a:ext uri="{0D108BD9-81ED-4DB2-BD59-A6C34878D82A}">
                    <a16:rowId xmlns:a16="http://schemas.microsoft.com/office/drawing/2014/main" val="2171057928"/>
                  </a:ext>
                </a:extLst>
              </a:tr>
              <a:tr h="180467">
                <a:tc>
                  <a:txBody>
                    <a:bodyPr/>
                    <a:lstStyle/>
                    <a:p>
                      <a:pPr algn="l" fontAlgn="b">
                        <a:buNone/>
                      </a:pPr>
                      <a:r>
                        <a:rPr lang="en-US" sz="1050" b="0" i="0" u="none" strike="noStrike">
                          <a:solidFill>
                            <a:srgbClr val="000000"/>
                          </a:solidFill>
                          <a:effectLst/>
                          <a:latin typeface="Proxima Nova Cn Rg" panose="02000506030000020004" pitchFamily="50" charset="0"/>
                        </a:rPr>
                        <a:t>Retired</a:t>
                      </a:r>
                    </a:p>
                  </a:txBody>
                  <a:tcPr marL="7581" marR="7581" marT="7581" marB="0" anchor="b">
                    <a:lnL>
                      <a:noFill/>
                    </a:lnL>
                    <a:lnR>
                      <a:noFill/>
                    </a:lnR>
                    <a:lnT>
                      <a:noFill/>
                    </a:lnT>
                    <a:lnB>
                      <a:noFill/>
                    </a:lnB>
                    <a:solidFill>
                      <a:srgbClr val="D0D9E5"/>
                    </a:solidFill>
                  </a:tcPr>
                </a:tc>
                <a:tc>
                  <a:txBody>
                    <a:bodyPr/>
                    <a:lstStyle/>
                    <a:p>
                      <a:pPr algn="ctr" fontAlgn="b">
                        <a:buNone/>
                      </a:pPr>
                      <a:r>
                        <a:rPr lang="en-US" sz="1050" b="0" i="0" u="none" strike="noStrike">
                          <a:solidFill>
                            <a:srgbClr val="000000"/>
                          </a:solidFill>
                          <a:effectLst/>
                          <a:latin typeface="Proxima Nova Cn Rg" panose="02000506030000020004" pitchFamily="50" charset="0"/>
                        </a:rPr>
                        <a:t>1%</a:t>
                      </a:r>
                    </a:p>
                  </a:txBody>
                  <a:tcPr marL="7581" marR="7581" marT="7581" marB="0" anchor="b">
                    <a:lnL>
                      <a:noFill/>
                    </a:lnL>
                    <a:lnR>
                      <a:noFill/>
                    </a:lnR>
                    <a:lnT>
                      <a:noFill/>
                    </a:lnT>
                    <a:lnB>
                      <a:noFill/>
                    </a:lnB>
                    <a:solidFill>
                      <a:srgbClr val="D0D9E5"/>
                    </a:solidFill>
                  </a:tcPr>
                </a:tc>
                <a:extLst>
                  <a:ext uri="{0D108BD9-81ED-4DB2-BD59-A6C34878D82A}">
                    <a16:rowId xmlns:a16="http://schemas.microsoft.com/office/drawing/2014/main" val="3730049042"/>
                  </a:ext>
                </a:extLst>
              </a:tr>
              <a:tr h="187742">
                <a:tc>
                  <a:txBody>
                    <a:bodyPr/>
                    <a:lstStyle/>
                    <a:p>
                      <a:pPr algn="l" rtl="0" fontAlgn="ctr">
                        <a:buNone/>
                      </a:pPr>
                      <a:r>
                        <a:rPr lang="en-US" sz="1050" b="0" i="0" u="none" strike="noStrike">
                          <a:solidFill>
                            <a:srgbClr val="000000"/>
                          </a:solidFill>
                          <a:effectLst/>
                          <a:latin typeface="Proxima Nova Cn Rg" panose="02000506030000020004" pitchFamily="50" charset="0"/>
                        </a:rPr>
                        <a:t>Other</a:t>
                      </a:r>
                    </a:p>
                  </a:txBody>
                  <a:tcPr marL="7581" marR="7581" marT="758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000000"/>
                          </a:solidFill>
                          <a:effectLst/>
                          <a:latin typeface="Proxima Nova Cn Rg" panose="02000506030000020004" pitchFamily="50" charset="0"/>
                        </a:rPr>
                        <a:t>1%</a:t>
                      </a:r>
                    </a:p>
                  </a:txBody>
                  <a:tcPr marL="7581" marR="7581" marT="7581"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42090672"/>
                  </a:ext>
                </a:extLst>
              </a:tr>
            </a:tbl>
          </a:graphicData>
        </a:graphic>
      </p:graphicFrame>
    </p:spTree>
    <p:extLst>
      <p:ext uri="{BB962C8B-B14F-4D97-AF65-F5344CB8AC3E}">
        <p14:creationId xmlns:p14="http://schemas.microsoft.com/office/powerpoint/2010/main" val="7381759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0106F-A11F-A13D-4434-3515700DA317}"/>
              </a:ext>
            </a:extLst>
          </p:cNvPr>
          <p:cNvSpPr>
            <a:spLocks noGrp="1"/>
          </p:cNvSpPr>
          <p:nvPr>
            <p:ph type="body" sz="quarter" idx="12"/>
          </p:nvPr>
        </p:nvSpPr>
        <p:spPr>
          <a:xfrm>
            <a:off x="457199" y="822960"/>
            <a:ext cx="8103071" cy="609600"/>
          </a:xfrm>
        </p:spPr>
        <p:txBody>
          <a:bodyPr/>
          <a:lstStyle/>
          <a:p>
            <a:r>
              <a:rPr lang="en-US"/>
              <a:t>Do you attend school online or on campus? (Overall % and by Gender, Age, Ethnicity, Race) </a:t>
            </a:r>
          </a:p>
        </p:txBody>
      </p:sp>
      <p:sp>
        <p:nvSpPr>
          <p:cNvPr id="3" name="Title 2">
            <a:extLst>
              <a:ext uri="{FF2B5EF4-FFF2-40B4-BE49-F238E27FC236}">
                <a16:creationId xmlns:a16="http://schemas.microsoft.com/office/drawing/2014/main" id="{F951DD99-98DB-94E3-D439-624704ADB2DD}"/>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E550CCE2-4760-33B5-B04A-B5FB9DF92CDB}"/>
              </a:ext>
            </a:extLst>
          </p:cNvPr>
          <p:cNvGraphicFramePr>
            <a:graphicFrameLocks noGrp="1"/>
          </p:cNvGraphicFramePr>
          <p:nvPr>
            <p:extLst>
              <p:ext uri="{D42A27DB-BD31-4B8C-83A1-F6EECF244321}">
                <p14:modId xmlns:p14="http://schemas.microsoft.com/office/powerpoint/2010/main" val="3213082658"/>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50BA0DA7-712A-27A1-8BB5-B70C0553942D}"/>
              </a:ext>
            </a:extLst>
          </p:cNvPr>
          <p:cNvGraphicFramePr>
            <a:graphicFrameLocks noGrp="1"/>
          </p:cNvGraphicFramePr>
          <p:nvPr>
            <p:extLst>
              <p:ext uri="{D42A27DB-BD31-4B8C-83A1-F6EECF244321}">
                <p14:modId xmlns:p14="http://schemas.microsoft.com/office/powerpoint/2010/main" val="3724783843"/>
              </p:ext>
            </p:extLst>
          </p:nvPr>
        </p:nvGraphicFramePr>
        <p:xfrm>
          <a:off x="4572000" y="1463040"/>
          <a:ext cx="3988271" cy="4571998"/>
        </p:xfrm>
        <a:graphic>
          <a:graphicData uri="http://schemas.openxmlformats.org/drawingml/2006/table">
            <a:tbl>
              <a:tblPr/>
              <a:tblGrid>
                <a:gridCol w="1953254">
                  <a:extLst>
                    <a:ext uri="{9D8B030D-6E8A-4147-A177-3AD203B41FA5}">
                      <a16:colId xmlns:a16="http://schemas.microsoft.com/office/drawing/2014/main" val="2686312771"/>
                    </a:ext>
                  </a:extLst>
                </a:gridCol>
                <a:gridCol w="678339">
                  <a:extLst>
                    <a:ext uri="{9D8B030D-6E8A-4147-A177-3AD203B41FA5}">
                      <a16:colId xmlns:a16="http://schemas.microsoft.com/office/drawing/2014/main" val="2339389030"/>
                    </a:ext>
                  </a:extLst>
                </a:gridCol>
                <a:gridCol w="678339">
                  <a:extLst>
                    <a:ext uri="{9D8B030D-6E8A-4147-A177-3AD203B41FA5}">
                      <a16:colId xmlns:a16="http://schemas.microsoft.com/office/drawing/2014/main" val="3301233762"/>
                    </a:ext>
                  </a:extLst>
                </a:gridCol>
                <a:gridCol w="678339">
                  <a:extLst>
                    <a:ext uri="{9D8B030D-6E8A-4147-A177-3AD203B41FA5}">
                      <a16:colId xmlns:a16="http://schemas.microsoft.com/office/drawing/2014/main" val="2026721623"/>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Online</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On campus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Both online and on campus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053515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7126104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extLst>
                  <a:ext uri="{0D108BD9-81ED-4DB2-BD59-A6C34878D82A}">
                    <a16:rowId xmlns:a16="http://schemas.microsoft.com/office/drawing/2014/main" val="171018695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57794037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71570412"/>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0415291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extLst>
                  <a:ext uri="{0D108BD9-81ED-4DB2-BD59-A6C34878D82A}">
                    <a16:rowId xmlns:a16="http://schemas.microsoft.com/office/drawing/2014/main" val="15651376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9086618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36%</a:t>
                      </a:r>
                    </a:p>
                  </a:txBody>
                  <a:tcPr marL="9092" marR="9092" marT="9092" marB="0" anchor="ctr">
                    <a:lnL>
                      <a:noFill/>
                    </a:lnL>
                    <a:lnR>
                      <a:noFill/>
                    </a:lnR>
                    <a:lnT>
                      <a:noFill/>
                    </a:lnT>
                    <a:lnB>
                      <a:noFill/>
                    </a:lnB>
                    <a:noFill/>
                  </a:tcPr>
                </a:tc>
                <a:extLst>
                  <a:ext uri="{0D108BD9-81ED-4DB2-BD59-A6C34878D82A}">
                    <a16:rowId xmlns:a16="http://schemas.microsoft.com/office/drawing/2014/main" val="30883796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07566734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4455226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094537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extLst>
                  <a:ext uri="{0D108BD9-81ED-4DB2-BD59-A6C34878D82A}">
                    <a16:rowId xmlns:a16="http://schemas.microsoft.com/office/drawing/2014/main" val="118778814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1627841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833258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100%</a:t>
                      </a:r>
                    </a:p>
                  </a:txBody>
                  <a:tcPr marL="9092" marR="9092" marT="9092" marB="0" anchor="ctr">
                    <a:lnL>
                      <a:noFill/>
                    </a:lnL>
                    <a:lnR>
                      <a:noFill/>
                    </a:lnR>
                    <a:lnT>
                      <a:noFill/>
                    </a:lnT>
                    <a:lnB>
                      <a:noFill/>
                    </a:lnB>
                    <a:noFill/>
                  </a:tcPr>
                </a:tc>
                <a:tc>
                  <a:txBody>
                    <a:bodyPr/>
                    <a:lstStyle/>
                    <a:p>
                      <a:pPr algn="ctr" rtl="0" fontAlgn="ctr">
                        <a:buNone/>
                      </a:pPr>
                      <a:endParaRPr lang="en-US" sz="1100" b="0" i="0" u="none" strike="noStrike">
                        <a:solidFill>
                          <a:srgbClr val="000000"/>
                        </a:solidFill>
                        <a:effectLst/>
                        <a:latin typeface="Proxima Nova Cn Rg" panose="02000506030000020004" pitchFamily="50" charset="0"/>
                      </a:endParaRPr>
                    </a:p>
                  </a:txBody>
                  <a:tcPr marL="9092" marR="9092" marT="9092" marB="0" anchor="ctr">
                    <a:lnL>
                      <a:noFill/>
                    </a:lnL>
                    <a:lnR>
                      <a:noFill/>
                    </a:lnR>
                    <a:lnT>
                      <a:noFill/>
                    </a:lnT>
                    <a:lnB>
                      <a:noFill/>
                    </a:lnB>
                    <a:noFill/>
                  </a:tcPr>
                </a:tc>
                <a:tc>
                  <a:txBody>
                    <a:bodyPr/>
                    <a:lstStyle/>
                    <a:p>
                      <a:pPr algn="ctr" rtl="0" fontAlgn="ctr">
                        <a:buNone/>
                      </a:pPr>
                      <a:endParaRPr lang="en-US" sz="1100" b="0" i="0" u="none" strike="noStrike">
                        <a:solidFill>
                          <a:srgbClr val="000000"/>
                        </a:solidFill>
                        <a:effectLst/>
                        <a:latin typeface="Proxima Nova Cn Rg" panose="02000506030000020004" pitchFamily="50" charset="0"/>
                      </a:endParaRPr>
                    </a:p>
                  </a:txBody>
                  <a:tcPr marL="9092" marR="9092" marT="9092" marB="0" anchor="ctr">
                    <a:lnL>
                      <a:noFill/>
                    </a:lnL>
                    <a:lnR>
                      <a:noFill/>
                    </a:lnR>
                    <a:lnT>
                      <a:noFill/>
                    </a:lnT>
                    <a:lnB>
                      <a:noFill/>
                    </a:lnB>
                    <a:noFill/>
                  </a:tcPr>
                </a:tc>
                <a:extLst>
                  <a:ext uri="{0D108BD9-81ED-4DB2-BD59-A6C34878D82A}">
                    <a16:rowId xmlns:a16="http://schemas.microsoft.com/office/drawing/2014/main" val="67223886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29645752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noFill/>
                  </a:tcPr>
                </a:tc>
                <a:extLst>
                  <a:ext uri="{0D108BD9-81ED-4DB2-BD59-A6C34878D82A}">
                    <a16:rowId xmlns:a16="http://schemas.microsoft.com/office/drawing/2014/main" val="304942555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53070766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extLst>
                  <a:ext uri="{0D108BD9-81ED-4DB2-BD59-A6C34878D82A}">
                    <a16:rowId xmlns:a16="http://schemas.microsoft.com/office/drawing/2014/main" val="25336264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80340377"/>
                  </a:ext>
                </a:extLst>
              </a:tr>
            </a:tbl>
          </a:graphicData>
        </a:graphic>
      </p:graphicFrame>
      <p:sp>
        <p:nvSpPr>
          <p:cNvPr id="8" name="TextBox 7">
            <a:extLst>
              <a:ext uri="{FF2B5EF4-FFF2-40B4-BE49-F238E27FC236}">
                <a16:creationId xmlns:a16="http://schemas.microsoft.com/office/drawing/2014/main" id="{26404CAA-B20A-C042-DDB7-5FA4BA0C8CCA}"/>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14743128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50AF5F-17E8-C465-46A0-1E2CF2E28C44}"/>
              </a:ext>
            </a:extLst>
          </p:cNvPr>
          <p:cNvSpPr>
            <a:spLocks noGrp="1"/>
          </p:cNvSpPr>
          <p:nvPr>
            <p:ph type="body" sz="quarter" idx="12"/>
          </p:nvPr>
        </p:nvSpPr>
        <p:spPr/>
        <p:txBody>
          <a:bodyPr/>
          <a:lstStyle/>
          <a:p>
            <a:r>
              <a:rPr lang="en-US"/>
              <a:t>What is the highest level of education that you completed? (Overall %)</a:t>
            </a:r>
          </a:p>
        </p:txBody>
      </p:sp>
      <p:sp>
        <p:nvSpPr>
          <p:cNvPr id="3" name="Title 2">
            <a:extLst>
              <a:ext uri="{FF2B5EF4-FFF2-40B4-BE49-F238E27FC236}">
                <a16:creationId xmlns:a16="http://schemas.microsoft.com/office/drawing/2014/main" id="{C0013EF3-CB83-36A9-C725-334B45189A69}"/>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0124EC21-F1E9-50F2-56D8-659AAEBD6414}"/>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6CACA8-5965-E152-45DA-8424631FC00D}"/>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36631910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A1FA7F-6B20-16FA-0221-2715472DDD62}"/>
              </a:ext>
            </a:extLst>
          </p:cNvPr>
          <p:cNvSpPr>
            <a:spLocks noGrp="1"/>
          </p:cNvSpPr>
          <p:nvPr>
            <p:ph type="body" sz="quarter" idx="12"/>
          </p:nvPr>
        </p:nvSpPr>
        <p:spPr/>
        <p:txBody>
          <a:bodyPr/>
          <a:lstStyle/>
          <a:p>
            <a:r>
              <a:rPr lang="en-US"/>
              <a:t>What is the highest level of education that you completed? (by Gender, Age, Ethnicity, Race)</a:t>
            </a:r>
          </a:p>
        </p:txBody>
      </p:sp>
      <p:sp>
        <p:nvSpPr>
          <p:cNvPr id="3" name="Title 2">
            <a:extLst>
              <a:ext uri="{FF2B5EF4-FFF2-40B4-BE49-F238E27FC236}">
                <a16:creationId xmlns:a16="http://schemas.microsoft.com/office/drawing/2014/main" id="{B6568E7E-4A77-DE53-FBA4-CC5EB48D938B}"/>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3F771889-FC93-7543-80C9-02F9FFA909F4}"/>
              </a:ext>
            </a:extLst>
          </p:cNvPr>
          <p:cNvGraphicFramePr>
            <a:graphicFrameLocks noGrp="1"/>
          </p:cNvGraphicFramePr>
          <p:nvPr>
            <p:extLst>
              <p:ext uri="{D42A27DB-BD31-4B8C-83A1-F6EECF244321}">
                <p14:modId xmlns:p14="http://schemas.microsoft.com/office/powerpoint/2010/main" val="327775665"/>
              </p:ext>
            </p:extLst>
          </p:nvPr>
        </p:nvGraphicFramePr>
        <p:xfrm>
          <a:off x="482600" y="1524000"/>
          <a:ext cx="5577342" cy="4572002"/>
        </p:xfrm>
        <a:graphic>
          <a:graphicData uri="http://schemas.openxmlformats.org/drawingml/2006/table">
            <a:tbl>
              <a:tblPr/>
              <a:tblGrid>
                <a:gridCol w="1808640">
                  <a:extLst>
                    <a:ext uri="{9D8B030D-6E8A-4147-A177-3AD203B41FA5}">
                      <a16:colId xmlns:a16="http://schemas.microsoft.com/office/drawing/2014/main" val="1908578212"/>
                    </a:ext>
                  </a:extLst>
                </a:gridCol>
                <a:gridCol w="628117">
                  <a:extLst>
                    <a:ext uri="{9D8B030D-6E8A-4147-A177-3AD203B41FA5}">
                      <a16:colId xmlns:a16="http://schemas.microsoft.com/office/drawing/2014/main" val="111005776"/>
                    </a:ext>
                  </a:extLst>
                </a:gridCol>
                <a:gridCol w="628117">
                  <a:extLst>
                    <a:ext uri="{9D8B030D-6E8A-4147-A177-3AD203B41FA5}">
                      <a16:colId xmlns:a16="http://schemas.microsoft.com/office/drawing/2014/main" val="1540240324"/>
                    </a:ext>
                  </a:extLst>
                </a:gridCol>
                <a:gridCol w="628117">
                  <a:extLst>
                    <a:ext uri="{9D8B030D-6E8A-4147-A177-3AD203B41FA5}">
                      <a16:colId xmlns:a16="http://schemas.microsoft.com/office/drawing/2014/main" val="3626497436"/>
                    </a:ext>
                  </a:extLst>
                </a:gridCol>
                <a:gridCol w="628117">
                  <a:extLst>
                    <a:ext uri="{9D8B030D-6E8A-4147-A177-3AD203B41FA5}">
                      <a16:colId xmlns:a16="http://schemas.microsoft.com/office/drawing/2014/main" val="978045500"/>
                    </a:ext>
                  </a:extLst>
                </a:gridCol>
                <a:gridCol w="628117">
                  <a:extLst>
                    <a:ext uri="{9D8B030D-6E8A-4147-A177-3AD203B41FA5}">
                      <a16:colId xmlns:a16="http://schemas.microsoft.com/office/drawing/2014/main" val="4039951416"/>
                    </a:ext>
                  </a:extLst>
                </a:gridCol>
                <a:gridCol w="628117">
                  <a:extLst>
                    <a:ext uri="{9D8B030D-6E8A-4147-A177-3AD203B41FA5}">
                      <a16:colId xmlns:a16="http://schemas.microsoft.com/office/drawing/2014/main" val="385197716"/>
                    </a:ext>
                  </a:extLst>
                </a:gridCol>
              </a:tblGrid>
              <a:tr h="850990">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Less than high school degree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High school graduate (includes </a:t>
                      </a:r>
                      <a:r>
                        <a:rPr lang="en-US" sz="1050" b="0" i="0" u="none" strike="noStrike" err="1">
                          <a:solidFill>
                            <a:srgbClr val="13407E"/>
                          </a:solidFill>
                          <a:effectLst/>
                          <a:latin typeface="Proxima Nova Cn Rg" panose="02000506030000020004" pitchFamily="50" charset="0"/>
                        </a:rPr>
                        <a:t>ged</a:t>
                      </a:r>
                      <a:r>
                        <a:rPr lang="en-US" sz="1050" b="0" i="0" u="none" strike="noStrike">
                          <a:solidFill>
                            <a:srgbClr val="13407E"/>
                          </a:solidFill>
                          <a:effectLst/>
                          <a:latin typeface="Proxima Nova Cn Rg" panose="02000506030000020004" pitchFamily="50" charset="0"/>
                        </a:rPr>
                        <a:t>)</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Some college, no degree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2-Year college degree (associate's degree)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4-Year college degree (bachelor's degree)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050" b="0" i="0" u="none" strike="noStrike">
                          <a:solidFill>
                            <a:srgbClr val="13407E"/>
                          </a:solidFill>
                          <a:effectLst/>
                          <a:latin typeface="Proxima Nova Cn Rg" panose="02000506030000020004" pitchFamily="50" charset="0"/>
                        </a:rPr>
                        <a:t>Graduate or professional degree</a:t>
                      </a:r>
                    </a:p>
                  </a:txBody>
                  <a:tcPr marL="8417" marR="8417" marT="8417"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39758525"/>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78406875"/>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8417" marR="8417" marT="8417" marB="0" anchor="ctr">
                    <a:lnL>
                      <a:noFill/>
                    </a:lnL>
                    <a:lnR>
                      <a:noFill/>
                    </a:lnR>
                    <a:lnT>
                      <a:noFill/>
                    </a:lnT>
                    <a:lnB>
                      <a:noFill/>
                    </a:lnB>
                    <a:noFill/>
                  </a:tcPr>
                </a:tc>
                <a:extLst>
                  <a:ext uri="{0D108BD9-81ED-4DB2-BD59-A6C34878D82A}">
                    <a16:rowId xmlns:a16="http://schemas.microsoft.com/office/drawing/2014/main" val="356441"/>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3420885942"/>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54382080"/>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90932104"/>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noFill/>
                  </a:tcPr>
                </a:tc>
                <a:extLst>
                  <a:ext uri="{0D108BD9-81ED-4DB2-BD59-A6C34878D82A}">
                    <a16:rowId xmlns:a16="http://schemas.microsoft.com/office/drawing/2014/main" val="4119143619"/>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2844877785"/>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8417" marR="8417" marT="8417" marB="0" anchor="ctr">
                    <a:lnL>
                      <a:noFill/>
                    </a:lnL>
                    <a:lnR>
                      <a:noFill/>
                    </a:lnR>
                    <a:lnT>
                      <a:noFill/>
                    </a:lnT>
                    <a:lnB>
                      <a:noFill/>
                    </a:lnB>
                    <a:noFill/>
                  </a:tcPr>
                </a:tc>
                <a:extLst>
                  <a:ext uri="{0D108BD9-81ED-4DB2-BD59-A6C34878D82A}">
                    <a16:rowId xmlns:a16="http://schemas.microsoft.com/office/drawing/2014/main" val="2173919896"/>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595788708"/>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13009150"/>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417" marR="8417" marT="8417"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38376969"/>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8417" marR="8417" marT="8417" marB="0" anchor="ctr">
                    <a:lnL>
                      <a:noFill/>
                    </a:lnL>
                    <a:lnR>
                      <a:noFill/>
                    </a:lnR>
                    <a:lnT>
                      <a:noFill/>
                    </a:lnT>
                    <a:lnB>
                      <a:noFill/>
                    </a:lnB>
                    <a:noFill/>
                  </a:tcPr>
                </a:tc>
                <a:extLst>
                  <a:ext uri="{0D108BD9-81ED-4DB2-BD59-A6C34878D82A}">
                    <a16:rowId xmlns:a16="http://schemas.microsoft.com/office/drawing/2014/main" val="3484740567"/>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92445401"/>
                  </a:ext>
                </a:extLst>
              </a:tr>
              <a:tr h="17766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417" marR="8417" marT="8417"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17169377"/>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417" marR="8417" marT="8417" marB="0" anchor="ctr">
                    <a:lnL>
                      <a:noFill/>
                    </a:lnL>
                    <a:lnR>
                      <a:noFill/>
                    </a:lnR>
                    <a:lnT>
                      <a:noFill/>
                    </a:lnT>
                    <a:lnB>
                      <a:noFill/>
                    </a:lnB>
                    <a:noFill/>
                  </a:tcPr>
                </a:tc>
                <a:extLst>
                  <a:ext uri="{0D108BD9-81ED-4DB2-BD59-A6C34878D82A}">
                    <a16:rowId xmlns:a16="http://schemas.microsoft.com/office/drawing/2014/main" val="3782075244"/>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3702369972"/>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8417" marR="8417" marT="8417" marB="0" anchor="ctr">
                    <a:lnL>
                      <a:noFill/>
                    </a:lnL>
                    <a:lnR>
                      <a:noFill/>
                    </a:lnR>
                    <a:lnT>
                      <a:noFill/>
                    </a:lnT>
                    <a:lnB>
                      <a:noFill/>
                    </a:lnB>
                    <a:noFill/>
                  </a:tcPr>
                </a:tc>
                <a:extLst>
                  <a:ext uri="{0D108BD9-81ED-4DB2-BD59-A6C34878D82A}">
                    <a16:rowId xmlns:a16="http://schemas.microsoft.com/office/drawing/2014/main" val="3820318341"/>
                  </a:ext>
                </a:extLst>
              </a:tr>
              <a:tr h="345472">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8417" marR="8417" marT="8417"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8417" marR="8417" marT="8417" marB="0" anchor="ctr">
                    <a:lnL>
                      <a:noFill/>
                    </a:lnL>
                    <a:lnR>
                      <a:noFill/>
                    </a:lnR>
                    <a:lnT>
                      <a:noFill/>
                    </a:lnT>
                    <a:lnB>
                      <a:noFill/>
                    </a:lnB>
                    <a:solidFill>
                      <a:srgbClr val="D0D9E5"/>
                    </a:solidFill>
                  </a:tcPr>
                </a:tc>
                <a:extLst>
                  <a:ext uri="{0D108BD9-81ED-4DB2-BD59-A6C34878D82A}">
                    <a16:rowId xmlns:a16="http://schemas.microsoft.com/office/drawing/2014/main" val="202944474"/>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8417" marR="8417" marT="8417"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8417" marR="8417" marT="8417" marB="0" anchor="ctr">
                    <a:lnL>
                      <a:noFill/>
                    </a:lnL>
                    <a:lnR>
                      <a:noFill/>
                    </a:lnR>
                    <a:lnT>
                      <a:noFill/>
                    </a:lnT>
                    <a:lnB>
                      <a:noFill/>
                    </a:lnB>
                    <a:noFill/>
                  </a:tcPr>
                </a:tc>
                <a:extLst>
                  <a:ext uri="{0D108BD9-81ED-4DB2-BD59-A6C34878D82A}">
                    <a16:rowId xmlns:a16="http://schemas.microsoft.com/office/drawing/2014/main" val="335900608"/>
                  </a:ext>
                </a:extLst>
              </a:tr>
              <a:tr h="17766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417" marR="8417" marT="8417"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420363155"/>
                  </a:ext>
                </a:extLst>
              </a:tr>
            </a:tbl>
          </a:graphicData>
        </a:graphic>
      </p:graphicFrame>
    </p:spTree>
    <p:extLst>
      <p:ext uri="{BB962C8B-B14F-4D97-AF65-F5344CB8AC3E}">
        <p14:creationId xmlns:p14="http://schemas.microsoft.com/office/powerpoint/2010/main" val="638500953"/>
      </p:ext>
    </p:extLst>
  </p:cSld>
  <p:clrMapOvr>
    <a:masterClrMapping/>
  </p:clrMapOvr>
  <p:extLst>
    <p:ext uri="{6950BFC3-D8DA-4A85-94F7-54DA5524770B}">
      <p188:commentRel xmlns:p188="http://schemas.microsoft.com/office/powerpoint/2018/8/main" r:id="rId2"/>
    </p:ext>
  </p:extLs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46CCD-2007-F675-ACD9-CBCA4B25024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2AA272-943D-4802-00F4-EC7BDD2360B7}"/>
              </a:ext>
            </a:extLst>
          </p:cNvPr>
          <p:cNvSpPr>
            <a:spLocks noGrp="1"/>
          </p:cNvSpPr>
          <p:nvPr>
            <p:ph type="body" sz="quarter" idx="12"/>
          </p:nvPr>
        </p:nvSpPr>
        <p:spPr/>
        <p:txBody>
          <a:bodyPr/>
          <a:lstStyle/>
          <a:p>
            <a:r>
              <a:rPr lang="en-US"/>
              <a:t>What campus/university do you attend? (Among students)</a:t>
            </a:r>
          </a:p>
        </p:txBody>
      </p:sp>
      <p:sp>
        <p:nvSpPr>
          <p:cNvPr id="3" name="Title 2">
            <a:extLst>
              <a:ext uri="{FF2B5EF4-FFF2-40B4-BE49-F238E27FC236}">
                <a16:creationId xmlns:a16="http://schemas.microsoft.com/office/drawing/2014/main" id="{E34F7BE8-0810-47AC-D424-CC358915BCE9}"/>
              </a:ext>
            </a:extLst>
          </p:cNvPr>
          <p:cNvSpPr>
            <a:spLocks noGrp="1"/>
          </p:cNvSpPr>
          <p:nvPr>
            <p:ph type="title"/>
          </p:nvPr>
        </p:nvSpPr>
        <p:spPr/>
        <p:txBody>
          <a:bodyPr/>
          <a:lstStyle/>
          <a:p>
            <a:r>
              <a:rPr lang="en-US"/>
              <a:t>DEMOGRAPHICS</a:t>
            </a:r>
          </a:p>
        </p:txBody>
      </p:sp>
      <p:graphicFrame>
        <p:nvGraphicFramePr>
          <p:cNvPr id="6" name="Table 5">
            <a:extLst>
              <a:ext uri="{FF2B5EF4-FFF2-40B4-BE49-F238E27FC236}">
                <a16:creationId xmlns:a16="http://schemas.microsoft.com/office/drawing/2014/main" id="{3842EB58-26F9-EDA7-298E-E28CA5C8C607}"/>
              </a:ext>
            </a:extLst>
          </p:cNvPr>
          <p:cNvGraphicFramePr>
            <a:graphicFrameLocks noGrp="1"/>
          </p:cNvGraphicFramePr>
          <p:nvPr>
            <p:extLst>
              <p:ext uri="{D42A27DB-BD31-4B8C-83A1-F6EECF244321}">
                <p14:modId xmlns:p14="http://schemas.microsoft.com/office/powerpoint/2010/main" val="2808139521"/>
              </p:ext>
            </p:extLst>
          </p:nvPr>
        </p:nvGraphicFramePr>
        <p:xfrm>
          <a:off x="1111925" y="1173193"/>
          <a:ext cx="4296837" cy="5229409"/>
        </p:xfrm>
        <a:graphic>
          <a:graphicData uri="http://schemas.openxmlformats.org/drawingml/2006/table">
            <a:tbl>
              <a:tblPr bandRow="1">
                <a:tableStyleId>{0E3FDE45-AF77-4B5C-9715-49D594BDF05E}</a:tableStyleId>
              </a:tblPr>
              <a:tblGrid>
                <a:gridCol w="3565461">
                  <a:extLst>
                    <a:ext uri="{9D8B030D-6E8A-4147-A177-3AD203B41FA5}">
                      <a16:colId xmlns:a16="http://schemas.microsoft.com/office/drawing/2014/main" val="344148839"/>
                    </a:ext>
                  </a:extLst>
                </a:gridCol>
                <a:gridCol w="731376">
                  <a:extLst>
                    <a:ext uri="{9D8B030D-6E8A-4147-A177-3AD203B41FA5}">
                      <a16:colId xmlns:a16="http://schemas.microsoft.com/office/drawing/2014/main" val="607239712"/>
                    </a:ext>
                  </a:extLst>
                </a:gridCol>
              </a:tblGrid>
              <a:tr h="180577">
                <a:tc>
                  <a:txBody>
                    <a:bodyPr/>
                    <a:lstStyle/>
                    <a:p>
                      <a:pPr algn="l" rtl="0" fontAlgn="ctr">
                        <a:buNone/>
                      </a:pPr>
                      <a:r>
                        <a:rPr lang="en-US" sz="1050" u="none" strike="noStrike">
                          <a:effectLst/>
                          <a:latin typeface="Proxima Nova Cn Rg" panose="02000506030000020004" charset="0"/>
                        </a:rPr>
                        <a:t> </a:t>
                      </a:r>
                      <a:endParaRPr lang="en-US" sz="1050" b="0" i="0" u="none" strike="noStrike">
                        <a:solidFill>
                          <a:srgbClr val="000000"/>
                        </a:solidFill>
                        <a:effectLst/>
                        <a:latin typeface="Proxima Nova Cn Rg" panose="02000506030000020004" charset="0"/>
                      </a:endParaRPr>
                    </a:p>
                  </a:txBody>
                  <a:tcPr marL="7581" marR="7581" marT="7581" marB="0" anchor="ctr"/>
                </a:tc>
                <a:tc>
                  <a:txBody>
                    <a:bodyPr/>
                    <a:lstStyle/>
                    <a:p>
                      <a:pPr algn="ctr" rtl="0" fontAlgn="ctr">
                        <a:buNone/>
                      </a:pPr>
                      <a:r>
                        <a:rPr lang="en-US" sz="1050" u="none" strike="noStrike">
                          <a:effectLst/>
                          <a:latin typeface="Proxima Nova Cn Rg" panose="02000506030000020004" charset="0"/>
                        </a:rPr>
                        <a:t>%</a:t>
                      </a:r>
                      <a:endParaRPr lang="en-US" sz="1050" b="1" i="0" u="none" strike="noStrike">
                        <a:solidFill>
                          <a:srgbClr val="000000"/>
                        </a:solidFill>
                        <a:effectLst/>
                        <a:latin typeface="Proxima Nova Cn Rg" panose="02000506030000020004" charset="0"/>
                      </a:endParaRPr>
                    </a:p>
                  </a:txBody>
                  <a:tcPr marL="7581" marR="7581" marT="7581" marB="0" anchor="ctr"/>
                </a:tc>
                <a:extLst>
                  <a:ext uri="{0D108BD9-81ED-4DB2-BD59-A6C34878D82A}">
                    <a16:rowId xmlns:a16="http://schemas.microsoft.com/office/drawing/2014/main" val="1466060523"/>
                  </a:ext>
                </a:extLst>
              </a:tr>
              <a:tr h="173580">
                <a:tc>
                  <a:txBody>
                    <a:bodyPr/>
                    <a:lstStyle/>
                    <a:p>
                      <a:pPr algn="l" fontAlgn="b">
                        <a:buNone/>
                      </a:pPr>
                      <a:r>
                        <a:rPr lang="en-US" sz="1050" u="none" strike="noStrike">
                          <a:effectLst/>
                          <a:latin typeface="Proxima Nova Cn Rg" panose="02000506030000020004" charset="0"/>
                        </a:rPr>
                        <a:t>University of Washington (all campuses)</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22%</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533404821"/>
                  </a:ext>
                </a:extLst>
              </a:tr>
              <a:tr h="173580">
                <a:tc>
                  <a:txBody>
                    <a:bodyPr/>
                    <a:lstStyle/>
                    <a:p>
                      <a:pPr algn="l" rtl="0" fontAlgn="ctr">
                        <a:buNone/>
                      </a:pPr>
                      <a:r>
                        <a:rPr lang="en-US" sz="1050" u="none" strike="noStrike">
                          <a:effectLst/>
                          <a:latin typeface="Proxima Nova Cn Rg" panose="02000506030000020004" charset="0"/>
                        </a:rPr>
                        <a:t>Central Washington University</a:t>
                      </a:r>
                      <a:endParaRPr lang="en-US" sz="1050" b="0" i="0" u="none" strike="noStrike">
                        <a:solidFill>
                          <a:srgbClr val="000000"/>
                        </a:solidFill>
                        <a:effectLst/>
                        <a:latin typeface="Proxima Nova Cn Rg" panose="02000506030000020004" charset="0"/>
                      </a:endParaRPr>
                    </a:p>
                  </a:txBody>
                  <a:tcPr marL="7581" marR="7581" marT="7581" marB="0" anchor="ctr"/>
                </a:tc>
                <a:tc>
                  <a:txBody>
                    <a:bodyPr/>
                    <a:lstStyle/>
                    <a:p>
                      <a:pPr algn="ctr" rtl="0" fontAlgn="ctr">
                        <a:buNone/>
                      </a:pPr>
                      <a:r>
                        <a:rPr lang="en-US" sz="1050" u="none" strike="noStrike">
                          <a:effectLst/>
                          <a:latin typeface="Proxima Nova Cn Rg" panose="02000506030000020004" charset="0"/>
                        </a:rPr>
                        <a:t>6%</a:t>
                      </a:r>
                      <a:endParaRPr lang="en-US" sz="1050" b="0" i="0" u="none" strike="noStrike">
                        <a:solidFill>
                          <a:srgbClr val="000000"/>
                        </a:solidFill>
                        <a:effectLst/>
                        <a:latin typeface="Proxima Nova Cn Rg" panose="02000506030000020004" charset="0"/>
                      </a:endParaRPr>
                    </a:p>
                  </a:txBody>
                  <a:tcPr marL="7581" marR="7581" marT="7581" marB="0" anchor="ctr"/>
                </a:tc>
                <a:extLst>
                  <a:ext uri="{0D108BD9-81ED-4DB2-BD59-A6C34878D82A}">
                    <a16:rowId xmlns:a16="http://schemas.microsoft.com/office/drawing/2014/main" val="3436713715"/>
                  </a:ext>
                </a:extLst>
              </a:tr>
              <a:tr h="173580">
                <a:tc>
                  <a:txBody>
                    <a:bodyPr/>
                    <a:lstStyle/>
                    <a:p>
                      <a:pPr algn="l" fontAlgn="b">
                        <a:buNone/>
                      </a:pPr>
                      <a:r>
                        <a:rPr lang="en-US" sz="1050" u="none" strike="noStrike">
                          <a:effectLst/>
                          <a:latin typeface="Proxima Nova Cn Rg" panose="02000506030000020004" charset="0"/>
                        </a:rPr>
                        <a:t>Washington State University </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4%</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845394373"/>
                  </a:ext>
                </a:extLst>
              </a:tr>
              <a:tr h="173580">
                <a:tc>
                  <a:txBody>
                    <a:bodyPr/>
                    <a:lstStyle/>
                    <a:p>
                      <a:pPr algn="l" fontAlgn="b">
                        <a:buNone/>
                      </a:pPr>
                      <a:r>
                        <a:rPr lang="en-US" sz="1050" b="0" u="none" strike="noStrike">
                          <a:solidFill>
                            <a:srgbClr val="000000"/>
                          </a:solidFill>
                          <a:effectLst/>
                          <a:latin typeface="Proxima Nova Cn Rg" panose="02000506030000020004" charset="0"/>
                        </a:rPr>
                        <a:t>American Public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b="0" u="none" strike="noStrike">
                          <a:solidFill>
                            <a:srgbClr val="000000"/>
                          </a:solidFill>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190732116"/>
                  </a:ext>
                </a:extLst>
              </a:tr>
              <a:tr h="173580">
                <a:tc>
                  <a:txBody>
                    <a:bodyPr/>
                    <a:lstStyle/>
                    <a:p>
                      <a:pPr algn="l" fontAlgn="b">
                        <a:buNone/>
                      </a:pPr>
                      <a:r>
                        <a:rPr lang="en-US" sz="1050" u="none" strike="noStrike">
                          <a:effectLst/>
                          <a:latin typeface="Proxima Nova Cn Rg" panose="02000506030000020004" charset="0"/>
                        </a:rPr>
                        <a:t>Eastern Washington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423226278"/>
                  </a:ext>
                </a:extLst>
              </a:tr>
              <a:tr h="173580">
                <a:tc>
                  <a:txBody>
                    <a:bodyPr/>
                    <a:lstStyle/>
                    <a:p>
                      <a:pPr algn="l" fontAlgn="b">
                        <a:buNone/>
                      </a:pPr>
                      <a:r>
                        <a:rPr lang="en-US" sz="1050" u="none" strike="noStrike">
                          <a:effectLst/>
                          <a:latin typeface="Proxima Nova Cn Rg" panose="02000506030000020004" charset="0"/>
                        </a:rPr>
                        <a:t>Green River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591539146"/>
                  </a:ext>
                </a:extLst>
              </a:tr>
              <a:tr h="173580">
                <a:tc>
                  <a:txBody>
                    <a:bodyPr/>
                    <a:lstStyle/>
                    <a:p>
                      <a:pPr algn="l" fontAlgn="b">
                        <a:buNone/>
                      </a:pPr>
                      <a:r>
                        <a:rPr lang="en-US" sz="1050" u="none" strike="noStrike">
                          <a:effectLst/>
                          <a:latin typeface="Proxima Nova Cn Rg" panose="02000506030000020004" charset="0"/>
                        </a:rPr>
                        <a:t>The CE Shop</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199820713"/>
                  </a:ext>
                </a:extLst>
              </a:tr>
              <a:tr h="173580">
                <a:tc>
                  <a:txBody>
                    <a:bodyPr/>
                    <a:lstStyle/>
                    <a:p>
                      <a:pPr algn="l" fontAlgn="b">
                        <a:buNone/>
                      </a:pPr>
                      <a:r>
                        <a:rPr lang="en-US" sz="1050" u="none" strike="noStrike">
                          <a:effectLst/>
                          <a:latin typeface="Proxima Nova Cn Rg" panose="02000506030000020004" charset="0"/>
                        </a:rPr>
                        <a:t>Washington State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384326440"/>
                  </a:ext>
                </a:extLst>
              </a:tr>
              <a:tr h="173580">
                <a:tc>
                  <a:txBody>
                    <a:bodyPr/>
                    <a:lstStyle/>
                    <a:p>
                      <a:pPr algn="l" fontAlgn="b">
                        <a:buNone/>
                      </a:pPr>
                      <a:r>
                        <a:rPr lang="en-US" sz="1050" u="none" strike="noStrike">
                          <a:effectLst/>
                          <a:latin typeface="Proxima Nova Cn Rg" panose="02000506030000020004" charset="0"/>
                        </a:rPr>
                        <a:t>Western Washington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3%</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1594749159"/>
                  </a:ext>
                </a:extLst>
              </a:tr>
              <a:tr h="173580">
                <a:tc>
                  <a:txBody>
                    <a:bodyPr/>
                    <a:lstStyle/>
                    <a:p>
                      <a:pPr algn="l" fontAlgn="b">
                        <a:buNone/>
                      </a:pPr>
                      <a:r>
                        <a:rPr lang="en-US" sz="1050" u="none" strike="noStrike">
                          <a:effectLst/>
                          <a:latin typeface="Proxima Nova Cn Rg" panose="02000506030000020004" charset="0"/>
                        </a:rPr>
                        <a:t>Lewis-Clark State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2%</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64265560"/>
                  </a:ext>
                </a:extLst>
              </a:tr>
              <a:tr h="173580">
                <a:tc>
                  <a:txBody>
                    <a:bodyPr/>
                    <a:lstStyle/>
                    <a:p>
                      <a:pPr algn="l" fontAlgn="b">
                        <a:buNone/>
                      </a:pPr>
                      <a:r>
                        <a:rPr lang="en-US" sz="1050" u="none" strike="noStrike">
                          <a:effectLst/>
                          <a:latin typeface="Proxima Nova Cn Rg" panose="02000506030000020004" charset="0"/>
                        </a:rPr>
                        <a:t>Shoreline Community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2%</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850150457"/>
                  </a:ext>
                </a:extLst>
              </a:tr>
              <a:tr h="173580">
                <a:tc>
                  <a:txBody>
                    <a:bodyPr/>
                    <a:lstStyle/>
                    <a:p>
                      <a:pPr algn="l" fontAlgn="b">
                        <a:buNone/>
                      </a:pPr>
                      <a:r>
                        <a:rPr lang="en-US" sz="1050" u="none" strike="noStrike">
                          <a:effectLst/>
                          <a:latin typeface="Proxima Nova Cn Rg" panose="02000506030000020004" charset="0"/>
                        </a:rPr>
                        <a:t>South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2%</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018019115"/>
                  </a:ext>
                </a:extLst>
              </a:tr>
              <a:tr h="173580">
                <a:tc>
                  <a:txBody>
                    <a:bodyPr/>
                    <a:lstStyle/>
                    <a:p>
                      <a:pPr algn="l" fontAlgn="b">
                        <a:buNone/>
                      </a:pPr>
                      <a:r>
                        <a:rPr lang="en-US" sz="1050" u="none" strike="noStrike">
                          <a:effectLst/>
                          <a:latin typeface="Proxima Nova Cn Rg" panose="02000506030000020004" charset="0"/>
                        </a:rPr>
                        <a:t>Spokane Community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2%</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935203084"/>
                  </a:ext>
                </a:extLst>
              </a:tr>
              <a:tr h="173580">
                <a:tc>
                  <a:txBody>
                    <a:bodyPr/>
                    <a:lstStyle/>
                    <a:p>
                      <a:pPr algn="l" fontAlgn="b">
                        <a:buNone/>
                      </a:pPr>
                      <a:r>
                        <a:rPr lang="en-US" sz="1050" b="0" i="0" u="none" strike="noStrike">
                          <a:solidFill>
                            <a:srgbClr val="000000"/>
                          </a:solidFill>
                          <a:effectLst/>
                          <a:latin typeface="Proxima Nova Cn Rg" panose="02000506030000020004" charset="0"/>
                        </a:rPr>
                        <a:t>Western Governor University</a:t>
                      </a:r>
                    </a:p>
                  </a:txBody>
                  <a:tcPr marL="7581" marR="7581" marT="7581" marB="0" anchor="b"/>
                </a:tc>
                <a:tc>
                  <a:txBody>
                    <a:bodyPr/>
                    <a:lstStyle/>
                    <a:p>
                      <a:pPr algn="ctr" fontAlgn="b">
                        <a:buNone/>
                      </a:pPr>
                      <a:r>
                        <a:rPr lang="en-US" sz="1050" b="0" i="0" u="none" strike="noStrike">
                          <a:solidFill>
                            <a:srgbClr val="000000"/>
                          </a:solidFill>
                          <a:effectLst/>
                          <a:latin typeface="Proxima Nova Cn Rg" panose="02000506030000020004" charset="0"/>
                        </a:rPr>
                        <a:t>2%</a:t>
                      </a:r>
                    </a:p>
                  </a:txBody>
                  <a:tcPr marL="7581" marR="7581" marT="7581" marB="0" anchor="b"/>
                </a:tc>
                <a:extLst>
                  <a:ext uri="{0D108BD9-81ED-4DB2-BD59-A6C34878D82A}">
                    <a16:rowId xmlns:a16="http://schemas.microsoft.com/office/drawing/2014/main" val="730956787"/>
                  </a:ext>
                </a:extLst>
              </a:tr>
              <a:tr h="173580">
                <a:tc>
                  <a:txBody>
                    <a:bodyPr/>
                    <a:lstStyle/>
                    <a:p>
                      <a:pPr algn="l" fontAlgn="b">
                        <a:buNone/>
                      </a:pPr>
                      <a:r>
                        <a:rPr lang="en-US" sz="1050" u="none" strike="noStrike">
                          <a:effectLst/>
                          <a:latin typeface="Proxima Nova Cn Rg" panose="02000506030000020004" charset="0"/>
                        </a:rPr>
                        <a:t>Clark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961298392"/>
                  </a:ext>
                </a:extLst>
              </a:tr>
              <a:tr h="173580">
                <a:tc>
                  <a:txBody>
                    <a:bodyPr/>
                    <a:lstStyle/>
                    <a:p>
                      <a:pPr algn="l" fontAlgn="b">
                        <a:buNone/>
                      </a:pPr>
                      <a:r>
                        <a:rPr lang="en-US" sz="1050" u="none" strike="noStrike">
                          <a:effectLst/>
                          <a:latin typeface="Proxima Nova Cn Rg" panose="02000506030000020004" charset="0"/>
                        </a:rPr>
                        <a:t>Everett Community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521944983"/>
                  </a:ext>
                </a:extLst>
              </a:tr>
              <a:tr h="173580">
                <a:tc>
                  <a:txBody>
                    <a:bodyPr/>
                    <a:lstStyle/>
                    <a:p>
                      <a:pPr algn="l" fontAlgn="b">
                        <a:buNone/>
                      </a:pPr>
                      <a:r>
                        <a:rPr lang="en-US" sz="1050" u="none" strike="noStrike">
                          <a:effectLst/>
                          <a:latin typeface="Proxima Nova Cn Rg" panose="02000506030000020004" charset="0"/>
                        </a:rPr>
                        <a:t>Grays Harbor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78559697"/>
                  </a:ext>
                </a:extLst>
              </a:tr>
              <a:tr h="173580">
                <a:tc>
                  <a:txBody>
                    <a:bodyPr/>
                    <a:lstStyle/>
                    <a:p>
                      <a:pPr algn="l" fontAlgn="b">
                        <a:buNone/>
                      </a:pPr>
                      <a:r>
                        <a:rPr lang="en-US" sz="1050" u="none" strike="noStrike">
                          <a:effectLst/>
                          <a:latin typeface="Proxima Nova Cn Rg" panose="02000506030000020004" charset="0"/>
                        </a:rPr>
                        <a:t>Northwest Indian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962565153"/>
                  </a:ext>
                </a:extLst>
              </a:tr>
              <a:tr h="173580">
                <a:tc>
                  <a:txBody>
                    <a:bodyPr/>
                    <a:lstStyle/>
                    <a:p>
                      <a:pPr algn="l" fontAlgn="b">
                        <a:buNone/>
                      </a:pPr>
                      <a:r>
                        <a:rPr lang="en-US" sz="1050" u="none" strike="noStrike">
                          <a:effectLst/>
                          <a:latin typeface="Proxima Nova Cn Rg" panose="02000506030000020004" charset="0"/>
                        </a:rPr>
                        <a:t>Pacific Lutheran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537792856"/>
                  </a:ext>
                </a:extLst>
              </a:tr>
              <a:tr h="173580">
                <a:tc>
                  <a:txBody>
                    <a:bodyPr/>
                    <a:lstStyle/>
                    <a:p>
                      <a:pPr algn="l" fontAlgn="b">
                        <a:buNone/>
                      </a:pPr>
                      <a:r>
                        <a:rPr lang="en-US" sz="1050" u="none" strike="noStrike">
                          <a:effectLst/>
                          <a:latin typeface="Proxima Nova Cn Rg" panose="02000506030000020004" charset="0"/>
                        </a:rPr>
                        <a:t>Pierce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311621803"/>
                  </a:ext>
                </a:extLst>
              </a:tr>
              <a:tr h="173580">
                <a:tc>
                  <a:txBody>
                    <a:bodyPr/>
                    <a:lstStyle/>
                    <a:p>
                      <a:pPr algn="l" fontAlgn="b">
                        <a:buNone/>
                      </a:pPr>
                      <a:r>
                        <a:rPr lang="en-US" sz="1050" u="none" strike="noStrike">
                          <a:effectLst/>
                          <a:latin typeface="Proxima Nova Cn Rg" panose="02000506030000020004" charset="0"/>
                        </a:rPr>
                        <a:t>San Diego State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4006383775"/>
                  </a:ext>
                </a:extLst>
              </a:tr>
              <a:tr h="173580">
                <a:tc>
                  <a:txBody>
                    <a:bodyPr/>
                    <a:lstStyle/>
                    <a:p>
                      <a:pPr algn="l" fontAlgn="b">
                        <a:buNone/>
                      </a:pPr>
                      <a:r>
                        <a:rPr lang="en-US" sz="1050" u="none" strike="noStrike">
                          <a:effectLst/>
                          <a:latin typeface="Proxima Nova Cn Rg" panose="02000506030000020004" charset="0"/>
                        </a:rPr>
                        <a:t>Seattle Pacific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904940462"/>
                  </a:ext>
                </a:extLst>
              </a:tr>
              <a:tr h="173580">
                <a:tc>
                  <a:txBody>
                    <a:bodyPr/>
                    <a:lstStyle/>
                    <a:p>
                      <a:pPr algn="l" fontAlgn="b">
                        <a:buNone/>
                      </a:pPr>
                      <a:r>
                        <a:rPr lang="en-US" sz="1050" u="none" strike="noStrike">
                          <a:effectLst/>
                          <a:latin typeface="Proxima Nova Cn Rg" panose="02000506030000020004" charset="0"/>
                        </a:rPr>
                        <a:t>Seattle University</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599158523"/>
                  </a:ext>
                </a:extLst>
              </a:tr>
              <a:tr h="173580">
                <a:tc>
                  <a:txBody>
                    <a:bodyPr/>
                    <a:lstStyle/>
                    <a:p>
                      <a:pPr algn="l" fontAlgn="b">
                        <a:buNone/>
                      </a:pPr>
                      <a:r>
                        <a:rPr lang="en-US" sz="1050" u="none" strike="noStrike">
                          <a:effectLst/>
                          <a:latin typeface="Proxima Nova Cn Rg" panose="02000506030000020004" charset="0"/>
                        </a:rPr>
                        <a:t>University of Alaska</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1212224976"/>
                  </a:ext>
                </a:extLst>
              </a:tr>
              <a:tr h="173580">
                <a:tc>
                  <a:txBody>
                    <a:bodyPr/>
                    <a:lstStyle/>
                    <a:p>
                      <a:pPr algn="l" fontAlgn="b">
                        <a:buNone/>
                      </a:pPr>
                      <a:r>
                        <a:rPr lang="en-US" sz="1050" u="none" strike="noStrike" err="1">
                          <a:effectLst/>
                          <a:latin typeface="Proxima Nova Cn Rg" panose="02000506030000020004" charset="0"/>
                        </a:rPr>
                        <a:t>Waldem</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2171057928"/>
                  </a:ext>
                </a:extLst>
              </a:tr>
              <a:tr h="161205">
                <a:tc>
                  <a:txBody>
                    <a:bodyPr/>
                    <a:lstStyle/>
                    <a:p>
                      <a:pPr algn="l" fontAlgn="b">
                        <a:buNone/>
                      </a:pPr>
                      <a:r>
                        <a:rPr lang="en-US" sz="1050" u="none" strike="noStrike">
                          <a:effectLst/>
                          <a:latin typeface="Proxima Nova Cn Rg" panose="02000506030000020004" charset="0"/>
                        </a:rPr>
                        <a:t>Yakima Valley College</a:t>
                      </a:r>
                      <a:endParaRPr lang="en-US" sz="1050" b="0" i="0" u="none" strike="noStrike">
                        <a:solidFill>
                          <a:srgbClr val="000000"/>
                        </a:solidFill>
                        <a:effectLst/>
                        <a:latin typeface="Proxima Nova Cn Rg" panose="02000506030000020004" charset="0"/>
                      </a:endParaRPr>
                    </a:p>
                  </a:txBody>
                  <a:tcPr marL="7581" marR="7581" marT="7581" marB="0" anchor="b"/>
                </a:tc>
                <a:tc>
                  <a:txBody>
                    <a:bodyPr/>
                    <a:lstStyle/>
                    <a:p>
                      <a:pPr algn="ctr" fontAlgn="b">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b"/>
                </a:tc>
                <a:extLst>
                  <a:ext uri="{0D108BD9-81ED-4DB2-BD59-A6C34878D82A}">
                    <a16:rowId xmlns:a16="http://schemas.microsoft.com/office/drawing/2014/main" val="3730049042"/>
                  </a:ext>
                </a:extLst>
              </a:tr>
              <a:tr h="180577">
                <a:tc>
                  <a:txBody>
                    <a:bodyPr/>
                    <a:lstStyle/>
                    <a:p>
                      <a:pPr algn="l" rtl="0" fontAlgn="ctr">
                        <a:buNone/>
                      </a:pPr>
                      <a:r>
                        <a:rPr lang="en-US" sz="1050" u="none" strike="noStrike">
                          <a:effectLst/>
                          <a:latin typeface="Proxima Nova Cn Rg" panose="02000506030000020004" charset="0"/>
                        </a:rPr>
                        <a:t>Multiple</a:t>
                      </a:r>
                      <a:endParaRPr lang="en-US" sz="1050" b="0" i="0" u="none" strike="noStrike">
                        <a:solidFill>
                          <a:srgbClr val="000000"/>
                        </a:solidFill>
                        <a:effectLst/>
                        <a:latin typeface="Proxima Nova Cn Rg" panose="02000506030000020004" charset="0"/>
                      </a:endParaRPr>
                    </a:p>
                  </a:txBody>
                  <a:tcPr marL="7581" marR="7581" marT="7581" marB="0" anchor="ctr"/>
                </a:tc>
                <a:tc>
                  <a:txBody>
                    <a:bodyPr/>
                    <a:lstStyle/>
                    <a:p>
                      <a:pPr algn="ctr" rtl="0" fontAlgn="ctr">
                        <a:buNone/>
                      </a:pPr>
                      <a:r>
                        <a:rPr lang="en-US" sz="1050" u="none" strike="noStrike">
                          <a:effectLst/>
                          <a:latin typeface="Proxima Nova Cn Rg" panose="02000506030000020004" charset="0"/>
                        </a:rPr>
                        <a:t>1%</a:t>
                      </a:r>
                      <a:endParaRPr lang="en-US" sz="1050" b="0" i="0" u="none" strike="noStrike">
                        <a:solidFill>
                          <a:srgbClr val="000000"/>
                        </a:solidFill>
                        <a:effectLst/>
                        <a:latin typeface="Proxima Nova Cn Rg" panose="02000506030000020004" charset="0"/>
                      </a:endParaRPr>
                    </a:p>
                  </a:txBody>
                  <a:tcPr marL="7581" marR="7581" marT="7581" marB="0" anchor="ctr"/>
                </a:tc>
                <a:extLst>
                  <a:ext uri="{0D108BD9-81ED-4DB2-BD59-A6C34878D82A}">
                    <a16:rowId xmlns:a16="http://schemas.microsoft.com/office/drawing/2014/main" val="742090672"/>
                  </a:ext>
                </a:extLst>
              </a:tr>
              <a:tr h="180577">
                <a:tc>
                  <a:txBody>
                    <a:bodyPr/>
                    <a:lstStyle/>
                    <a:p>
                      <a:pPr algn="l" rtl="0" fontAlgn="ctr">
                        <a:buNone/>
                      </a:pPr>
                      <a:r>
                        <a:rPr lang="en-US" sz="1050" b="0" i="0" u="none" strike="noStrike">
                          <a:solidFill>
                            <a:srgbClr val="000000"/>
                          </a:solidFill>
                          <a:effectLst/>
                          <a:latin typeface="Proxima Nova Cn Rg" panose="02000506030000020004" charset="0"/>
                        </a:rPr>
                        <a:t>I don’t know</a:t>
                      </a:r>
                    </a:p>
                  </a:txBody>
                  <a:tcPr marL="7581" marR="7581" marT="7581" marB="0" anchor="ctr"/>
                </a:tc>
                <a:tc>
                  <a:txBody>
                    <a:bodyPr/>
                    <a:lstStyle/>
                    <a:p>
                      <a:pPr algn="ctr" rtl="0" fontAlgn="ctr">
                        <a:buNone/>
                      </a:pPr>
                      <a:r>
                        <a:rPr lang="en-US" sz="1050" b="0" i="0" u="none" strike="noStrike">
                          <a:solidFill>
                            <a:srgbClr val="000000"/>
                          </a:solidFill>
                          <a:effectLst/>
                          <a:latin typeface="Proxima Nova Cn Rg" panose="02000506030000020004" charset="0"/>
                        </a:rPr>
                        <a:t>7%</a:t>
                      </a:r>
                    </a:p>
                  </a:txBody>
                  <a:tcPr marL="7581" marR="7581" marT="7581" marB="0" anchor="ctr"/>
                </a:tc>
                <a:extLst>
                  <a:ext uri="{0D108BD9-81ED-4DB2-BD59-A6C34878D82A}">
                    <a16:rowId xmlns:a16="http://schemas.microsoft.com/office/drawing/2014/main" val="88445122"/>
                  </a:ext>
                </a:extLst>
              </a:tr>
              <a:tr h="180577">
                <a:tc>
                  <a:txBody>
                    <a:bodyPr/>
                    <a:lstStyle/>
                    <a:p>
                      <a:pPr algn="l" rtl="0" fontAlgn="ctr">
                        <a:buNone/>
                      </a:pPr>
                      <a:r>
                        <a:rPr lang="en-US" sz="1050" b="0" i="0" u="none" strike="noStrike">
                          <a:solidFill>
                            <a:srgbClr val="000000"/>
                          </a:solidFill>
                          <a:effectLst/>
                          <a:latin typeface="Proxima Nova Cn Rg" panose="02000506030000020004" charset="0"/>
                        </a:rPr>
                        <a:t>N/A</a:t>
                      </a:r>
                    </a:p>
                  </a:txBody>
                  <a:tcPr marL="7581" marR="7581" marT="7581" marB="0" anchor="ctr"/>
                </a:tc>
                <a:tc>
                  <a:txBody>
                    <a:bodyPr/>
                    <a:lstStyle/>
                    <a:p>
                      <a:pPr algn="ctr" rtl="0" fontAlgn="ctr">
                        <a:buNone/>
                      </a:pPr>
                      <a:r>
                        <a:rPr lang="en-US" sz="1050" b="0" i="0" u="none" strike="noStrike">
                          <a:solidFill>
                            <a:srgbClr val="000000"/>
                          </a:solidFill>
                          <a:effectLst/>
                          <a:latin typeface="Proxima Nova Cn Rg" panose="02000506030000020004" charset="0"/>
                        </a:rPr>
                        <a:t>7%</a:t>
                      </a:r>
                    </a:p>
                  </a:txBody>
                  <a:tcPr marL="7581" marR="7581" marT="7581" marB="0" anchor="ctr"/>
                </a:tc>
                <a:extLst>
                  <a:ext uri="{0D108BD9-81ED-4DB2-BD59-A6C34878D82A}">
                    <a16:rowId xmlns:a16="http://schemas.microsoft.com/office/drawing/2014/main" val="527348353"/>
                  </a:ext>
                </a:extLst>
              </a:tr>
            </a:tbl>
          </a:graphicData>
        </a:graphic>
      </p:graphicFrame>
    </p:spTree>
    <p:extLst>
      <p:ext uri="{BB962C8B-B14F-4D97-AF65-F5344CB8AC3E}">
        <p14:creationId xmlns:p14="http://schemas.microsoft.com/office/powerpoint/2010/main" val="2037297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759558-F3A3-27C9-38AF-513DB4D261CC}"/>
              </a:ext>
            </a:extLst>
          </p:cNvPr>
          <p:cNvSpPr>
            <a:spLocks noGrp="1"/>
          </p:cNvSpPr>
          <p:nvPr>
            <p:ph type="body" sz="quarter" idx="12"/>
          </p:nvPr>
        </p:nvSpPr>
        <p:spPr/>
        <p:txBody>
          <a:bodyPr/>
          <a:lstStyle/>
          <a:p>
            <a:r>
              <a:rPr lang="en-US"/>
              <a:t>Race/Ethnicity (Overall %)</a:t>
            </a:r>
          </a:p>
        </p:txBody>
      </p:sp>
      <p:sp>
        <p:nvSpPr>
          <p:cNvPr id="3" name="Title 2">
            <a:extLst>
              <a:ext uri="{FF2B5EF4-FFF2-40B4-BE49-F238E27FC236}">
                <a16:creationId xmlns:a16="http://schemas.microsoft.com/office/drawing/2014/main" id="{6001ECC0-B8D0-0514-B667-664841DF17AE}"/>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F5869757-8402-AC36-6000-AAAE887764C5}"/>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1BE672F-8E81-C9A0-7197-57AAD235BD87}"/>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34875606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67D227-0E02-0C50-EC22-BE9A7CE685D5}"/>
              </a:ext>
            </a:extLst>
          </p:cNvPr>
          <p:cNvSpPr>
            <a:spLocks noGrp="1"/>
          </p:cNvSpPr>
          <p:nvPr>
            <p:ph type="body" sz="quarter" idx="12"/>
          </p:nvPr>
        </p:nvSpPr>
        <p:spPr/>
        <p:txBody>
          <a:bodyPr/>
          <a:lstStyle/>
          <a:p>
            <a:r>
              <a:rPr lang="en-US"/>
              <a:t>Race/Ethnicity (by Gender, Age, Ethnicity)</a:t>
            </a:r>
          </a:p>
        </p:txBody>
      </p:sp>
      <p:sp>
        <p:nvSpPr>
          <p:cNvPr id="3" name="Title 2">
            <a:extLst>
              <a:ext uri="{FF2B5EF4-FFF2-40B4-BE49-F238E27FC236}">
                <a16:creationId xmlns:a16="http://schemas.microsoft.com/office/drawing/2014/main" id="{BB14A34B-4618-1299-6A1C-5B6B190F80D2}"/>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89AB01D3-8B0F-5800-A599-B1355B37FBB3}"/>
              </a:ext>
            </a:extLst>
          </p:cNvPr>
          <p:cNvGraphicFramePr>
            <a:graphicFrameLocks noGrp="1"/>
          </p:cNvGraphicFramePr>
          <p:nvPr>
            <p:extLst>
              <p:ext uri="{D42A27DB-BD31-4B8C-83A1-F6EECF244321}">
                <p14:modId xmlns:p14="http://schemas.microsoft.com/office/powerpoint/2010/main" val="1219415508"/>
              </p:ext>
            </p:extLst>
          </p:nvPr>
        </p:nvGraphicFramePr>
        <p:xfrm>
          <a:off x="482600" y="1524000"/>
          <a:ext cx="6126481" cy="3221895"/>
        </p:xfrm>
        <a:graphic>
          <a:graphicData uri="http://schemas.openxmlformats.org/drawingml/2006/table">
            <a:tbl>
              <a:tblPr/>
              <a:tblGrid>
                <a:gridCol w="1785620">
                  <a:extLst>
                    <a:ext uri="{9D8B030D-6E8A-4147-A177-3AD203B41FA5}">
                      <a16:colId xmlns:a16="http://schemas.microsoft.com/office/drawing/2014/main" val="3915069490"/>
                    </a:ext>
                  </a:extLst>
                </a:gridCol>
                <a:gridCol w="620123">
                  <a:extLst>
                    <a:ext uri="{9D8B030D-6E8A-4147-A177-3AD203B41FA5}">
                      <a16:colId xmlns:a16="http://schemas.microsoft.com/office/drawing/2014/main" val="1788721654"/>
                    </a:ext>
                  </a:extLst>
                </a:gridCol>
                <a:gridCol w="620123">
                  <a:extLst>
                    <a:ext uri="{9D8B030D-6E8A-4147-A177-3AD203B41FA5}">
                      <a16:colId xmlns:a16="http://schemas.microsoft.com/office/drawing/2014/main" val="2453643494"/>
                    </a:ext>
                  </a:extLst>
                </a:gridCol>
                <a:gridCol w="620123">
                  <a:extLst>
                    <a:ext uri="{9D8B030D-6E8A-4147-A177-3AD203B41FA5}">
                      <a16:colId xmlns:a16="http://schemas.microsoft.com/office/drawing/2014/main" val="3625704346"/>
                    </a:ext>
                  </a:extLst>
                </a:gridCol>
                <a:gridCol w="620123">
                  <a:extLst>
                    <a:ext uri="{9D8B030D-6E8A-4147-A177-3AD203B41FA5}">
                      <a16:colId xmlns:a16="http://schemas.microsoft.com/office/drawing/2014/main" val="18998585"/>
                    </a:ext>
                  </a:extLst>
                </a:gridCol>
                <a:gridCol w="620123">
                  <a:extLst>
                    <a:ext uri="{9D8B030D-6E8A-4147-A177-3AD203B41FA5}">
                      <a16:colId xmlns:a16="http://schemas.microsoft.com/office/drawing/2014/main" val="394532139"/>
                    </a:ext>
                  </a:extLst>
                </a:gridCol>
                <a:gridCol w="620123">
                  <a:extLst>
                    <a:ext uri="{9D8B030D-6E8A-4147-A177-3AD203B41FA5}">
                      <a16:colId xmlns:a16="http://schemas.microsoft.com/office/drawing/2014/main" val="1762339142"/>
                    </a:ext>
                  </a:extLst>
                </a:gridCol>
                <a:gridCol w="620123">
                  <a:extLst>
                    <a:ext uri="{9D8B030D-6E8A-4147-A177-3AD203B41FA5}">
                      <a16:colId xmlns:a16="http://schemas.microsoft.com/office/drawing/2014/main" val="3474302496"/>
                    </a:ext>
                  </a:extLst>
                </a:gridCol>
              </a:tblGrid>
              <a:tr h="714546">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White alone</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American Indian or Alaska Native</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Asian alone</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Black or African American</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Native Hawaiian or Pacific Islander</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Other or multiple races</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 answer</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781417692"/>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16747537"/>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a:noFill/>
                    </a:lnB>
                    <a:noFill/>
                  </a:tcPr>
                </a:tc>
                <a:extLst>
                  <a:ext uri="{0D108BD9-81ED-4DB2-BD59-A6C34878D82A}">
                    <a16:rowId xmlns:a16="http://schemas.microsoft.com/office/drawing/2014/main" val="1115385884"/>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2924032288"/>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 </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2185963"/>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39390513"/>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70%</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a:noFill/>
                    </a:lnB>
                    <a:noFill/>
                  </a:tcPr>
                </a:tc>
                <a:extLst>
                  <a:ext uri="{0D108BD9-81ED-4DB2-BD59-A6C34878D82A}">
                    <a16:rowId xmlns:a16="http://schemas.microsoft.com/office/drawing/2014/main" val="2864515674"/>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2812584547"/>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0%</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noFill/>
                  </a:tcPr>
                </a:tc>
                <a:extLst>
                  <a:ext uri="{0D108BD9-81ED-4DB2-BD59-A6C34878D82A}">
                    <a16:rowId xmlns:a16="http://schemas.microsoft.com/office/drawing/2014/main" val="3075329341"/>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77%</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169316424"/>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0%</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75211858"/>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55343835"/>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741" marR="8741" marT="8741" marB="0" anchor="ctr">
                    <a:lnL>
                      <a:noFill/>
                    </a:lnL>
                    <a:lnR>
                      <a:noFill/>
                    </a:lnR>
                    <a:lnT>
                      <a:noFill/>
                    </a:lnT>
                    <a:lnB>
                      <a:noFill/>
                    </a:lnB>
                    <a:noFill/>
                  </a:tcPr>
                </a:tc>
                <a:extLst>
                  <a:ext uri="{0D108BD9-81ED-4DB2-BD59-A6C34878D82A}">
                    <a16:rowId xmlns:a16="http://schemas.microsoft.com/office/drawing/2014/main" val="1193560909"/>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84%</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73849674"/>
                  </a:ext>
                </a:extLst>
              </a:tr>
            </a:tbl>
          </a:graphicData>
        </a:graphic>
      </p:graphicFrame>
    </p:spTree>
    <p:extLst>
      <p:ext uri="{BB962C8B-B14F-4D97-AF65-F5344CB8AC3E}">
        <p14:creationId xmlns:p14="http://schemas.microsoft.com/office/powerpoint/2010/main" val="19177333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108802-0539-FC20-BF9D-939EB4BC4524}"/>
              </a:ext>
            </a:extLst>
          </p:cNvPr>
          <p:cNvSpPr>
            <a:spLocks noGrp="1"/>
          </p:cNvSpPr>
          <p:nvPr>
            <p:ph type="body" sz="quarter" idx="12"/>
          </p:nvPr>
        </p:nvSpPr>
        <p:spPr>
          <a:xfrm>
            <a:off x="457199" y="822960"/>
            <a:ext cx="8141775" cy="609600"/>
          </a:xfrm>
        </p:spPr>
        <p:txBody>
          <a:bodyPr/>
          <a:lstStyle/>
          <a:p>
            <a:r>
              <a:rPr lang="en-US"/>
              <a:t>Are you Hispanic, Latino/Latina/Latinx, or of Spanish origin? (Overall % and by Gender, Age, Ethnicity, Race)</a:t>
            </a:r>
          </a:p>
        </p:txBody>
      </p:sp>
      <p:sp>
        <p:nvSpPr>
          <p:cNvPr id="3" name="Title 2">
            <a:extLst>
              <a:ext uri="{FF2B5EF4-FFF2-40B4-BE49-F238E27FC236}">
                <a16:creationId xmlns:a16="http://schemas.microsoft.com/office/drawing/2014/main" id="{F3F734B5-D33C-290F-85FB-2B07E3CA0456}"/>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EBF877BC-DD5E-26BF-898E-138E4C20169F}"/>
              </a:ext>
            </a:extLst>
          </p:cNvPr>
          <p:cNvGraphicFramePr>
            <a:graphicFrameLocks noGrp="1"/>
          </p:cNvGraphicFramePr>
          <p:nvPr>
            <p:extLst>
              <p:ext uri="{D42A27DB-BD31-4B8C-83A1-F6EECF244321}">
                <p14:modId xmlns:p14="http://schemas.microsoft.com/office/powerpoint/2010/main" val="3929135416"/>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CCFC6ADF-9948-5BB2-39E6-716CAF7B5001}"/>
              </a:ext>
            </a:extLst>
          </p:cNvPr>
          <p:cNvGraphicFramePr>
            <a:graphicFrameLocks noGrp="1"/>
          </p:cNvGraphicFramePr>
          <p:nvPr>
            <p:extLst>
              <p:ext uri="{D42A27DB-BD31-4B8C-83A1-F6EECF244321}">
                <p14:modId xmlns:p14="http://schemas.microsoft.com/office/powerpoint/2010/main" val="3548635518"/>
              </p:ext>
            </p:extLst>
          </p:nvPr>
        </p:nvGraphicFramePr>
        <p:xfrm>
          <a:off x="4572000" y="1463040"/>
          <a:ext cx="4026975" cy="3964329"/>
        </p:xfrm>
        <a:graphic>
          <a:graphicData uri="http://schemas.openxmlformats.org/drawingml/2006/table">
            <a:tbl>
              <a:tblPr/>
              <a:tblGrid>
                <a:gridCol w="1972209">
                  <a:extLst>
                    <a:ext uri="{9D8B030D-6E8A-4147-A177-3AD203B41FA5}">
                      <a16:colId xmlns:a16="http://schemas.microsoft.com/office/drawing/2014/main" val="2060720049"/>
                    </a:ext>
                  </a:extLst>
                </a:gridCol>
                <a:gridCol w="684922">
                  <a:extLst>
                    <a:ext uri="{9D8B030D-6E8A-4147-A177-3AD203B41FA5}">
                      <a16:colId xmlns:a16="http://schemas.microsoft.com/office/drawing/2014/main" val="2848769267"/>
                    </a:ext>
                  </a:extLst>
                </a:gridCol>
                <a:gridCol w="684922">
                  <a:extLst>
                    <a:ext uri="{9D8B030D-6E8A-4147-A177-3AD203B41FA5}">
                      <a16:colId xmlns:a16="http://schemas.microsoft.com/office/drawing/2014/main" val="3843108300"/>
                    </a:ext>
                  </a:extLst>
                </a:gridCol>
                <a:gridCol w="684922">
                  <a:extLst>
                    <a:ext uri="{9D8B030D-6E8A-4147-A177-3AD203B41FA5}">
                      <a16:colId xmlns:a16="http://schemas.microsoft.com/office/drawing/2014/main" val="273033988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 answer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1708520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371287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41934826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197216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73476287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405868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27177923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915371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6685533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389929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3141852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926128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17604295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472838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5872613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926456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6244173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9774364"/>
                  </a:ext>
                </a:extLst>
              </a:tr>
            </a:tbl>
          </a:graphicData>
        </a:graphic>
      </p:graphicFrame>
      <p:sp>
        <p:nvSpPr>
          <p:cNvPr id="6" name="TextBox 5">
            <a:extLst>
              <a:ext uri="{FF2B5EF4-FFF2-40B4-BE49-F238E27FC236}">
                <a16:creationId xmlns:a16="http://schemas.microsoft.com/office/drawing/2014/main" id="{1A1A6206-1EB5-2F6E-E0BB-30AE790AAFE1}"/>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19208599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DB5230-92A4-822D-AF5C-2D5CAC794715}"/>
              </a:ext>
            </a:extLst>
          </p:cNvPr>
          <p:cNvSpPr>
            <a:spLocks noGrp="1"/>
          </p:cNvSpPr>
          <p:nvPr>
            <p:ph type="body" sz="quarter" idx="12"/>
          </p:nvPr>
        </p:nvSpPr>
        <p:spPr/>
        <p:txBody>
          <a:bodyPr/>
          <a:lstStyle/>
          <a:p>
            <a:r>
              <a:rPr lang="en-US"/>
              <a:t>What is your annual household income? (Overall %)</a:t>
            </a:r>
          </a:p>
        </p:txBody>
      </p:sp>
      <p:sp>
        <p:nvSpPr>
          <p:cNvPr id="3" name="Title 2">
            <a:extLst>
              <a:ext uri="{FF2B5EF4-FFF2-40B4-BE49-F238E27FC236}">
                <a16:creationId xmlns:a16="http://schemas.microsoft.com/office/drawing/2014/main" id="{B1CB413A-439D-57A8-6610-C1C886244039}"/>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76744305-8BAE-2565-F19C-C704B1B2CE30}"/>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C1069A9-5F84-18B8-67E8-4CC6D2D3A308}"/>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383159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698519-0FD0-2F25-C32E-4EBA48A168D8}"/>
              </a:ext>
            </a:extLst>
          </p:cNvPr>
          <p:cNvSpPr>
            <a:spLocks noGrp="1"/>
          </p:cNvSpPr>
          <p:nvPr>
            <p:ph type="body" sz="quarter" idx="12"/>
          </p:nvPr>
        </p:nvSpPr>
        <p:spPr/>
        <p:txBody>
          <a:bodyPr/>
          <a:lstStyle/>
          <a:p>
            <a:r>
              <a:rPr lang="en-US"/>
              <a:t>How often do you... (Overall %)</a:t>
            </a:r>
          </a:p>
        </p:txBody>
      </p:sp>
      <p:sp>
        <p:nvSpPr>
          <p:cNvPr id="3" name="Title 2">
            <a:extLst>
              <a:ext uri="{FF2B5EF4-FFF2-40B4-BE49-F238E27FC236}">
                <a16:creationId xmlns:a16="http://schemas.microsoft.com/office/drawing/2014/main" id="{F51B11E3-DF98-6907-FC55-53070025FC7C}"/>
              </a:ext>
            </a:extLst>
          </p:cNvPr>
          <p:cNvSpPr>
            <a:spLocks noGrp="1"/>
          </p:cNvSpPr>
          <p:nvPr>
            <p:ph type="title"/>
          </p:nvPr>
        </p:nvSpPr>
        <p:spPr/>
        <p:txBody>
          <a:bodyPr/>
          <a:lstStyle/>
          <a:p>
            <a:r>
              <a:rPr lang="en-US" sz="2000"/>
              <a:t>USE </a:t>
            </a:r>
            <a:r>
              <a:rPr lang="en-US"/>
              <a:t>OF</a:t>
            </a:r>
            <a:r>
              <a:rPr lang="en-US" sz="2000"/>
              <a:t> PUBLIC ROADS</a:t>
            </a:r>
            <a:endParaRPr lang="en-US"/>
          </a:p>
        </p:txBody>
      </p:sp>
      <p:graphicFrame>
        <p:nvGraphicFramePr>
          <p:cNvPr id="5" name="Table 4">
            <a:extLst>
              <a:ext uri="{FF2B5EF4-FFF2-40B4-BE49-F238E27FC236}">
                <a16:creationId xmlns:a16="http://schemas.microsoft.com/office/drawing/2014/main" id="{C8E03D85-2C84-54FE-E554-205C8CE807A6}"/>
              </a:ext>
            </a:extLst>
          </p:cNvPr>
          <p:cNvGraphicFramePr>
            <a:graphicFrameLocks noGrp="1"/>
          </p:cNvGraphicFramePr>
          <p:nvPr/>
        </p:nvGraphicFramePr>
        <p:xfrm>
          <a:off x="484632" y="1527048"/>
          <a:ext cx="5858143" cy="3503771"/>
        </p:xfrm>
        <a:graphic>
          <a:graphicData uri="http://schemas.openxmlformats.org/drawingml/2006/table">
            <a:tbl>
              <a:tblPr firstRow="1" bandRow="1">
                <a:tableStyleId>{3B4B98B0-60AC-42C2-AFA5-B58CD77FA1E5}</a:tableStyleId>
              </a:tblPr>
              <a:tblGrid>
                <a:gridCol w="1952713">
                  <a:extLst>
                    <a:ext uri="{9D8B030D-6E8A-4147-A177-3AD203B41FA5}">
                      <a16:colId xmlns:a16="http://schemas.microsoft.com/office/drawing/2014/main" val="1021954033"/>
                    </a:ext>
                  </a:extLst>
                </a:gridCol>
                <a:gridCol w="781086">
                  <a:extLst>
                    <a:ext uri="{9D8B030D-6E8A-4147-A177-3AD203B41FA5}">
                      <a16:colId xmlns:a16="http://schemas.microsoft.com/office/drawing/2014/main" val="3640891159"/>
                    </a:ext>
                  </a:extLst>
                </a:gridCol>
                <a:gridCol w="781086">
                  <a:extLst>
                    <a:ext uri="{9D8B030D-6E8A-4147-A177-3AD203B41FA5}">
                      <a16:colId xmlns:a16="http://schemas.microsoft.com/office/drawing/2014/main" val="1126847031"/>
                    </a:ext>
                  </a:extLst>
                </a:gridCol>
                <a:gridCol w="781086">
                  <a:extLst>
                    <a:ext uri="{9D8B030D-6E8A-4147-A177-3AD203B41FA5}">
                      <a16:colId xmlns:a16="http://schemas.microsoft.com/office/drawing/2014/main" val="4184922528"/>
                    </a:ext>
                  </a:extLst>
                </a:gridCol>
                <a:gridCol w="781086">
                  <a:extLst>
                    <a:ext uri="{9D8B030D-6E8A-4147-A177-3AD203B41FA5}">
                      <a16:colId xmlns:a16="http://schemas.microsoft.com/office/drawing/2014/main" val="1101990585"/>
                    </a:ext>
                  </a:extLst>
                </a:gridCol>
                <a:gridCol w="781086">
                  <a:extLst>
                    <a:ext uri="{9D8B030D-6E8A-4147-A177-3AD203B41FA5}">
                      <a16:colId xmlns:a16="http://schemas.microsoft.com/office/drawing/2014/main" val="1673728675"/>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Never</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u="none" strike="noStrike">
                          <a:solidFill>
                            <a:schemeClr val="accent1"/>
                          </a:solidFill>
                          <a:effectLst/>
                          <a:latin typeface="Proxima Nova Cn Rg" panose="02000506030000020004" pitchFamily="50" charset="0"/>
                        </a:rPr>
                        <a:t>A few times</a:t>
                      </a:r>
                    </a:p>
                    <a:p>
                      <a:pPr algn="ctr" fontAlgn="ctr"/>
                      <a:r>
                        <a:rPr lang="en-US" sz="1200" b="0" u="none" strike="noStrike">
                          <a:solidFill>
                            <a:schemeClr val="accent1"/>
                          </a:solidFill>
                          <a:effectLst/>
                          <a:latin typeface="Proxima Nova Cn Rg" panose="02000506030000020004" pitchFamily="50" charset="0"/>
                        </a:rPr>
                        <a:t>a year</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u="none" strike="noStrike">
                          <a:solidFill>
                            <a:schemeClr val="accent1"/>
                          </a:solidFill>
                          <a:effectLst/>
                          <a:latin typeface="Proxima Nova Cn Rg" panose="02000506030000020004" pitchFamily="50" charset="0"/>
                        </a:rPr>
                        <a:t>About </a:t>
                      </a:r>
                    </a:p>
                    <a:p>
                      <a:pPr algn="ctr" fontAlgn="ctr"/>
                      <a:r>
                        <a:rPr lang="en-US" sz="1200" b="0" u="none" strike="noStrike">
                          <a:solidFill>
                            <a:schemeClr val="accent1"/>
                          </a:solidFill>
                          <a:effectLst/>
                          <a:latin typeface="Proxima Nova Cn Rg" panose="02000506030000020004" pitchFamily="50" charset="0"/>
                        </a:rPr>
                        <a:t>once a month</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u="none" strike="noStrike">
                          <a:solidFill>
                            <a:schemeClr val="accent1"/>
                          </a:solidFill>
                          <a:effectLst/>
                          <a:latin typeface="Proxima Nova Cn Rg" panose="02000506030000020004" pitchFamily="50" charset="0"/>
                        </a:rPr>
                        <a:t>About </a:t>
                      </a:r>
                    </a:p>
                    <a:p>
                      <a:pPr algn="ctr" fontAlgn="ctr"/>
                      <a:r>
                        <a:rPr lang="en-US" sz="1200" b="0" u="none" strike="noStrike">
                          <a:solidFill>
                            <a:schemeClr val="accent1"/>
                          </a:solidFill>
                          <a:effectLst/>
                          <a:latin typeface="Proxima Nova Cn Rg" panose="02000506030000020004" pitchFamily="50" charset="0"/>
                        </a:rPr>
                        <a:t>once </a:t>
                      </a:r>
                    </a:p>
                    <a:p>
                      <a:pPr algn="ctr" fontAlgn="ctr"/>
                      <a:r>
                        <a:rPr lang="en-US" sz="1200" b="0" u="none" strike="noStrike">
                          <a:solidFill>
                            <a:schemeClr val="accent1"/>
                          </a:solidFill>
                          <a:effectLst/>
                          <a:latin typeface="Proxima Nova Cn Rg" panose="02000506030000020004" pitchFamily="50" charset="0"/>
                        </a:rPr>
                        <a:t>a week</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u="none" strike="noStrike" spc="-10">
                          <a:solidFill>
                            <a:schemeClr val="accent1"/>
                          </a:solidFill>
                          <a:effectLst/>
                          <a:latin typeface="Proxima Nova Cn Rg" panose="02000506030000020004" pitchFamily="50" charset="0"/>
                        </a:rPr>
                        <a:t>Daily</a:t>
                      </a:r>
                      <a:endParaRPr lang="en-US" sz="1200" b="0" i="0" u="none" strike="noStrike">
                        <a:solidFill>
                          <a:schemeClr val="accent1"/>
                        </a:solidFill>
                        <a:effectLst/>
                        <a:latin typeface="Proxima Nova Cn Rg" panose="02000506030000020004" pitchFamily="50" charset="0"/>
                      </a:endParaRPr>
                    </a:p>
                  </a:txBody>
                  <a:tcPr marL="9525" marR="9525" marT="9525" marB="0" anchor="ctr"/>
                </a:tc>
                <a:extLst>
                  <a:ext uri="{0D108BD9-81ED-4DB2-BD59-A6C34878D82A}">
                    <a16:rowId xmlns:a16="http://schemas.microsoft.com/office/drawing/2014/main" val="3614605863"/>
                  </a:ext>
                </a:extLst>
              </a:tr>
              <a:tr h="734926">
                <a:tc>
                  <a:txBody>
                    <a:bodyPr/>
                    <a:lstStyle/>
                    <a:p>
                      <a:pPr algn="l" fontAlgn="ctr"/>
                      <a:r>
                        <a:rPr lang="en-US" sz="1200" u="none" strike="noStrike">
                          <a:effectLst/>
                          <a:latin typeface="Proxima Nova Cn Rg" panose="02000506030000020004" pitchFamily="50" charset="0"/>
                        </a:rPr>
                        <a:t>Drive a motor vehicle on public roads</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u="none" strike="noStrike">
                          <a:effectLst/>
                          <a:latin typeface="Proxima Nova Cn Rg" panose="02000506030000020004" pitchFamily="50" charset="0"/>
                        </a:rPr>
                        <a:t>5%</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2%</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1%</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13%</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80%</a:t>
                      </a:r>
                      <a:endParaRPr lang="en-US" sz="1200" b="0" i="0" u="none" strike="noStrike">
                        <a:solidFill>
                          <a:srgbClr val="000000"/>
                        </a:solidFill>
                        <a:effectLst/>
                        <a:latin typeface="Proxima Nova Cn Rg" panose="02000506030000020004" pitchFamily="50" charset="0"/>
                      </a:endParaRPr>
                    </a:p>
                  </a:txBody>
                  <a:tcPr marL="9525" marR="9525" marT="9525" marB="0" anchor="ctr"/>
                </a:tc>
                <a:extLst>
                  <a:ext uri="{0D108BD9-81ED-4DB2-BD59-A6C34878D82A}">
                    <a16:rowId xmlns:a16="http://schemas.microsoft.com/office/drawing/2014/main" val="2462524267"/>
                  </a:ext>
                </a:extLst>
              </a:tr>
              <a:tr h="734926">
                <a:tc>
                  <a:txBody>
                    <a:bodyPr/>
                    <a:lstStyle/>
                    <a:p>
                      <a:pPr algn="l" fontAlgn="ctr"/>
                      <a:r>
                        <a:rPr lang="en-US" sz="1200" u="none" strike="noStrike">
                          <a:effectLst/>
                          <a:latin typeface="Proxima Nova Cn Rg" panose="02000506030000020004" pitchFamily="50" charset="0"/>
                        </a:rPr>
                        <a:t>Ride a bicycle on public roads</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u="none" strike="noStrike">
                          <a:effectLst/>
                          <a:latin typeface="Proxima Nova Cn Rg" panose="02000506030000020004" pitchFamily="50" charset="0"/>
                        </a:rPr>
                        <a:t>60%</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25%</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5%</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7%</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3%</a:t>
                      </a:r>
                      <a:endParaRPr lang="en-US" sz="1200" b="0" i="0" u="none" strike="noStrike">
                        <a:solidFill>
                          <a:srgbClr val="000000"/>
                        </a:solidFill>
                        <a:effectLst/>
                        <a:latin typeface="Proxima Nova Cn Rg" panose="02000506030000020004" pitchFamily="50" charset="0"/>
                      </a:endParaRPr>
                    </a:p>
                  </a:txBody>
                  <a:tcPr marL="9525" marR="9525" marT="9525" marB="0" anchor="ctr"/>
                </a:tc>
                <a:extLst>
                  <a:ext uri="{0D108BD9-81ED-4DB2-BD59-A6C34878D82A}">
                    <a16:rowId xmlns:a16="http://schemas.microsoft.com/office/drawing/2014/main" val="2371291582"/>
                  </a:ext>
                </a:extLst>
              </a:tr>
              <a:tr h="734926">
                <a:tc>
                  <a:txBody>
                    <a:bodyPr/>
                    <a:lstStyle/>
                    <a:p>
                      <a:pPr algn="l" fontAlgn="ctr"/>
                      <a:r>
                        <a:rPr lang="en-US" sz="1200" u="none" strike="noStrike">
                          <a:effectLst/>
                          <a:latin typeface="Proxima Nova Cn Rg" panose="02000506030000020004" pitchFamily="50" charset="0"/>
                        </a:rPr>
                        <a:t>Walk or jog on public roads (including shoulders and sidewalks)</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u="none" strike="noStrike">
                          <a:effectLst/>
                          <a:latin typeface="Proxima Nova Cn Rg" panose="02000506030000020004" pitchFamily="50" charset="0"/>
                        </a:rPr>
                        <a:t>16%</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15%</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11%</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26%</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32%</a:t>
                      </a:r>
                      <a:endParaRPr lang="en-US" sz="1200" b="0" i="0" u="none" strike="noStrike">
                        <a:solidFill>
                          <a:srgbClr val="000000"/>
                        </a:solidFill>
                        <a:effectLst/>
                        <a:latin typeface="Proxima Nova Cn Rg" panose="02000506030000020004" pitchFamily="50" charset="0"/>
                      </a:endParaRPr>
                    </a:p>
                  </a:txBody>
                  <a:tcPr marL="9525" marR="9525" marT="9525" marB="0" anchor="ctr"/>
                </a:tc>
                <a:extLst>
                  <a:ext uri="{0D108BD9-81ED-4DB2-BD59-A6C34878D82A}">
                    <a16:rowId xmlns:a16="http://schemas.microsoft.com/office/drawing/2014/main" val="3557274636"/>
                  </a:ext>
                </a:extLst>
              </a:tr>
              <a:tr h="734926">
                <a:tc>
                  <a:txBody>
                    <a:bodyPr/>
                    <a:lstStyle/>
                    <a:p>
                      <a:pPr algn="l" fontAlgn="ctr"/>
                      <a:r>
                        <a:rPr lang="en-US" sz="1200" u="none" strike="noStrike">
                          <a:effectLst/>
                          <a:latin typeface="Proxima Nova Cn Rg" panose="02000506030000020004" pitchFamily="50" charset="0"/>
                        </a:rPr>
                        <a:t>Use public transportation</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u="none" strike="noStrike">
                          <a:effectLst/>
                          <a:latin typeface="Proxima Nova Cn Rg" panose="02000506030000020004" pitchFamily="50" charset="0"/>
                        </a:rPr>
                        <a:t>52%</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29%</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8%</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6%</a:t>
                      </a:r>
                      <a:endParaRPr lang="en-US" sz="1200" b="0" i="0" u="none" strike="noStrike">
                        <a:solidFill>
                          <a:srgbClr val="000000"/>
                        </a:solidFill>
                        <a:effectLst/>
                        <a:latin typeface="Proxima Nova Cn Rg" panose="02000506030000020004" pitchFamily="50" charset="0"/>
                      </a:endParaRPr>
                    </a:p>
                  </a:txBody>
                  <a:tcPr marL="9525" marR="9525" marT="9525" marB="0" anchor="ctr"/>
                </a:tc>
                <a:tc>
                  <a:txBody>
                    <a:bodyPr/>
                    <a:lstStyle/>
                    <a:p>
                      <a:pPr algn="ctr" fontAlgn="ctr"/>
                      <a:r>
                        <a:rPr lang="en-US" sz="1200" u="none" strike="noStrike">
                          <a:effectLst/>
                          <a:latin typeface="Proxima Nova Cn Rg" panose="02000506030000020004" pitchFamily="50" charset="0"/>
                        </a:rPr>
                        <a:t>5%</a:t>
                      </a:r>
                      <a:endParaRPr lang="en-US" sz="1200" b="0" i="0" u="none" strike="noStrike">
                        <a:solidFill>
                          <a:srgbClr val="000000"/>
                        </a:solidFill>
                        <a:effectLst/>
                        <a:latin typeface="Proxima Nova Cn Rg" panose="02000506030000020004" pitchFamily="50" charset="0"/>
                      </a:endParaRPr>
                    </a:p>
                  </a:txBody>
                  <a:tcPr marL="9525" marR="9525" marT="9525" marB="0" anchor="ctr"/>
                </a:tc>
                <a:extLst>
                  <a:ext uri="{0D108BD9-81ED-4DB2-BD59-A6C34878D82A}">
                    <a16:rowId xmlns:a16="http://schemas.microsoft.com/office/drawing/2014/main" val="4130324360"/>
                  </a:ext>
                </a:extLst>
              </a:tr>
            </a:tbl>
          </a:graphicData>
        </a:graphic>
      </p:graphicFrame>
    </p:spTree>
    <p:extLst>
      <p:ext uri="{BB962C8B-B14F-4D97-AF65-F5344CB8AC3E}">
        <p14:creationId xmlns:p14="http://schemas.microsoft.com/office/powerpoint/2010/main" val="27458884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24755-14FE-F667-C13A-DA34E5C42051}"/>
              </a:ext>
            </a:extLst>
          </p:cNvPr>
          <p:cNvSpPr>
            <a:spLocks noGrp="1"/>
          </p:cNvSpPr>
          <p:nvPr>
            <p:ph type="body" sz="quarter" idx="12"/>
          </p:nvPr>
        </p:nvSpPr>
        <p:spPr>
          <a:xfrm>
            <a:off x="457200" y="822960"/>
            <a:ext cx="7479586" cy="609600"/>
          </a:xfrm>
        </p:spPr>
        <p:txBody>
          <a:bodyPr/>
          <a:lstStyle/>
          <a:p>
            <a:r>
              <a:rPr lang="en-US"/>
              <a:t>What is your annual household income? (by Gender, Age, Ethnicity, Race)</a:t>
            </a:r>
          </a:p>
        </p:txBody>
      </p:sp>
      <p:sp>
        <p:nvSpPr>
          <p:cNvPr id="3" name="Title 2">
            <a:extLst>
              <a:ext uri="{FF2B5EF4-FFF2-40B4-BE49-F238E27FC236}">
                <a16:creationId xmlns:a16="http://schemas.microsoft.com/office/drawing/2014/main" id="{575685CA-E3C8-9195-3492-126BFAD97FC0}"/>
              </a:ext>
            </a:extLst>
          </p:cNvPr>
          <p:cNvSpPr>
            <a:spLocks noGrp="1"/>
          </p:cNvSpPr>
          <p:nvPr>
            <p:ph type="title"/>
          </p:nvPr>
        </p:nvSpPr>
        <p:spPr/>
        <p:txBody>
          <a:bodyPr/>
          <a:lstStyle/>
          <a:p>
            <a:r>
              <a:rPr lang="en-US"/>
              <a:t>DEMOGRAPHICS</a:t>
            </a:r>
          </a:p>
        </p:txBody>
      </p:sp>
      <p:graphicFrame>
        <p:nvGraphicFramePr>
          <p:cNvPr id="4" name="Table 3">
            <a:extLst>
              <a:ext uri="{FF2B5EF4-FFF2-40B4-BE49-F238E27FC236}">
                <a16:creationId xmlns:a16="http://schemas.microsoft.com/office/drawing/2014/main" id="{5A31A1E4-91C9-230F-3AA7-E49BE7B6BF40}"/>
              </a:ext>
            </a:extLst>
          </p:cNvPr>
          <p:cNvGraphicFramePr>
            <a:graphicFrameLocks noGrp="1"/>
          </p:cNvGraphicFramePr>
          <p:nvPr/>
        </p:nvGraphicFramePr>
        <p:xfrm>
          <a:off x="482600" y="1524000"/>
          <a:ext cx="7454186" cy="4572000"/>
        </p:xfrm>
        <a:graphic>
          <a:graphicData uri="http://schemas.openxmlformats.org/drawingml/2006/table">
            <a:tbl>
              <a:tblPr/>
              <a:tblGrid>
                <a:gridCol w="1972898">
                  <a:extLst>
                    <a:ext uri="{9D8B030D-6E8A-4147-A177-3AD203B41FA5}">
                      <a16:colId xmlns:a16="http://schemas.microsoft.com/office/drawing/2014/main" val="3393817913"/>
                    </a:ext>
                  </a:extLst>
                </a:gridCol>
                <a:gridCol w="685161">
                  <a:extLst>
                    <a:ext uri="{9D8B030D-6E8A-4147-A177-3AD203B41FA5}">
                      <a16:colId xmlns:a16="http://schemas.microsoft.com/office/drawing/2014/main" val="798595529"/>
                    </a:ext>
                  </a:extLst>
                </a:gridCol>
                <a:gridCol w="685161">
                  <a:extLst>
                    <a:ext uri="{9D8B030D-6E8A-4147-A177-3AD203B41FA5}">
                      <a16:colId xmlns:a16="http://schemas.microsoft.com/office/drawing/2014/main" val="923619782"/>
                    </a:ext>
                  </a:extLst>
                </a:gridCol>
                <a:gridCol w="685161">
                  <a:extLst>
                    <a:ext uri="{9D8B030D-6E8A-4147-A177-3AD203B41FA5}">
                      <a16:colId xmlns:a16="http://schemas.microsoft.com/office/drawing/2014/main" val="3442554267"/>
                    </a:ext>
                  </a:extLst>
                </a:gridCol>
                <a:gridCol w="685161">
                  <a:extLst>
                    <a:ext uri="{9D8B030D-6E8A-4147-A177-3AD203B41FA5}">
                      <a16:colId xmlns:a16="http://schemas.microsoft.com/office/drawing/2014/main" val="3212706743"/>
                    </a:ext>
                  </a:extLst>
                </a:gridCol>
                <a:gridCol w="685161">
                  <a:extLst>
                    <a:ext uri="{9D8B030D-6E8A-4147-A177-3AD203B41FA5}">
                      <a16:colId xmlns:a16="http://schemas.microsoft.com/office/drawing/2014/main" val="2967890866"/>
                    </a:ext>
                  </a:extLst>
                </a:gridCol>
                <a:gridCol w="685161">
                  <a:extLst>
                    <a:ext uri="{9D8B030D-6E8A-4147-A177-3AD203B41FA5}">
                      <a16:colId xmlns:a16="http://schemas.microsoft.com/office/drawing/2014/main" val="4113146144"/>
                    </a:ext>
                  </a:extLst>
                </a:gridCol>
                <a:gridCol w="685161">
                  <a:extLst>
                    <a:ext uri="{9D8B030D-6E8A-4147-A177-3AD203B41FA5}">
                      <a16:colId xmlns:a16="http://schemas.microsoft.com/office/drawing/2014/main" val="3722911655"/>
                    </a:ext>
                  </a:extLst>
                </a:gridCol>
                <a:gridCol w="685161">
                  <a:extLst>
                    <a:ext uri="{9D8B030D-6E8A-4147-A177-3AD203B41FA5}">
                      <a16:colId xmlns:a16="http://schemas.microsoft.com/office/drawing/2014/main" val="416266563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Less than $5,000</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$5,000 to $14,999</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$15,000 to $29,999</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$30,000 to $49,999</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$50,000 to $74,999</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$75,000 to $99,999</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$100,000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3145288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243555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6381810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289777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2488602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686590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6352300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617713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a:noFill/>
                    </a:lnB>
                    <a:noFill/>
                  </a:tcPr>
                </a:tc>
                <a:extLst>
                  <a:ext uri="{0D108BD9-81ED-4DB2-BD59-A6C34878D82A}">
                    <a16:rowId xmlns:a16="http://schemas.microsoft.com/office/drawing/2014/main" val="39379885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592910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6122175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731815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9004293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2731122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72981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2578014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862039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a:noFill/>
                    </a:lnB>
                    <a:noFill/>
                  </a:tcPr>
                </a:tc>
                <a:extLst>
                  <a:ext uri="{0D108BD9-81ED-4DB2-BD59-A6C34878D82A}">
                    <a16:rowId xmlns:a16="http://schemas.microsoft.com/office/drawing/2014/main" val="40989116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464010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8760751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947506217"/>
                  </a:ext>
                </a:extLst>
              </a:tr>
            </a:tbl>
          </a:graphicData>
        </a:graphic>
      </p:graphicFrame>
    </p:spTree>
    <p:extLst>
      <p:ext uri="{BB962C8B-B14F-4D97-AF65-F5344CB8AC3E}">
        <p14:creationId xmlns:p14="http://schemas.microsoft.com/office/powerpoint/2010/main" val="42253638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D8C2A-787D-A14A-B758-CEAD9E3CBCEE}"/>
              </a:ext>
            </a:extLst>
          </p:cNvPr>
          <p:cNvSpPr>
            <a:spLocks noGrp="1"/>
          </p:cNvSpPr>
          <p:nvPr>
            <p:ph type="body" sz="quarter" idx="12"/>
          </p:nvPr>
        </p:nvSpPr>
        <p:spPr>
          <a:xfrm>
            <a:off x="457200" y="822960"/>
            <a:ext cx="7456332" cy="609600"/>
          </a:xfrm>
        </p:spPr>
        <p:txBody>
          <a:bodyPr>
            <a:normAutofit lnSpcReduction="10000"/>
          </a:bodyPr>
          <a:lstStyle/>
          <a:p>
            <a:r>
              <a:rPr lang="en-US"/>
              <a:t>Have you ever served on active duty in the U.S. Armed Forces, either in the regular military or in a National Guard or military reserve unit? (Overall % and by Gender, Age, Ethnicity, Race)</a:t>
            </a:r>
          </a:p>
        </p:txBody>
      </p:sp>
      <p:sp>
        <p:nvSpPr>
          <p:cNvPr id="3" name="Title 2">
            <a:extLst>
              <a:ext uri="{FF2B5EF4-FFF2-40B4-BE49-F238E27FC236}">
                <a16:creationId xmlns:a16="http://schemas.microsoft.com/office/drawing/2014/main" id="{23166BDC-26F4-D091-DCF5-834B5A71D228}"/>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BFEEF14E-C633-BD74-9890-4D683EC71471}"/>
              </a:ext>
            </a:extLst>
          </p:cNvPr>
          <p:cNvGraphicFramePr>
            <a:graphicFrameLocks noGrp="1"/>
          </p:cNvGraphicFramePr>
          <p:nvPr>
            <p:extLst>
              <p:ext uri="{D42A27DB-BD31-4B8C-83A1-F6EECF244321}">
                <p14:modId xmlns:p14="http://schemas.microsoft.com/office/powerpoint/2010/main" val="2993654445"/>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E089B97D-49D2-39A9-962C-D384CC5CB78E}"/>
              </a:ext>
            </a:extLst>
          </p:cNvPr>
          <p:cNvGraphicFramePr>
            <a:graphicFrameLocks noGrp="1"/>
          </p:cNvGraphicFramePr>
          <p:nvPr>
            <p:extLst>
              <p:ext uri="{D42A27DB-BD31-4B8C-83A1-F6EECF244321}">
                <p14:modId xmlns:p14="http://schemas.microsoft.com/office/powerpoint/2010/main" val="171584220"/>
              </p:ext>
            </p:extLst>
          </p:nvPr>
        </p:nvGraphicFramePr>
        <p:xfrm>
          <a:off x="4572000" y="1463040"/>
          <a:ext cx="3341532" cy="4572000"/>
        </p:xfrm>
        <a:graphic>
          <a:graphicData uri="http://schemas.openxmlformats.org/drawingml/2006/table">
            <a:tbl>
              <a:tblPr/>
              <a:tblGrid>
                <a:gridCol w="1971902">
                  <a:extLst>
                    <a:ext uri="{9D8B030D-6E8A-4147-A177-3AD203B41FA5}">
                      <a16:colId xmlns:a16="http://schemas.microsoft.com/office/drawing/2014/main" val="4222539086"/>
                    </a:ext>
                  </a:extLst>
                </a:gridCol>
                <a:gridCol w="684815">
                  <a:extLst>
                    <a:ext uri="{9D8B030D-6E8A-4147-A177-3AD203B41FA5}">
                      <a16:colId xmlns:a16="http://schemas.microsoft.com/office/drawing/2014/main" val="3322527494"/>
                    </a:ext>
                  </a:extLst>
                </a:gridCol>
                <a:gridCol w="684815">
                  <a:extLst>
                    <a:ext uri="{9D8B030D-6E8A-4147-A177-3AD203B41FA5}">
                      <a16:colId xmlns:a16="http://schemas.microsoft.com/office/drawing/2014/main" val="241773032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825746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345514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extLst>
                  <a:ext uri="{0D108BD9-81ED-4DB2-BD59-A6C34878D82A}">
                    <a16:rowId xmlns:a16="http://schemas.microsoft.com/office/drawing/2014/main" val="40322431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139796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095603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260208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extLst>
                  <a:ext uri="{0D108BD9-81ED-4DB2-BD59-A6C34878D82A}">
                    <a16:rowId xmlns:a16="http://schemas.microsoft.com/office/drawing/2014/main" val="280772846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517563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extLst>
                  <a:ext uri="{0D108BD9-81ED-4DB2-BD59-A6C34878D82A}">
                    <a16:rowId xmlns:a16="http://schemas.microsoft.com/office/drawing/2014/main" val="13187500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082748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3416932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67972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extLst>
                  <a:ext uri="{0D108BD9-81ED-4DB2-BD59-A6C34878D82A}">
                    <a16:rowId xmlns:a16="http://schemas.microsoft.com/office/drawing/2014/main" val="27809218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17447274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891308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extLst>
                  <a:ext uri="{0D108BD9-81ED-4DB2-BD59-A6C34878D82A}">
                    <a16:rowId xmlns:a16="http://schemas.microsoft.com/office/drawing/2014/main" val="25930285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956703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extLst>
                  <a:ext uri="{0D108BD9-81ED-4DB2-BD59-A6C34878D82A}">
                    <a16:rowId xmlns:a16="http://schemas.microsoft.com/office/drawing/2014/main" val="15039372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545281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extLst>
                  <a:ext uri="{0D108BD9-81ED-4DB2-BD59-A6C34878D82A}">
                    <a16:rowId xmlns:a16="http://schemas.microsoft.com/office/drawing/2014/main" val="31099107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45552261"/>
                  </a:ext>
                </a:extLst>
              </a:tr>
            </a:tbl>
          </a:graphicData>
        </a:graphic>
      </p:graphicFrame>
      <p:sp>
        <p:nvSpPr>
          <p:cNvPr id="6" name="TextBox 5">
            <a:extLst>
              <a:ext uri="{FF2B5EF4-FFF2-40B4-BE49-F238E27FC236}">
                <a16:creationId xmlns:a16="http://schemas.microsoft.com/office/drawing/2014/main" id="{D46EC06F-D40D-F236-C7F1-5409FB51BBFC}"/>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28414483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6BE136-9597-9383-A082-B958841EDCEE}"/>
              </a:ext>
            </a:extLst>
          </p:cNvPr>
          <p:cNvSpPr>
            <a:spLocks noGrp="1"/>
          </p:cNvSpPr>
          <p:nvPr>
            <p:ph type="body" sz="quarter" idx="12"/>
          </p:nvPr>
        </p:nvSpPr>
        <p:spPr>
          <a:xfrm>
            <a:off x="457200" y="822960"/>
            <a:ext cx="7456332" cy="609600"/>
          </a:xfrm>
        </p:spPr>
        <p:txBody>
          <a:bodyPr/>
          <a:lstStyle/>
          <a:p>
            <a:r>
              <a:rPr lang="en-US"/>
              <a:t>Have you consumed any alcohol in the past 30 days? (Overall % and by Gender, Age, Ethnicity, Race)</a:t>
            </a:r>
          </a:p>
        </p:txBody>
      </p:sp>
      <p:sp>
        <p:nvSpPr>
          <p:cNvPr id="3" name="Title 2">
            <a:extLst>
              <a:ext uri="{FF2B5EF4-FFF2-40B4-BE49-F238E27FC236}">
                <a16:creationId xmlns:a16="http://schemas.microsoft.com/office/drawing/2014/main" id="{09E6EE6C-9E94-EE95-BC47-F56D0CC64129}"/>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D57E6EA9-94E2-8B41-D9E3-F01D8BF253DB}"/>
              </a:ext>
            </a:extLst>
          </p:cNvPr>
          <p:cNvGraphicFramePr>
            <a:graphicFrameLocks noGrp="1"/>
          </p:cNvGraphicFramePr>
          <p:nvPr>
            <p:extLst>
              <p:ext uri="{D42A27DB-BD31-4B8C-83A1-F6EECF244321}">
                <p14:modId xmlns:p14="http://schemas.microsoft.com/office/powerpoint/2010/main" val="1625410319"/>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D202DE65-1D86-1A43-1ED3-9B39326BCA66}"/>
              </a:ext>
            </a:extLst>
          </p:cNvPr>
          <p:cNvGraphicFramePr>
            <a:graphicFrameLocks noGrp="1"/>
          </p:cNvGraphicFramePr>
          <p:nvPr>
            <p:extLst>
              <p:ext uri="{D42A27DB-BD31-4B8C-83A1-F6EECF244321}">
                <p14:modId xmlns:p14="http://schemas.microsoft.com/office/powerpoint/2010/main" val="4026028411"/>
              </p:ext>
            </p:extLst>
          </p:nvPr>
        </p:nvGraphicFramePr>
        <p:xfrm>
          <a:off x="4572000" y="1463040"/>
          <a:ext cx="3341532" cy="4572000"/>
        </p:xfrm>
        <a:graphic>
          <a:graphicData uri="http://schemas.openxmlformats.org/drawingml/2006/table">
            <a:tbl>
              <a:tblPr/>
              <a:tblGrid>
                <a:gridCol w="1971902">
                  <a:extLst>
                    <a:ext uri="{9D8B030D-6E8A-4147-A177-3AD203B41FA5}">
                      <a16:colId xmlns:a16="http://schemas.microsoft.com/office/drawing/2014/main" val="340094420"/>
                    </a:ext>
                  </a:extLst>
                </a:gridCol>
                <a:gridCol w="684815">
                  <a:extLst>
                    <a:ext uri="{9D8B030D-6E8A-4147-A177-3AD203B41FA5}">
                      <a16:colId xmlns:a16="http://schemas.microsoft.com/office/drawing/2014/main" val="501260204"/>
                    </a:ext>
                  </a:extLst>
                </a:gridCol>
                <a:gridCol w="684815">
                  <a:extLst>
                    <a:ext uri="{9D8B030D-6E8A-4147-A177-3AD203B41FA5}">
                      <a16:colId xmlns:a16="http://schemas.microsoft.com/office/drawing/2014/main" val="397840870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8985229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270715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extLst>
                  <a:ext uri="{0D108BD9-81ED-4DB2-BD59-A6C34878D82A}">
                    <a16:rowId xmlns:a16="http://schemas.microsoft.com/office/drawing/2014/main" val="10240508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743382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337207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71743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extLst>
                  <a:ext uri="{0D108BD9-81ED-4DB2-BD59-A6C34878D82A}">
                    <a16:rowId xmlns:a16="http://schemas.microsoft.com/office/drawing/2014/main" val="42653466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087851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14892389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996430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716408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097904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5691817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06442195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674649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extLst>
                  <a:ext uri="{0D108BD9-81ED-4DB2-BD59-A6C34878D82A}">
                    <a16:rowId xmlns:a16="http://schemas.microsoft.com/office/drawing/2014/main" val="10296403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955385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extLst>
                  <a:ext uri="{0D108BD9-81ED-4DB2-BD59-A6C34878D82A}">
                    <a16:rowId xmlns:a16="http://schemas.microsoft.com/office/drawing/2014/main" val="16587931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709604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8739115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71644033"/>
                  </a:ext>
                </a:extLst>
              </a:tr>
            </a:tbl>
          </a:graphicData>
        </a:graphic>
      </p:graphicFrame>
      <p:sp>
        <p:nvSpPr>
          <p:cNvPr id="6" name="TextBox 5">
            <a:extLst>
              <a:ext uri="{FF2B5EF4-FFF2-40B4-BE49-F238E27FC236}">
                <a16:creationId xmlns:a16="http://schemas.microsoft.com/office/drawing/2014/main" id="{6BBF902A-D8B0-ABAB-A59D-69A41FA002C8}"/>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33925509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D3270D-743D-9209-3242-2E2D9D8D047F}"/>
              </a:ext>
            </a:extLst>
          </p:cNvPr>
          <p:cNvSpPr>
            <a:spLocks noGrp="1"/>
          </p:cNvSpPr>
          <p:nvPr>
            <p:ph type="body" sz="quarter" idx="12"/>
          </p:nvPr>
        </p:nvSpPr>
        <p:spPr>
          <a:xfrm>
            <a:off x="457200" y="822960"/>
            <a:ext cx="7456332" cy="609600"/>
          </a:xfrm>
        </p:spPr>
        <p:txBody>
          <a:bodyPr/>
          <a:lstStyle/>
          <a:p>
            <a:r>
              <a:rPr lang="en-US"/>
              <a:t>Have you consumed any cannabis in the past 30 days? (Overall % and by Gender, Age, Ethnicity, Race)</a:t>
            </a:r>
          </a:p>
        </p:txBody>
      </p:sp>
      <p:sp>
        <p:nvSpPr>
          <p:cNvPr id="3" name="Title 2">
            <a:extLst>
              <a:ext uri="{FF2B5EF4-FFF2-40B4-BE49-F238E27FC236}">
                <a16:creationId xmlns:a16="http://schemas.microsoft.com/office/drawing/2014/main" id="{10FDEBF1-A290-1E75-5F4E-B75D63C57C92}"/>
              </a:ext>
            </a:extLst>
          </p:cNvPr>
          <p:cNvSpPr>
            <a:spLocks noGrp="1"/>
          </p:cNvSpPr>
          <p:nvPr>
            <p:ph type="title"/>
          </p:nvPr>
        </p:nvSpPr>
        <p:spPr/>
        <p:txBody>
          <a:bodyPr/>
          <a:lstStyle/>
          <a:p>
            <a:r>
              <a:rPr lang="en-US"/>
              <a:t>DEMOGRAPHICS</a:t>
            </a:r>
          </a:p>
        </p:txBody>
      </p:sp>
      <p:graphicFrame>
        <p:nvGraphicFramePr>
          <p:cNvPr id="4" name="Chart 3">
            <a:extLst>
              <a:ext uri="{FF2B5EF4-FFF2-40B4-BE49-F238E27FC236}">
                <a16:creationId xmlns:a16="http://schemas.microsoft.com/office/drawing/2014/main" id="{F98522D0-04D0-4141-B201-ED73FD2F9E49}"/>
              </a:ext>
            </a:extLst>
          </p:cNvPr>
          <p:cNvGraphicFramePr>
            <a:graphicFrameLocks noGrp="1"/>
          </p:cNvGraphicFramePr>
          <p:nvPr>
            <p:extLst>
              <p:ext uri="{D42A27DB-BD31-4B8C-83A1-F6EECF244321}">
                <p14:modId xmlns:p14="http://schemas.microsoft.com/office/powerpoint/2010/main" val="1544782700"/>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C89FC489-D7E5-AAE9-03D6-BA6642D92185}"/>
              </a:ext>
            </a:extLst>
          </p:cNvPr>
          <p:cNvGraphicFramePr>
            <a:graphicFrameLocks noGrp="1"/>
          </p:cNvGraphicFramePr>
          <p:nvPr>
            <p:extLst>
              <p:ext uri="{D42A27DB-BD31-4B8C-83A1-F6EECF244321}">
                <p14:modId xmlns:p14="http://schemas.microsoft.com/office/powerpoint/2010/main" val="2689883774"/>
              </p:ext>
            </p:extLst>
          </p:nvPr>
        </p:nvGraphicFramePr>
        <p:xfrm>
          <a:off x="4572000" y="1463040"/>
          <a:ext cx="3341532" cy="4572000"/>
        </p:xfrm>
        <a:graphic>
          <a:graphicData uri="http://schemas.openxmlformats.org/drawingml/2006/table">
            <a:tbl>
              <a:tblPr/>
              <a:tblGrid>
                <a:gridCol w="1971902">
                  <a:extLst>
                    <a:ext uri="{9D8B030D-6E8A-4147-A177-3AD203B41FA5}">
                      <a16:colId xmlns:a16="http://schemas.microsoft.com/office/drawing/2014/main" val="3754262109"/>
                    </a:ext>
                  </a:extLst>
                </a:gridCol>
                <a:gridCol w="684815">
                  <a:extLst>
                    <a:ext uri="{9D8B030D-6E8A-4147-A177-3AD203B41FA5}">
                      <a16:colId xmlns:a16="http://schemas.microsoft.com/office/drawing/2014/main" val="1011525735"/>
                    </a:ext>
                  </a:extLst>
                </a:gridCol>
                <a:gridCol w="684815">
                  <a:extLst>
                    <a:ext uri="{9D8B030D-6E8A-4147-A177-3AD203B41FA5}">
                      <a16:colId xmlns:a16="http://schemas.microsoft.com/office/drawing/2014/main" val="313964546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872246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225835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noFill/>
                  </a:tcPr>
                </a:tc>
                <a:extLst>
                  <a:ext uri="{0D108BD9-81ED-4DB2-BD59-A6C34878D82A}">
                    <a16:rowId xmlns:a16="http://schemas.microsoft.com/office/drawing/2014/main" val="24891622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001147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15079153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511350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noFill/>
                  </a:tcPr>
                </a:tc>
                <a:extLst>
                  <a:ext uri="{0D108BD9-81ED-4DB2-BD59-A6C34878D82A}">
                    <a16:rowId xmlns:a16="http://schemas.microsoft.com/office/drawing/2014/main" val="39678464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618066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noFill/>
                  </a:tcPr>
                </a:tc>
                <a:extLst>
                  <a:ext uri="{0D108BD9-81ED-4DB2-BD59-A6C34878D82A}">
                    <a16:rowId xmlns:a16="http://schemas.microsoft.com/office/drawing/2014/main" val="473603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251796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2897660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34501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a:noFill/>
                    </a:lnB>
                    <a:noFill/>
                  </a:tcPr>
                </a:tc>
                <a:extLst>
                  <a:ext uri="{0D108BD9-81ED-4DB2-BD59-A6C34878D82A}">
                    <a16:rowId xmlns:a16="http://schemas.microsoft.com/office/drawing/2014/main" val="15990149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81904632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419370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noFill/>
                  </a:tcPr>
                </a:tc>
                <a:extLst>
                  <a:ext uri="{0D108BD9-81ED-4DB2-BD59-A6C34878D82A}">
                    <a16:rowId xmlns:a16="http://schemas.microsoft.com/office/drawing/2014/main" val="11080561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749517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75%</a:t>
                      </a:r>
                    </a:p>
                  </a:txBody>
                  <a:tcPr marL="9180" marR="9180" marT="9180" marB="0" anchor="ctr">
                    <a:lnL>
                      <a:noFill/>
                    </a:lnL>
                    <a:lnR>
                      <a:noFill/>
                    </a:lnR>
                    <a:lnT>
                      <a:noFill/>
                    </a:lnT>
                    <a:lnB>
                      <a:noFill/>
                    </a:lnB>
                    <a:noFill/>
                  </a:tcPr>
                </a:tc>
                <a:extLst>
                  <a:ext uri="{0D108BD9-81ED-4DB2-BD59-A6C34878D82A}">
                    <a16:rowId xmlns:a16="http://schemas.microsoft.com/office/drawing/2014/main" val="13247171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138832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noFill/>
                  </a:tcPr>
                </a:tc>
                <a:extLst>
                  <a:ext uri="{0D108BD9-81ED-4DB2-BD59-A6C34878D82A}">
                    <a16:rowId xmlns:a16="http://schemas.microsoft.com/office/drawing/2014/main" val="3079958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79837101"/>
                  </a:ext>
                </a:extLst>
              </a:tr>
            </a:tbl>
          </a:graphicData>
        </a:graphic>
      </p:graphicFrame>
      <p:sp>
        <p:nvSpPr>
          <p:cNvPr id="6" name="TextBox 5">
            <a:extLst>
              <a:ext uri="{FF2B5EF4-FFF2-40B4-BE49-F238E27FC236}">
                <a16:creationId xmlns:a16="http://schemas.microsoft.com/office/drawing/2014/main" id="{717BA151-950D-94FE-0DA7-13477A249536}"/>
              </a:ext>
            </a:extLst>
          </p:cNvPr>
          <p:cNvSpPr txBox="1"/>
          <p:nvPr/>
        </p:nvSpPr>
        <p:spPr>
          <a:xfrm>
            <a:off x="482600" y="5351756"/>
            <a:ext cx="3845925" cy="261610"/>
          </a:xfrm>
          <a:prstGeom prst="rect">
            <a:avLst/>
          </a:prstGeom>
          <a:noFill/>
        </p:spPr>
        <p:txBody>
          <a:bodyPr wrap="none" rtlCol="0">
            <a:spAutoFit/>
          </a:bodyPr>
          <a:lstStyle/>
          <a:p>
            <a:r>
              <a:rPr lang="en-US" sz="1100">
                <a:solidFill>
                  <a:schemeClr val="tx2"/>
                </a:solidFill>
                <a:latin typeface="Proxima Nova Cn Rg" panose="02000506030000020004" charset="0"/>
              </a:rPr>
              <a:t>Note: WTS demographic results are presented using unweighted data.</a:t>
            </a:r>
          </a:p>
        </p:txBody>
      </p:sp>
    </p:spTree>
    <p:extLst>
      <p:ext uri="{BB962C8B-B14F-4D97-AF65-F5344CB8AC3E}">
        <p14:creationId xmlns:p14="http://schemas.microsoft.com/office/powerpoint/2010/main" val="141245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6CBBE-BEEF-5ECB-9BEB-EECB2D56497C}"/>
              </a:ext>
            </a:extLst>
          </p:cNvPr>
          <p:cNvSpPr>
            <a:spLocks noGrp="1"/>
          </p:cNvSpPr>
          <p:nvPr>
            <p:ph type="body" sz="quarter" idx="12"/>
          </p:nvPr>
        </p:nvSpPr>
        <p:spPr/>
        <p:txBody>
          <a:bodyPr/>
          <a:lstStyle/>
          <a:p>
            <a:r>
              <a:rPr lang="en-US"/>
              <a:t>How often do you... - Drive a motor vehicle on public roads?</a:t>
            </a:r>
          </a:p>
        </p:txBody>
      </p:sp>
      <p:sp>
        <p:nvSpPr>
          <p:cNvPr id="3" name="Title 2">
            <a:extLst>
              <a:ext uri="{FF2B5EF4-FFF2-40B4-BE49-F238E27FC236}">
                <a16:creationId xmlns:a16="http://schemas.microsoft.com/office/drawing/2014/main" id="{00A39063-D3A8-5089-E430-63A05606C78D}"/>
              </a:ext>
            </a:extLst>
          </p:cNvPr>
          <p:cNvSpPr>
            <a:spLocks noGrp="1"/>
          </p:cNvSpPr>
          <p:nvPr>
            <p:ph type="title"/>
          </p:nvPr>
        </p:nvSpPr>
        <p:spPr/>
        <p:txBody>
          <a:bodyPr/>
          <a:lstStyle/>
          <a:p>
            <a:r>
              <a:rPr lang="en-US"/>
              <a:t>USE OF PUBLIC ROADS</a:t>
            </a:r>
          </a:p>
        </p:txBody>
      </p:sp>
      <p:graphicFrame>
        <p:nvGraphicFramePr>
          <p:cNvPr id="4" name="Table 3">
            <a:extLst>
              <a:ext uri="{FF2B5EF4-FFF2-40B4-BE49-F238E27FC236}">
                <a16:creationId xmlns:a16="http://schemas.microsoft.com/office/drawing/2014/main" id="{597ACF24-893E-7A9F-9054-EF0A4FEB49B8}"/>
              </a:ext>
            </a:extLst>
          </p:cNvPr>
          <p:cNvGraphicFramePr>
            <a:graphicFrameLocks noGrp="1"/>
          </p:cNvGraphicFramePr>
          <p:nvPr>
            <p:extLst>
              <p:ext uri="{D42A27DB-BD31-4B8C-83A1-F6EECF244321}">
                <p14:modId xmlns:p14="http://schemas.microsoft.com/office/powerpoint/2010/main" val="1034396222"/>
              </p:ext>
            </p:extLst>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420955202"/>
                    </a:ext>
                  </a:extLst>
                </a:gridCol>
                <a:gridCol w="685054">
                  <a:extLst>
                    <a:ext uri="{9D8B030D-6E8A-4147-A177-3AD203B41FA5}">
                      <a16:colId xmlns:a16="http://schemas.microsoft.com/office/drawing/2014/main" val="1185355837"/>
                    </a:ext>
                  </a:extLst>
                </a:gridCol>
                <a:gridCol w="685054">
                  <a:extLst>
                    <a:ext uri="{9D8B030D-6E8A-4147-A177-3AD203B41FA5}">
                      <a16:colId xmlns:a16="http://schemas.microsoft.com/office/drawing/2014/main" val="807531444"/>
                    </a:ext>
                  </a:extLst>
                </a:gridCol>
                <a:gridCol w="685054">
                  <a:extLst>
                    <a:ext uri="{9D8B030D-6E8A-4147-A177-3AD203B41FA5}">
                      <a16:colId xmlns:a16="http://schemas.microsoft.com/office/drawing/2014/main" val="2838640462"/>
                    </a:ext>
                  </a:extLst>
                </a:gridCol>
                <a:gridCol w="685054">
                  <a:extLst>
                    <a:ext uri="{9D8B030D-6E8A-4147-A177-3AD203B41FA5}">
                      <a16:colId xmlns:a16="http://schemas.microsoft.com/office/drawing/2014/main" val="878046562"/>
                    </a:ext>
                  </a:extLst>
                </a:gridCol>
                <a:gridCol w="685054">
                  <a:extLst>
                    <a:ext uri="{9D8B030D-6E8A-4147-A177-3AD203B41FA5}">
                      <a16:colId xmlns:a16="http://schemas.microsoft.com/office/drawing/2014/main" val="399630961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 few times a year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month</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week</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Daily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6710739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857863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noFill/>
                  </a:tcPr>
                </a:tc>
                <a:extLst>
                  <a:ext uri="{0D108BD9-81ED-4DB2-BD59-A6C34878D82A}">
                    <a16:rowId xmlns:a16="http://schemas.microsoft.com/office/drawing/2014/main" val="32294070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562447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684653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943350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75%</a:t>
                      </a:r>
                    </a:p>
                  </a:txBody>
                  <a:tcPr marL="9180" marR="9180" marT="9180" marB="0" anchor="ctr">
                    <a:lnL>
                      <a:noFill/>
                    </a:lnL>
                    <a:lnR>
                      <a:noFill/>
                    </a:lnR>
                    <a:lnT>
                      <a:noFill/>
                    </a:lnT>
                    <a:lnB>
                      <a:noFill/>
                    </a:lnB>
                    <a:noFill/>
                  </a:tcPr>
                </a:tc>
                <a:extLst>
                  <a:ext uri="{0D108BD9-81ED-4DB2-BD59-A6C34878D82A}">
                    <a16:rowId xmlns:a16="http://schemas.microsoft.com/office/drawing/2014/main" val="23159460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916880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extLst>
                  <a:ext uri="{0D108BD9-81ED-4DB2-BD59-A6C34878D82A}">
                    <a16:rowId xmlns:a16="http://schemas.microsoft.com/office/drawing/2014/main" val="24742074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04415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6684856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13645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noFill/>
                  </a:tcPr>
                </a:tc>
                <a:extLst>
                  <a:ext uri="{0D108BD9-81ED-4DB2-BD59-A6C34878D82A}">
                    <a16:rowId xmlns:a16="http://schemas.microsoft.com/office/drawing/2014/main" val="2633112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59628405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538792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76%</a:t>
                      </a:r>
                    </a:p>
                  </a:txBody>
                  <a:tcPr marL="9180" marR="9180" marT="9180" marB="0" anchor="ctr">
                    <a:lnL>
                      <a:noFill/>
                    </a:lnL>
                    <a:lnR>
                      <a:noFill/>
                    </a:lnR>
                    <a:lnT>
                      <a:noFill/>
                    </a:lnT>
                    <a:lnB>
                      <a:noFill/>
                    </a:lnB>
                    <a:noFill/>
                  </a:tcPr>
                </a:tc>
                <a:extLst>
                  <a:ext uri="{0D108BD9-81ED-4DB2-BD59-A6C34878D82A}">
                    <a16:rowId xmlns:a16="http://schemas.microsoft.com/office/drawing/2014/main" val="10559979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402881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a:noFill/>
                    </a:lnB>
                    <a:noFill/>
                  </a:tcPr>
                </a:tc>
                <a:extLst>
                  <a:ext uri="{0D108BD9-81ED-4DB2-BD59-A6C34878D82A}">
                    <a16:rowId xmlns:a16="http://schemas.microsoft.com/office/drawing/2014/main" val="14648625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453562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noFill/>
                  </a:tcPr>
                </a:tc>
                <a:extLst>
                  <a:ext uri="{0D108BD9-81ED-4DB2-BD59-A6C34878D82A}">
                    <a16:rowId xmlns:a16="http://schemas.microsoft.com/office/drawing/2014/main" val="19487671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632151299"/>
                  </a:ext>
                </a:extLst>
              </a:tr>
            </a:tbl>
          </a:graphicData>
        </a:graphic>
      </p:graphicFrame>
    </p:spTree>
    <p:extLst>
      <p:ext uri="{BB962C8B-B14F-4D97-AF65-F5344CB8AC3E}">
        <p14:creationId xmlns:p14="http://schemas.microsoft.com/office/powerpoint/2010/main" val="93170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822830-9991-7BEE-792B-08ABAC5344D9}"/>
              </a:ext>
            </a:extLst>
          </p:cNvPr>
          <p:cNvSpPr>
            <a:spLocks noGrp="1"/>
          </p:cNvSpPr>
          <p:nvPr>
            <p:ph type="body" sz="quarter" idx="12"/>
          </p:nvPr>
        </p:nvSpPr>
        <p:spPr/>
        <p:txBody>
          <a:bodyPr/>
          <a:lstStyle/>
          <a:p>
            <a:r>
              <a:rPr lang="en-US"/>
              <a:t>How often do you... - Ride a bicycle on public roads?</a:t>
            </a:r>
          </a:p>
        </p:txBody>
      </p:sp>
      <p:sp>
        <p:nvSpPr>
          <p:cNvPr id="3" name="Title 2">
            <a:extLst>
              <a:ext uri="{FF2B5EF4-FFF2-40B4-BE49-F238E27FC236}">
                <a16:creationId xmlns:a16="http://schemas.microsoft.com/office/drawing/2014/main" id="{D81EAC62-659D-570D-CF81-42ED27074DA5}"/>
              </a:ext>
            </a:extLst>
          </p:cNvPr>
          <p:cNvSpPr>
            <a:spLocks noGrp="1"/>
          </p:cNvSpPr>
          <p:nvPr>
            <p:ph type="title"/>
          </p:nvPr>
        </p:nvSpPr>
        <p:spPr/>
        <p:txBody>
          <a:bodyPr/>
          <a:lstStyle/>
          <a:p>
            <a:r>
              <a:rPr lang="en-US"/>
              <a:t>USE OF PUBLIC ROADS</a:t>
            </a:r>
          </a:p>
        </p:txBody>
      </p:sp>
      <p:graphicFrame>
        <p:nvGraphicFramePr>
          <p:cNvPr id="4" name="Table 3">
            <a:extLst>
              <a:ext uri="{FF2B5EF4-FFF2-40B4-BE49-F238E27FC236}">
                <a16:creationId xmlns:a16="http://schemas.microsoft.com/office/drawing/2014/main" id="{A961599D-4187-8D17-259B-6210B385EE8D}"/>
              </a:ext>
            </a:extLst>
          </p:cNvPr>
          <p:cNvGraphicFramePr>
            <a:graphicFrameLocks noGrp="1"/>
          </p:cNvGraphicFramePr>
          <p:nvPr>
            <p:extLst>
              <p:ext uri="{D42A27DB-BD31-4B8C-83A1-F6EECF244321}">
                <p14:modId xmlns:p14="http://schemas.microsoft.com/office/powerpoint/2010/main" val="4014709087"/>
              </p:ext>
            </p:extLst>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761022689"/>
                    </a:ext>
                  </a:extLst>
                </a:gridCol>
                <a:gridCol w="685054">
                  <a:extLst>
                    <a:ext uri="{9D8B030D-6E8A-4147-A177-3AD203B41FA5}">
                      <a16:colId xmlns:a16="http://schemas.microsoft.com/office/drawing/2014/main" val="1574995112"/>
                    </a:ext>
                  </a:extLst>
                </a:gridCol>
                <a:gridCol w="685054">
                  <a:extLst>
                    <a:ext uri="{9D8B030D-6E8A-4147-A177-3AD203B41FA5}">
                      <a16:colId xmlns:a16="http://schemas.microsoft.com/office/drawing/2014/main" val="3410375951"/>
                    </a:ext>
                  </a:extLst>
                </a:gridCol>
                <a:gridCol w="685054">
                  <a:extLst>
                    <a:ext uri="{9D8B030D-6E8A-4147-A177-3AD203B41FA5}">
                      <a16:colId xmlns:a16="http://schemas.microsoft.com/office/drawing/2014/main" val="2404419290"/>
                    </a:ext>
                  </a:extLst>
                </a:gridCol>
                <a:gridCol w="685054">
                  <a:extLst>
                    <a:ext uri="{9D8B030D-6E8A-4147-A177-3AD203B41FA5}">
                      <a16:colId xmlns:a16="http://schemas.microsoft.com/office/drawing/2014/main" val="4104636997"/>
                    </a:ext>
                  </a:extLst>
                </a:gridCol>
                <a:gridCol w="685054">
                  <a:extLst>
                    <a:ext uri="{9D8B030D-6E8A-4147-A177-3AD203B41FA5}">
                      <a16:colId xmlns:a16="http://schemas.microsoft.com/office/drawing/2014/main" val="229568243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 few times a year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month</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week</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Daily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7520248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767250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637773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260306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66865923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739339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26514279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257031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17821303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877195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3746210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81984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9007445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72922949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60009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7957721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117503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3851653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32452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270416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93030638"/>
                  </a:ext>
                </a:extLst>
              </a:tr>
            </a:tbl>
          </a:graphicData>
        </a:graphic>
      </p:graphicFrame>
    </p:spTree>
    <p:extLst>
      <p:ext uri="{BB962C8B-B14F-4D97-AF65-F5344CB8AC3E}">
        <p14:creationId xmlns:p14="http://schemas.microsoft.com/office/powerpoint/2010/main" val="1224033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869C3-E78B-4B33-49CC-072D07C91F05}"/>
              </a:ext>
            </a:extLst>
          </p:cNvPr>
          <p:cNvSpPr>
            <a:spLocks noGrp="1"/>
          </p:cNvSpPr>
          <p:nvPr>
            <p:ph type="body" sz="quarter" idx="12"/>
          </p:nvPr>
        </p:nvSpPr>
        <p:spPr/>
        <p:txBody>
          <a:bodyPr/>
          <a:lstStyle/>
          <a:p>
            <a:r>
              <a:rPr lang="en-US"/>
              <a:t>How often do you... - Walk or jog on public roads (including shoulders and sidewalks)?</a:t>
            </a:r>
          </a:p>
        </p:txBody>
      </p:sp>
      <p:sp>
        <p:nvSpPr>
          <p:cNvPr id="3" name="Title 2">
            <a:extLst>
              <a:ext uri="{FF2B5EF4-FFF2-40B4-BE49-F238E27FC236}">
                <a16:creationId xmlns:a16="http://schemas.microsoft.com/office/drawing/2014/main" id="{F87C8118-BD11-CB06-C77F-11F33CBD0EF9}"/>
              </a:ext>
            </a:extLst>
          </p:cNvPr>
          <p:cNvSpPr>
            <a:spLocks noGrp="1"/>
          </p:cNvSpPr>
          <p:nvPr>
            <p:ph type="title"/>
          </p:nvPr>
        </p:nvSpPr>
        <p:spPr/>
        <p:txBody>
          <a:bodyPr/>
          <a:lstStyle/>
          <a:p>
            <a:r>
              <a:rPr lang="en-US"/>
              <a:t>USE OF PUBLIC ROADS</a:t>
            </a:r>
          </a:p>
        </p:txBody>
      </p:sp>
      <p:graphicFrame>
        <p:nvGraphicFramePr>
          <p:cNvPr id="4" name="Table 3">
            <a:extLst>
              <a:ext uri="{FF2B5EF4-FFF2-40B4-BE49-F238E27FC236}">
                <a16:creationId xmlns:a16="http://schemas.microsoft.com/office/drawing/2014/main" id="{CE1A6157-C3C9-5199-888F-B1B2A200052E}"/>
              </a:ext>
            </a:extLst>
          </p:cNvPr>
          <p:cNvGraphicFramePr>
            <a:graphicFrameLocks noGrp="1"/>
          </p:cNvGraphicFramePr>
          <p:nvPr>
            <p:extLst>
              <p:ext uri="{D42A27DB-BD31-4B8C-83A1-F6EECF244321}">
                <p14:modId xmlns:p14="http://schemas.microsoft.com/office/powerpoint/2010/main" val="3115468475"/>
              </p:ext>
            </p:extLst>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752633069"/>
                    </a:ext>
                  </a:extLst>
                </a:gridCol>
                <a:gridCol w="685054">
                  <a:extLst>
                    <a:ext uri="{9D8B030D-6E8A-4147-A177-3AD203B41FA5}">
                      <a16:colId xmlns:a16="http://schemas.microsoft.com/office/drawing/2014/main" val="627406053"/>
                    </a:ext>
                  </a:extLst>
                </a:gridCol>
                <a:gridCol w="685054">
                  <a:extLst>
                    <a:ext uri="{9D8B030D-6E8A-4147-A177-3AD203B41FA5}">
                      <a16:colId xmlns:a16="http://schemas.microsoft.com/office/drawing/2014/main" val="1642929395"/>
                    </a:ext>
                  </a:extLst>
                </a:gridCol>
                <a:gridCol w="685054">
                  <a:extLst>
                    <a:ext uri="{9D8B030D-6E8A-4147-A177-3AD203B41FA5}">
                      <a16:colId xmlns:a16="http://schemas.microsoft.com/office/drawing/2014/main" val="3402174651"/>
                    </a:ext>
                  </a:extLst>
                </a:gridCol>
                <a:gridCol w="685054">
                  <a:extLst>
                    <a:ext uri="{9D8B030D-6E8A-4147-A177-3AD203B41FA5}">
                      <a16:colId xmlns:a16="http://schemas.microsoft.com/office/drawing/2014/main" val="1055127507"/>
                    </a:ext>
                  </a:extLst>
                </a:gridCol>
                <a:gridCol w="685054">
                  <a:extLst>
                    <a:ext uri="{9D8B030D-6E8A-4147-A177-3AD203B41FA5}">
                      <a16:colId xmlns:a16="http://schemas.microsoft.com/office/drawing/2014/main" val="218833284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 few times a year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month</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week</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Daily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6302283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437141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9318640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537062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660941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537435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extLst>
                  <a:ext uri="{0D108BD9-81ED-4DB2-BD59-A6C34878D82A}">
                    <a16:rowId xmlns:a16="http://schemas.microsoft.com/office/drawing/2014/main" val="35187485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741551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36498612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900825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1705622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569235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35292334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3130046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583349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39577090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927840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4800951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739473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36818802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30571519"/>
                  </a:ext>
                </a:extLst>
              </a:tr>
            </a:tbl>
          </a:graphicData>
        </a:graphic>
      </p:graphicFrame>
    </p:spTree>
    <p:extLst>
      <p:ext uri="{BB962C8B-B14F-4D97-AF65-F5344CB8AC3E}">
        <p14:creationId xmlns:p14="http://schemas.microsoft.com/office/powerpoint/2010/main" val="394710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CA4A50-00B1-458A-AECD-E39F914695F1}"/>
              </a:ext>
            </a:extLst>
          </p:cNvPr>
          <p:cNvSpPr>
            <a:spLocks noGrp="1"/>
          </p:cNvSpPr>
          <p:nvPr>
            <p:ph type="title"/>
          </p:nvPr>
        </p:nvSpPr>
        <p:spPr>
          <a:ln>
            <a:noFill/>
          </a:ln>
        </p:spPr>
        <p:txBody>
          <a:bodyPr/>
          <a:lstStyle/>
          <a:p>
            <a:endParaRPr lang="en-US">
              <a:latin typeface="Urbane Bold" panose="00000800000000000000" pitchFamily="2" charset="0"/>
            </a:endParaRPr>
          </a:p>
        </p:txBody>
      </p:sp>
      <p:sp>
        <p:nvSpPr>
          <p:cNvPr id="9" name="Text Placeholder 8">
            <a:extLst>
              <a:ext uri="{FF2B5EF4-FFF2-40B4-BE49-F238E27FC236}">
                <a16:creationId xmlns:a16="http://schemas.microsoft.com/office/drawing/2014/main" id="{46422D7B-66D7-43C2-82F6-C616E733B166}"/>
              </a:ext>
            </a:extLst>
          </p:cNvPr>
          <p:cNvSpPr>
            <a:spLocks noGrp="1"/>
          </p:cNvSpPr>
          <p:nvPr>
            <p:ph type="body" sz="quarter" idx="11"/>
          </p:nvPr>
        </p:nvSpPr>
        <p:spPr/>
        <p:txBody>
          <a:bodyPr>
            <a:normAutofit/>
          </a:bodyPr>
          <a:lstStyle/>
          <a:p>
            <a:r>
              <a:rPr lang="en-US" sz="2000">
                <a:latin typeface="Proxima Nova Cn Rg" panose="02000506030000020004" pitchFamily="50" charset="0"/>
              </a:rPr>
              <a:t>This project is an effort of the Washington State Traffic Safety Commission (WTSC). The purpose of the work is to understand more about drivers’ attitudes and behaviors towards safety of the traveling public and help WTSC inform new initiatives to reduce traffic fatalities and serious injuries.</a:t>
            </a:r>
          </a:p>
        </p:txBody>
      </p:sp>
      <p:pic>
        <p:nvPicPr>
          <p:cNvPr id="10" name="Picture 9" descr="A logo of a company&#10;&#10;Description automatically generated">
            <a:extLst>
              <a:ext uri="{FF2B5EF4-FFF2-40B4-BE49-F238E27FC236}">
                <a16:creationId xmlns:a16="http://schemas.microsoft.com/office/drawing/2014/main" id="{D5C9C13F-D6D0-8B8E-1335-C457FC84570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200400" y="2608389"/>
            <a:ext cx="2743200" cy="1764286"/>
          </a:xfrm>
          <a:prstGeom prst="rect">
            <a:avLst/>
          </a:prstGeom>
        </p:spPr>
      </p:pic>
    </p:spTree>
    <p:extLst>
      <p:ext uri="{BB962C8B-B14F-4D97-AF65-F5344CB8AC3E}">
        <p14:creationId xmlns:p14="http://schemas.microsoft.com/office/powerpoint/2010/main" val="883162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74430-058C-5901-A928-84F1D0578DB9}"/>
              </a:ext>
            </a:extLst>
          </p:cNvPr>
          <p:cNvSpPr>
            <a:spLocks noGrp="1"/>
          </p:cNvSpPr>
          <p:nvPr>
            <p:ph type="body" sz="quarter" idx="12"/>
          </p:nvPr>
        </p:nvSpPr>
        <p:spPr/>
        <p:txBody>
          <a:bodyPr/>
          <a:lstStyle/>
          <a:p>
            <a:r>
              <a:rPr lang="en-US"/>
              <a:t>How often do you... - Use public transportation?</a:t>
            </a:r>
          </a:p>
        </p:txBody>
      </p:sp>
      <p:sp>
        <p:nvSpPr>
          <p:cNvPr id="3" name="Title 2">
            <a:extLst>
              <a:ext uri="{FF2B5EF4-FFF2-40B4-BE49-F238E27FC236}">
                <a16:creationId xmlns:a16="http://schemas.microsoft.com/office/drawing/2014/main" id="{FC7E7796-BE6D-8D9E-6D4A-34374D9A7568}"/>
              </a:ext>
            </a:extLst>
          </p:cNvPr>
          <p:cNvSpPr>
            <a:spLocks noGrp="1"/>
          </p:cNvSpPr>
          <p:nvPr>
            <p:ph type="title"/>
          </p:nvPr>
        </p:nvSpPr>
        <p:spPr/>
        <p:txBody>
          <a:bodyPr/>
          <a:lstStyle/>
          <a:p>
            <a:r>
              <a:rPr lang="en-US"/>
              <a:t>USE OF PUBLIC ROADS</a:t>
            </a:r>
          </a:p>
        </p:txBody>
      </p:sp>
      <p:graphicFrame>
        <p:nvGraphicFramePr>
          <p:cNvPr id="4" name="Table 3">
            <a:extLst>
              <a:ext uri="{FF2B5EF4-FFF2-40B4-BE49-F238E27FC236}">
                <a16:creationId xmlns:a16="http://schemas.microsoft.com/office/drawing/2014/main" id="{CCF5ACEC-121A-CA26-627B-6007DEB09800}"/>
              </a:ext>
            </a:extLst>
          </p:cNvPr>
          <p:cNvGraphicFramePr>
            <a:graphicFrameLocks noGrp="1"/>
          </p:cNvGraphicFramePr>
          <p:nvPr>
            <p:extLst>
              <p:ext uri="{D42A27DB-BD31-4B8C-83A1-F6EECF244321}">
                <p14:modId xmlns:p14="http://schemas.microsoft.com/office/powerpoint/2010/main" val="664470061"/>
              </p:ext>
            </p:extLst>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541119160"/>
                    </a:ext>
                  </a:extLst>
                </a:gridCol>
                <a:gridCol w="685054">
                  <a:extLst>
                    <a:ext uri="{9D8B030D-6E8A-4147-A177-3AD203B41FA5}">
                      <a16:colId xmlns:a16="http://schemas.microsoft.com/office/drawing/2014/main" val="52898672"/>
                    </a:ext>
                  </a:extLst>
                </a:gridCol>
                <a:gridCol w="685054">
                  <a:extLst>
                    <a:ext uri="{9D8B030D-6E8A-4147-A177-3AD203B41FA5}">
                      <a16:colId xmlns:a16="http://schemas.microsoft.com/office/drawing/2014/main" val="3149896920"/>
                    </a:ext>
                  </a:extLst>
                </a:gridCol>
                <a:gridCol w="685054">
                  <a:extLst>
                    <a:ext uri="{9D8B030D-6E8A-4147-A177-3AD203B41FA5}">
                      <a16:colId xmlns:a16="http://schemas.microsoft.com/office/drawing/2014/main" val="3499972933"/>
                    </a:ext>
                  </a:extLst>
                </a:gridCol>
                <a:gridCol w="685054">
                  <a:extLst>
                    <a:ext uri="{9D8B030D-6E8A-4147-A177-3AD203B41FA5}">
                      <a16:colId xmlns:a16="http://schemas.microsoft.com/office/drawing/2014/main" val="1111968701"/>
                    </a:ext>
                  </a:extLst>
                </a:gridCol>
                <a:gridCol w="685054">
                  <a:extLst>
                    <a:ext uri="{9D8B030D-6E8A-4147-A177-3AD203B41FA5}">
                      <a16:colId xmlns:a16="http://schemas.microsoft.com/office/drawing/2014/main" val="63034010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 few times a year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month</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About once a week</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Daily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3692469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070075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7620387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825784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33007718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964681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3283559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763709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40673457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130680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4102276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775634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6499134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9612049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66192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1385167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812638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1106264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665167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2900140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226720937"/>
                  </a:ext>
                </a:extLst>
              </a:tr>
            </a:tbl>
          </a:graphicData>
        </a:graphic>
      </p:graphicFrame>
    </p:spTree>
    <p:extLst>
      <p:ext uri="{BB962C8B-B14F-4D97-AF65-F5344CB8AC3E}">
        <p14:creationId xmlns:p14="http://schemas.microsoft.com/office/powerpoint/2010/main" val="434626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70227-1C69-6BED-0A0C-D514BC358C30}"/>
              </a:ext>
            </a:extLst>
          </p:cNvPr>
          <p:cNvSpPr>
            <a:spLocks noGrp="1"/>
          </p:cNvSpPr>
          <p:nvPr>
            <p:ph type="body" sz="quarter" idx="12"/>
          </p:nvPr>
        </p:nvSpPr>
        <p:spPr>
          <a:xfrm>
            <a:off x="457200" y="822960"/>
            <a:ext cx="8187852" cy="609600"/>
          </a:xfrm>
        </p:spPr>
        <p:txBody>
          <a:bodyPr/>
          <a:lstStyle/>
          <a:p>
            <a:r>
              <a:rPr lang="en-US"/>
              <a:t>Do you have a valid driver's license? (Overall % and % by Demographics)</a:t>
            </a:r>
          </a:p>
          <a:p>
            <a:endParaRPr lang="en-US"/>
          </a:p>
        </p:txBody>
      </p:sp>
      <p:sp>
        <p:nvSpPr>
          <p:cNvPr id="5" name="Title 4">
            <a:extLst>
              <a:ext uri="{FF2B5EF4-FFF2-40B4-BE49-F238E27FC236}">
                <a16:creationId xmlns:a16="http://schemas.microsoft.com/office/drawing/2014/main" id="{F370E059-4440-B173-5EB4-1A5AEFC03677}"/>
              </a:ext>
            </a:extLst>
          </p:cNvPr>
          <p:cNvSpPr>
            <a:spLocks noGrp="1"/>
          </p:cNvSpPr>
          <p:nvPr>
            <p:ph type="title"/>
          </p:nvPr>
        </p:nvSpPr>
        <p:spPr/>
        <p:txBody>
          <a:bodyPr/>
          <a:lstStyle/>
          <a:p>
            <a:r>
              <a:rPr lang="en-US"/>
              <a:t>DRIVING HABITS</a:t>
            </a:r>
          </a:p>
        </p:txBody>
      </p:sp>
      <p:graphicFrame>
        <p:nvGraphicFramePr>
          <p:cNvPr id="4" name="Chart 3">
            <a:extLst>
              <a:ext uri="{FF2B5EF4-FFF2-40B4-BE49-F238E27FC236}">
                <a16:creationId xmlns:a16="http://schemas.microsoft.com/office/drawing/2014/main" id="{9CCB1D6F-E196-7F77-6B26-B3B8A274F35D}"/>
              </a:ext>
            </a:extLst>
          </p:cNvPr>
          <p:cNvGraphicFramePr>
            <a:graphicFrameLocks noGrp="1"/>
          </p:cNvGraphicFramePr>
          <p:nvPr>
            <p:extLst>
              <p:ext uri="{D42A27DB-BD31-4B8C-83A1-F6EECF244321}">
                <p14:modId xmlns:p14="http://schemas.microsoft.com/office/powerpoint/2010/main" val="6756779"/>
              </p:ext>
            </p:extLst>
          </p:nvPr>
        </p:nvGraphicFramePr>
        <p:xfrm>
          <a:off x="482600" y="1524000"/>
          <a:ext cx="45720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E568DD4B-C476-C445-FBD8-A05601FDB4DF}"/>
              </a:ext>
            </a:extLst>
          </p:cNvPr>
          <p:cNvGraphicFramePr>
            <a:graphicFrameLocks noGrp="1"/>
          </p:cNvGraphicFramePr>
          <p:nvPr>
            <p:extLst>
              <p:ext uri="{D42A27DB-BD31-4B8C-83A1-F6EECF244321}">
                <p14:modId xmlns:p14="http://schemas.microsoft.com/office/powerpoint/2010/main" val="135715377"/>
              </p:ext>
            </p:extLst>
          </p:nvPr>
        </p:nvGraphicFramePr>
        <p:xfrm>
          <a:off x="5303520" y="1463040"/>
          <a:ext cx="3341532" cy="4572000"/>
        </p:xfrm>
        <a:graphic>
          <a:graphicData uri="http://schemas.openxmlformats.org/drawingml/2006/table">
            <a:tbl>
              <a:tblPr/>
              <a:tblGrid>
                <a:gridCol w="1971902">
                  <a:extLst>
                    <a:ext uri="{9D8B030D-6E8A-4147-A177-3AD203B41FA5}">
                      <a16:colId xmlns:a16="http://schemas.microsoft.com/office/drawing/2014/main" val="1605967687"/>
                    </a:ext>
                  </a:extLst>
                </a:gridCol>
                <a:gridCol w="684815">
                  <a:extLst>
                    <a:ext uri="{9D8B030D-6E8A-4147-A177-3AD203B41FA5}">
                      <a16:colId xmlns:a16="http://schemas.microsoft.com/office/drawing/2014/main" val="1489741965"/>
                    </a:ext>
                  </a:extLst>
                </a:gridCol>
                <a:gridCol w="684815">
                  <a:extLst>
                    <a:ext uri="{9D8B030D-6E8A-4147-A177-3AD203B41FA5}">
                      <a16:colId xmlns:a16="http://schemas.microsoft.com/office/drawing/2014/main" val="1541221653"/>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745864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318577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5682257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718857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6344327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925681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542202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920530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363034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302470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0817849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603624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7738275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3977560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034986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9023610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74378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6492928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341150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4502323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453589889"/>
                  </a:ext>
                </a:extLst>
              </a:tr>
            </a:tbl>
          </a:graphicData>
        </a:graphic>
      </p:graphicFrame>
    </p:spTree>
    <p:extLst>
      <p:ext uri="{BB962C8B-B14F-4D97-AF65-F5344CB8AC3E}">
        <p14:creationId xmlns:p14="http://schemas.microsoft.com/office/powerpoint/2010/main" val="250573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6B939-BD65-F6F8-CF68-6A9108F03804}"/>
              </a:ext>
            </a:extLst>
          </p:cNvPr>
          <p:cNvSpPr>
            <a:spLocks noGrp="1"/>
          </p:cNvSpPr>
          <p:nvPr>
            <p:ph type="body" sz="quarter" idx="12"/>
          </p:nvPr>
        </p:nvSpPr>
        <p:spPr/>
        <p:txBody>
          <a:bodyPr/>
          <a:lstStyle/>
          <a:p>
            <a:r>
              <a:rPr lang="en-US"/>
              <a:t>What type of vehicle do you drive most often? (Overall %)</a:t>
            </a:r>
          </a:p>
        </p:txBody>
      </p:sp>
      <p:sp>
        <p:nvSpPr>
          <p:cNvPr id="3" name="Title 2">
            <a:extLst>
              <a:ext uri="{FF2B5EF4-FFF2-40B4-BE49-F238E27FC236}">
                <a16:creationId xmlns:a16="http://schemas.microsoft.com/office/drawing/2014/main" id="{E09245E0-71AA-FB00-315A-A92CA26A9A4C}"/>
              </a:ext>
            </a:extLst>
          </p:cNvPr>
          <p:cNvSpPr>
            <a:spLocks noGrp="1"/>
          </p:cNvSpPr>
          <p:nvPr>
            <p:ph type="title"/>
          </p:nvPr>
        </p:nvSpPr>
        <p:spPr/>
        <p:txBody>
          <a:bodyPr/>
          <a:lstStyle/>
          <a:p>
            <a:r>
              <a:rPr lang="en-US"/>
              <a:t>DRIVING HABITS</a:t>
            </a:r>
          </a:p>
        </p:txBody>
      </p:sp>
      <p:graphicFrame>
        <p:nvGraphicFramePr>
          <p:cNvPr id="4" name="Chart 3">
            <a:extLst>
              <a:ext uri="{FF2B5EF4-FFF2-40B4-BE49-F238E27FC236}">
                <a16:creationId xmlns:a16="http://schemas.microsoft.com/office/drawing/2014/main" id="{56D29C27-6402-11CA-F303-CF6A8572129A}"/>
              </a:ext>
            </a:extLst>
          </p:cNvPr>
          <p:cNvGraphicFramePr>
            <a:graphicFrameLocks noGrp="1"/>
          </p:cNvGraphicFramePr>
          <p:nvPr>
            <p:extLst>
              <p:ext uri="{D42A27DB-BD31-4B8C-83A1-F6EECF244321}">
                <p14:modId xmlns:p14="http://schemas.microsoft.com/office/powerpoint/2010/main" val="3786092011"/>
              </p:ext>
            </p:extLst>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635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6C841-635C-C5F4-5B41-A4C1703ABDB5}"/>
              </a:ext>
            </a:extLst>
          </p:cNvPr>
          <p:cNvSpPr>
            <a:spLocks noGrp="1"/>
          </p:cNvSpPr>
          <p:nvPr>
            <p:ph type="body" sz="quarter" idx="12"/>
          </p:nvPr>
        </p:nvSpPr>
        <p:spPr/>
        <p:txBody>
          <a:bodyPr/>
          <a:lstStyle/>
          <a:p>
            <a:r>
              <a:rPr lang="en-US"/>
              <a:t>What type of vehicle do you drive most often?</a:t>
            </a:r>
          </a:p>
        </p:txBody>
      </p:sp>
      <p:sp>
        <p:nvSpPr>
          <p:cNvPr id="5" name="Title 4">
            <a:extLst>
              <a:ext uri="{FF2B5EF4-FFF2-40B4-BE49-F238E27FC236}">
                <a16:creationId xmlns:a16="http://schemas.microsoft.com/office/drawing/2014/main" id="{33447A06-9A5B-AA46-E53A-5C5716969606}"/>
              </a:ext>
            </a:extLst>
          </p:cNvPr>
          <p:cNvSpPr>
            <a:spLocks noGrp="1"/>
          </p:cNvSpPr>
          <p:nvPr>
            <p:ph type="title"/>
          </p:nvPr>
        </p:nvSpPr>
        <p:spPr/>
        <p:txBody>
          <a:bodyPr/>
          <a:lstStyle/>
          <a:p>
            <a:r>
              <a:rPr lang="en-US"/>
              <a:t>DRIVING HABITS</a:t>
            </a:r>
          </a:p>
        </p:txBody>
      </p:sp>
      <p:graphicFrame>
        <p:nvGraphicFramePr>
          <p:cNvPr id="4" name="Table 3">
            <a:extLst>
              <a:ext uri="{FF2B5EF4-FFF2-40B4-BE49-F238E27FC236}">
                <a16:creationId xmlns:a16="http://schemas.microsoft.com/office/drawing/2014/main" id="{CAC99FDD-FD64-50AF-6580-CA39127690B2}"/>
              </a:ext>
            </a:extLst>
          </p:cNvPr>
          <p:cNvGraphicFramePr>
            <a:graphicFrameLocks noGrp="1"/>
          </p:cNvGraphicFramePr>
          <p:nvPr>
            <p:extLst>
              <p:ext uri="{D42A27DB-BD31-4B8C-83A1-F6EECF244321}">
                <p14:modId xmlns:p14="http://schemas.microsoft.com/office/powerpoint/2010/main" val="880509940"/>
              </p:ext>
            </p:extLst>
          </p:nvPr>
        </p:nvGraphicFramePr>
        <p:xfrm>
          <a:off x="482600" y="1524000"/>
          <a:ext cx="7454186" cy="4572000"/>
        </p:xfrm>
        <a:graphic>
          <a:graphicData uri="http://schemas.openxmlformats.org/drawingml/2006/table">
            <a:tbl>
              <a:tblPr/>
              <a:tblGrid>
                <a:gridCol w="1972898">
                  <a:extLst>
                    <a:ext uri="{9D8B030D-6E8A-4147-A177-3AD203B41FA5}">
                      <a16:colId xmlns:a16="http://schemas.microsoft.com/office/drawing/2014/main" val="120025663"/>
                    </a:ext>
                  </a:extLst>
                </a:gridCol>
                <a:gridCol w="685161">
                  <a:extLst>
                    <a:ext uri="{9D8B030D-6E8A-4147-A177-3AD203B41FA5}">
                      <a16:colId xmlns:a16="http://schemas.microsoft.com/office/drawing/2014/main" val="1762698414"/>
                    </a:ext>
                  </a:extLst>
                </a:gridCol>
                <a:gridCol w="685161">
                  <a:extLst>
                    <a:ext uri="{9D8B030D-6E8A-4147-A177-3AD203B41FA5}">
                      <a16:colId xmlns:a16="http://schemas.microsoft.com/office/drawing/2014/main" val="4196209633"/>
                    </a:ext>
                  </a:extLst>
                </a:gridCol>
                <a:gridCol w="685161">
                  <a:extLst>
                    <a:ext uri="{9D8B030D-6E8A-4147-A177-3AD203B41FA5}">
                      <a16:colId xmlns:a16="http://schemas.microsoft.com/office/drawing/2014/main" val="3549346470"/>
                    </a:ext>
                  </a:extLst>
                </a:gridCol>
                <a:gridCol w="685161">
                  <a:extLst>
                    <a:ext uri="{9D8B030D-6E8A-4147-A177-3AD203B41FA5}">
                      <a16:colId xmlns:a16="http://schemas.microsoft.com/office/drawing/2014/main" val="384664984"/>
                    </a:ext>
                  </a:extLst>
                </a:gridCol>
                <a:gridCol w="685161">
                  <a:extLst>
                    <a:ext uri="{9D8B030D-6E8A-4147-A177-3AD203B41FA5}">
                      <a16:colId xmlns:a16="http://schemas.microsoft.com/office/drawing/2014/main" val="1437561695"/>
                    </a:ext>
                  </a:extLst>
                </a:gridCol>
                <a:gridCol w="685161">
                  <a:extLst>
                    <a:ext uri="{9D8B030D-6E8A-4147-A177-3AD203B41FA5}">
                      <a16:colId xmlns:a16="http://schemas.microsoft.com/office/drawing/2014/main" val="4232204098"/>
                    </a:ext>
                  </a:extLst>
                </a:gridCol>
                <a:gridCol w="685161">
                  <a:extLst>
                    <a:ext uri="{9D8B030D-6E8A-4147-A177-3AD203B41FA5}">
                      <a16:colId xmlns:a16="http://schemas.microsoft.com/office/drawing/2014/main" val="622234972"/>
                    </a:ext>
                  </a:extLst>
                </a:gridCol>
                <a:gridCol w="685161">
                  <a:extLst>
                    <a:ext uri="{9D8B030D-6E8A-4147-A177-3AD203B41FA5}">
                      <a16:colId xmlns:a16="http://schemas.microsoft.com/office/drawing/2014/main" val="417844128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Car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Pickup</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Suv</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Van</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Motorcycle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Semi/Large truck</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Other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drive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8696948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546720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11759870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782296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2492457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112666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0168610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500284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084631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213841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5777907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029039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8279296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3100063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384092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9239368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2448876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6461290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463167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972277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90449323"/>
                  </a:ext>
                </a:extLst>
              </a:tr>
            </a:tbl>
          </a:graphicData>
        </a:graphic>
      </p:graphicFrame>
    </p:spTree>
    <p:extLst>
      <p:ext uri="{BB962C8B-B14F-4D97-AF65-F5344CB8AC3E}">
        <p14:creationId xmlns:p14="http://schemas.microsoft.com/office/powerpoint/2010/main" val="262507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77056-ABEE-8562-D2CB-4F1FCB5CF945}"/>
              </a:ext>
            </a:extLst>
          </p:cNvPr>
          <p:cNvSpPr>
            <a:spLocks noGrp="1"/>
          </p:cNvSpPr>
          <p:nvPr>
            <p:ph type="body" sz="quarter" idx="12"/>
          </p:nvPr>
        </p:nvSpPr>
        <p:spPr>
          <a:xfrm>
            <a:off x="457199" y="822960"/>
            <a:ext cx="7940841" cy="609600"/>
          </a:xfrm>
        </p:spPr>
        <p:txBody>
          <a:bodyPr/>
          <a:lstStyle/>
          <a:p>
            <a:r>
              <a:rPr lang="en-US"/>
              <a:t>Have you ever completed a driver's education class? (Overall % and % by Demographics)</a:t>
            </a:r>
          </a:p>
          <a:p>
            <a:endParaRPr lang="en-US"/>
          </a:p>
        </p:txBody>
      </p:sp>
      <p:sp>
        <p:nvSpPr>
          <p:cNvPr id="5" name="Title 4">
            <a:extLst>
              <a:ext uri="{FF2B5EF4-FFF2-40B4-BE49-F238E27FC236}">
                <a16:creationId xmlns:a16="http://schemas.microsoft.com/office/drawing/2014/main" id="{03D9A753-DEF0-1714-4BC0-FC2FF014F281}"/>
              </a:ext>
            </a:extLst>
          </p:cNvPr>
          <p:cNvSpPr>
            <a:spLocks noGrp="1"/>
          </p:cNvSpPr>
          <p:nvPr>
            <p:ph type="title"/>
          </p:nvPr>
        </p:nvSpPr>
        <p:spPr/>
        <p:txBody>
          <a:bodyPr/>
          <a:lstStyle/>
          <a:p>
            <a:r>
              <a:rPr lang="en-US"/>
              <a:t>DRIVING HABITS</a:t>
            </a:r>
          </a:p>
        </p:txBody>
      </p:sp>
      <p:graphicFrame>
        <p:nvGraphicFramePr>
          <p:cNvPr id="4" name="Chart 3">
            <a:extLst>
              <a:ext uri="{FF2B5EF4-FFF2-40B4-BE49-F238E27FC236}">
                <a16:creationId xmlns:a16="http://schemas.microsoft.com/office/drawing/2014/main" id="{8110240E-8C5B-65C9-65C3-2513BA0AC890}"/>
              </a:ext>
            </a:extLst>
          </p:cNvPr>
          <p:cNvGraphicFramePr>
            <a:graphicFrameLocks noGrp="1"/>
          </p:cNvGraphicFramePr>
          <p:nvPr>
            <p:extLst>
              <p:ext uri="{D42A27DB-BD31-4B8C-83A1-F6EECF244321}">
                <p14:modId xmlns:p14="http://schemas.microsoft.com/office/powerpoint/2010/main" val="223814708"/>
              </p:ext>
            </p:extLst>
          </p:nvPr>
        </p:nvGraphicFramePr>
        <p:xfrm>
          <a:off x="482600" y="1524000"/>
          <a:ext cx="374904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ED45E301-9726-2A19-F5F4-77489FA3B21A}"/>
              </a:ext>
            </a:extLst>
          </p:cNvPr>
          <p:cNvGraphicFramePr>
            <a:graphicFrameLocks noGrp="1"/>
          </p:cNvGraphicFramePr>
          <p:nvPr>
            <p:extLst>
              <p:ext uri="{D42A27DB-BD31-4B8C-83A1-F6EECF244321}">
                <p14:modId xmlns:p14="http://schemas.microsoft.com/office/powerpoint/2010/main" val="3892047520"/>
              </p:ext>
            </p:extLst>
          </p:nvPr>
        </p:nvGraphicFramePr>
        <p:xfrm>
          <a:off x="4572000" y="1463040"/>
          <a:ext cx="3826041" cy="4572000"/>
        </p:xfrm>
        <a:graphic>
          <a:graphicData uri="http://schemas.openxmlformats.org/drawingml/2006/table">
            <a:tbl>
              <a:tblPr/>
              <a:tblGrid>
                <a:gridCol w="1972209">
                  <a:extLst>
                    <a:ext uri="{9D8B030D-6E8A-4147-A177-3AD203B41FA5}">
                      <a16:colId xmlns:a16="http://schemas.microsoft.com/office/drawing/2014/main" val="858464394"/>
                    </a:ext>
                  </a:extLst>
                </a:gridCol>
                <a:gridCol w="617944">
                  <a:extLst>
                    <a:ext uri="{9D8B030D-6E8A-4147-A177-3AD203B41FA5}">
                      <a16:colId xmlns:a16="http://schemas.microsoft.com/office/drawing/2014/main" val="3559885369"/>
                    </a:ext>
                  </a:extLst>
                </a:gridCol>
                <a:gridCol w="617944">
                  <a:extLst>
                    <a:ext uri="{9D8B030D-6E8A-4147-A177-3AD203B41FA5}">
                      <a16:colId xmlns:a16="http://schemas.microsoft.com/office/drawing/2014/main" val="1847400276"/>
                    </a:ext>
                  </a:extLst>
                </a:gridCol>
                <a:gridCol w="617944">
                  <a:extLst>
                    <a:ext uri="{9D8B030D-6E8A-4147-A177-3AD203B41FA5}">
                      <a16:colId xmlns:a16="http://schemas.microsoft.com/office/drawing/2014/main" val="89341477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749123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063154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3190734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223567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5659125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364534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26065765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861344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3330335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231626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903647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375962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23971858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3257935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491843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endParaRPr lang="en-US" sz="1200" b="0" i="0" u="none" strike="noStrike">
                        <a:solidFill>
                          <a:srgbClr val="000000"/>
                        </a:solidFill>
                        <a:effectLst/>
                        <a:latin typeface="Proxima Nova Cn Rg" panose="02000506030000020004" pitchFamily="50" charset="0"/>
                      </a:endParaRPr>
                    </a:p>
                  </a:txBody>
                  <a:tcPr marL="9180" marR="9180" marT="9180" marB="0" anchor="ctr">
                    <a:lnL>
                      <a:noFill/>
                    </a:lnL>
                    <a:lnR>
                      <a:noFill/>
                    </a:lnR>
                    <a:lnT>
                      <a:noFill/>
                    </a:lnT>
                    <a:lnB>
                      <a:noFill/>
                    </a:lnB>
                    <a:noFill/>
                  </a:tcPr>
                </a:tc>
                <a:extLst>
                  <a:ext uri="{0D108BD9-81ED-4DB2-BD59-A6C34878D82A}">
                    <a16:rowId xmlns:a16="http://schemas.microsoft.com/office/drawing/2014/main" val="6350421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644249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39195824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930447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809251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50332339"/>
                  </a:ext>
                </a:extLst>
              </a:tr>
            </a:tbl>
          </a:graphicData>
        </a:graphic>
      </p:graphicFrame>
    </p:spTree>
    <p:extLst>
      <p:ext uri="{BB962C8B-B14F-4D97-AF65-F5344CB8AC3E}">
        <p14:creationId xmlns:p14="http://schemas.microsoft.com/office/powerpoint/2010/main" val="4248274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DEC13-2911-BB39-DE0A-ECF27886FB1A}"/>
              </a:ext>
            </a:extLst>
          </p:cNvPr>
          <p:cNvSpPr>
            <a:spLocks noGrp="1"/>
          </p:cNvSpPr>
          <p:nvPr>
            <p:ph type="body" sz="quarter" idx="12"/>
          </p:nvPr>
        </p:nvSpPr>
        <p:spPr>
          <a:xfrm>
            <a:off x="457200" y="822960"/>
            <a:ext cx="8187852" cy="609600"/>
          </a:xfrm>
        </p:spPr>
        <p:txBody>
          <a:bodyPr/>
          <a:lstStyle/>
          <a:p>
            <a:r>
              <a:rPr lang="en-US"/>
              <a:t>Have you driven a motorcycle in the previous five years? (Overall % and % by Demographics)</a:t>
            </a:r>
          </a:p>
          <a:p>
            <a:endParaRPr lang="en-US"/>
          </a:p>
        </p:txBody>
      </p:sp>
      <p:sp>
        <p:nvSpPr>
          <p:cNvPr id="5" name="Title 4">
            <a:extLst>
              <a:ext uri="{FF2B5EF4-FFF2-40B4-BE49-F238E27FC236}">
                <a16:creationId xmlns:a16="http://schemas.microsoft.com/office/drawing/2014/main" id="{F53A84AE-F38C-595F-2698-5354A8ED2353}"/>
              </a:ext>
            </a:extLst>
          </p:cNvPr>
          <p:cNvSpPr>
            <a:spLocks noGrp="1"/>
          </p:cNvSpPr>
          <p:nvPr>
            <p:ph type="title"/>
          </p:nvPr>
        </p:nvSpPr>
        <p:spPr/>
        <p:txBody>
          <a:bodyPr/>
          <a:lstStyle/>
          <a:p>
            <a:r>
              <a:rPr lang="en-US"/>
              <a:t>DRIVING HABITS</a:t>
            </a:r>
          </a:p>
        </p:txBody>
      </p:sp>
      <p:graphicFrame>
        <p:nvGraphicFramePr>
          <p:cNvPr id="4" name="Chart 3">
            <a:extLst>
              <a:ext uri="{FF2B5EF4-FFF2-40B4-BE49-F238E27FC236}">
                <a16:creationId xmlns:a16="http://schemas.microsoft.com/office/drawing/2014/main" id="{176C7AC7-B1C7-423D-6B71-F1A18E5A8B67}"/>
              </a:ext>
            </a:extLst>
          </p:cNvPr>
          <p:cNvGraphicFramePr>
            <a:graphicFrameLocks noGrp="1"/>
          </p:cNvGraphicFramePr>
          <p:nvPr>
            <p:extLst>
              <p:ext uri="{D42A27DB-BD31-4B8C-83A1-F6EECF244321}">
                <p14:modId xmlns:p14="http://schemas.microsoft.com/office/powerpoint/2010/main" val="571513017"/>
              </p:ext>
            </p:extLst>
          </p:nvPr>
        </p:nvGraphicFramePr>
        <p:xfrm>
          <a:off x="482600" y="1524000"/>
          <a:ext cx="45720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89CA1F7E-3185-E170-88AF-1DE5FF6255D7}"/>
              </a:ext>
            </a:extLst>
          </p:cNvPr>
          <p:cNvGraphicFramePr>
            <a:graphicFrameLocks noGrp="1"/>
          </p:cNvGraphicFramePr>
          <p:nvPr>
            <p:extLst>
              <p:ext uri="{D42A27DB-BD31-4B8C-83A1-F6EECF244321}">
                <p14:modId xmlns:p14="http://schemas.microsoft.com/office/powerpoint/2010/main" val="3579167398"/>
              </p:ext>
            </p:extLst>
          </p:nvPr>
        </p:nvGraphicFramePr>
        <p:xfrm>
          <a:off x="5303520" y="1463040"/>
          <a:ext cx="3341532" cy="4572000"/>
        </p:xfrm>
        <a:graphic>
          <a:graphicData uri="http://schemas.openxmlformats.org/drawingml/2006/table">
            <a:tbl>
              <a:tblPr/>
              <a:tblGrid>
                <a:gridCol w="1971902">
                  <a:extLst>
                    <a:ext uri="{9D8B030D-6E8A-4147-A177-3AD203B41FA5}">
                      <a16:colId xmlns:a16="http://schemas.microsoft.com/office/drawing/2014/main" val="71200375"/>
                    </a:ext>
                  </a:extLst>
                </a:gridCol>
                <a:gridCol w="684815">
                  <a:extLst>
                    <a:ext uri="{9D8B030D-6E8A-4147-A177-3AD203B41FA5}">
                      <a16:colId xmlns:a16="http://schemas.microsoft.com/office/drawing/2014/main" val="3395460156"/>
                    </a:ext>
                  </a:extLst>
                </a:gridCol>
                <a:gridCol w="684815">
                  <a:extLst>
                    <a:ext uri="{9D8B030D-6E8A-4147-A177-3AD203B41FA5}">
                      <a16:colId xmlns:a16="http://schemas.microsoft.com/office/drawing/2014/main" val="408654255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1230490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480200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extLst>
                  <a:ext uri="{0D108BD9-81ED-4DB2-BD59-A6C34878D82A}">
                    <a16:rowId xmlns:a16="http://schemas.microsoft.com/office/drawing/2014/main" val="10307142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07042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653647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199171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extLst>
                  <a:ext uri="{0D108BD9-81ED-4DB2-BD59-A6C34878D82A}">
                    <a16:rowId xmlns:a16="http://schemas.microsoft.com/office/drawing/2014/main" val="12007564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229920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extLst>
                  <a:ext uri="{0D108BD9-81ED-4DB2-BD59-A6C34878D82A}">
                    <a16:rowId xmlns:a16="http://schemas.microsoft.com/office/drawing/2014/main" val="16993210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526213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0833786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144271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extLst>
                  <a:ext uri="{0D108BD9-81ED-4DB2-BD59-A6C34878D82A}">
                    <a16:rowId xmlns:a16="http://schemas.microsoft.com/office/drawing/2014/main" val="2812521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58873847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54645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a:noFill/>
                    </a:lnB>
                    <a:noFill/>
                  </a:tcPr>
                </a:tc>
                <a:extLst>
                  <a:ext uri="{0D108BD9-81ED-4DB2-BD59-A6C34878D82A}">
                    <a16:rowId xmlns:a16="http://schemas.microsoft.com/office/drawing/2014/main" val="2013543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175073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extLst>
                  <a:ext uri="{0D108BD9-81ED-4DB2-BD59-A6C34878D82A}">
                    <a16:rowId xmlns:a16="http://schemas.microsoft.com/office/drawing/2014/main" val="3971636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055427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extLst>
                  <a:ext uri="{0D108BD9-81ED-4DB2-BD59-A6C34878D82A}">
                    <a16:rowId xmlns:a16="http://schemas.microsoft.com/office/drawing/2014/main" val="36599515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2156043"/>
                  </a:ext>
                </a:extLst>
              </a:tr>
            </a:tbl>
          </a:graphicData>
        </a:graphic>
      </p:graphicFrame>
    </p:spTree>
    <p:extLst>
      <p:ext uri="{BB962C8B-B14F-4D97-AF65-F5344CB8AC3E}">
        <p14:creationId xmlns:p14="http://schemas.microsoft.com/office/powerpoint/2010/main" val="210046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19E09A-D839-D5F6-70AF-045AF43F3530}"/>
              </a:ext>
            </a:extLst>
          </p:cNvPr>
          <p:cNvSpPr>
            <a:spLocks noGrp="1"/>
          </p:cNvSpPr>
          <p:nvPr>
            <p:ph type="body" sz="quarter" idx="12"/>
          </p:nvPr>
        </p:nvSpPr>
        <p:spPr>
          <a:xfrm>
            <a:off x="457199" y="822960"/>
            <a:ext cx="7949245" cy="609600"/>
          </a:xfrm>
        </p:spPr>
        <p:txBody>
          <a:bodyPr/>
          <a:lstStyle/>
          <a:p>
            <a:r>
              <a:rPr lang="en-US"/>
              <a:t>What is your primary reason for riding your motorcycle? (Overall % and % by Demographics)</a:t>
            </a:r>
          </a:p>
          <a:p>
            <a:endParaRPr lang="en-US"/>
          </a:p>
        </p:txBody>
      </p:sp>
      <p:sp>
        <p:nvSpPr>
          <p:cNvPr id="5" name="Title 4">
            <a:extLst>
              <a:ext uri="{FF2B5EF4-FFF2-40B4-BE49-F238E27FC236}">
                <a16:creationId xmlns:a16="http://schemas.microsoft.com/office/drawing/2014/main" id="{9BEB52AB-C5FA-DFA1-8663-C72388B8F96A}"/>
              </a:ext>
            </a:extLst>
          </p:cNvPr>
          <p:cNvSpPr>
            <a:spLocks noGrp="1"/>
          </p:cNvSpPr>
          <p:nvPr>
            <p:ph type="title"/>
          </p:nvPr>
        </p:nvSpPr>
        <p:spPr/>
        <p:txBody>
          <a:bodyPr/>
          <a:lstStyle/>
          <a:p>
            <a:r>
              <a:rPr lang="en-US"/>
              <a:t>DRIVING HABITS</a:t>
            </a:r>
          </a:p>
        </p:txBody>
      </p:sp>
      <p:graphicFrame>
        <p:nvGraphicFramePr>
          <p:cNvPr id="4" name="Chart 3">
            <a:extLst>
              <a:ext uri="{FF2B5EF4-FFF2-40B4-BE49-F238E27FC236}">
                <a16:creationId xmlns:a16="http://schemas.microsoft.com/office/drawing/2014/main" id="{4EBF42A1-48D2-67B1-E39D-5770F8C6F60A}"/>
              </a:ext>
            </a:extLst>
          </p:cNvPr>
          <p:cNvGraphicFramePr>
            <a:graphicFrameLocks noGrp="1"/>
          </p:cNvGraphicFramePr>
          <p:nvPr>
            <p:extLst>
              <p:ext uri="{D42A27DB-BD31-4B8C-83A1-F6EECF244321}">
                <p14:modId xmlns:p14="http://schemas.microsoft.com/office/powerpoint/2010/main" val="4139485439"/>
              </p:ext>
            </p:extLst>
          </p:nvPr>
        </p:nvGraphicFramePr>
        <p:xfrm>
          <a:off x="482600" y="1524000"/>
          <a:ext cx="374904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C554B33-54BD-7391-51A1-C9B62D55C066}"/>
              </a:ext>
            </a:extLst>
          </p:cNvPr>
          <p:cNvGraphicFramePr>
            <a:graphicFrameLocks noGrp="1"/>
          </p:cNvGraphicFramePr>
          <p:nvPr>
            <p:extLst>
              <p:ext uri="{D42A27DB-BD31-4B8C-83A1-F6EECF244321}">
                <p14:modId xmlns:p14="http://schemas.microsoft.com/office/powerpoint/2010/main" val="2260185126"/>
              </p:ext>
            </p:extLst>
          </p:nvPr>
        </p:nvGraphicFramePr>
        <p:xfrm>
          <a:off x="4572000" y="1463040"/>
          <a:ext cx="3834445" cy="4572006"/>
        </p:xfrm>
        <a:graphic>
          <a:graphicData uri="http://schemas.openxmlformats.org/drawingml/2006/table">
            <a:tbl>
              <a:tblPr/>
              <a:tblGrid>
                <a:gridCol w="1877917">
                  <a:extLst>
                    <a:ext uri="{9D8B030D-6E8A-4147-A177-3AD203B41FA5}">
                      <a16:colId xmlns:a16="http://schemas.microsoft.com/office/drawing/2014/main" val="718255730"/>
                    </a:ext>
                  </a:extLst>
                </a:gridCol>
                <a:gridCol w="652176">
                  <a:extLst>
                    <a:ext uri="{9D8B030D-6E8A-4147-A177-3AD203B41FA5}">
                      <a16:colId xmlns:a16="http://schemas.microsoft.com/office/drawing/2014/main" val="485510789"/>
                    </a:ext>
                  </a:extLst>
                </a:gridCol>
                <a:gridCol w="652176">
                  <a:extLst>
                    <a:ext uri="{9D8B030D-6E8A-4147-A177-3AD203B41FA5}">
                      <a16:colId xmlns:a16="http://schemas.microsoft.com/office/drawing/2014/main" val="3524115800"/>
                    </a:ext>
                  </a:extLst>
                </a:gridCol>
                <a:gridCol w="652176">
                  <a:extLst>
                    <a:ext uri="{9D8B030D-6E8A-4147-A177-3AD203B41FA5}">
                      <a16:colId xmlns:a16="http://schemas.microsoft.com/office/drawing/2014/main" val="1288817938"/>
                    </a:ext>
                  </a:extLst>
                </a:gridCol>
              </a:tblGrid>
              <a:tr h="714546">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Commuting or other task-related trips</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Recreation</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Both commuting and recreation</a:t>
                      </a:r>
                    </a:p>
                  </a:txBody>
                  <a:tcPr marL="8741" marR="8741" marT="8741"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7475373"/>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25122490"/>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36%</a:t>
                      </a:r>
                    </a:p>
                  </a:txBody>
                  <a:tcPr marL="8741" marR="8741" marT="8741" marB="0" anchor="ctr">
                    <a:lnL>
                      <a:noFill/>
                    </a:lnL>
                    <a:lnR>
                      <a:noFill/>
                    </a:lnR>
                    <a:lnT>
                      <a:noFill/>
                    </a:lnT>
                    <a:lnB>
                      <a:noFill/>
                    </a:lnB>
                    <a:noFill/>
                  </a:tcPr>
                </a:tc>
                <a:extLst>
                  <a:ext uri="{0D108BD9-81ED-4DB2-BD59-A6C34878D82A}">
                    <a16:rowId xmlns:a16="http://schemas.microsoft.com/office/drawing/2014/main" val="614818886"/>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3951546647"/>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86%</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33729348"/>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93458451"/>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8741" marR="8741" marT="8741" marB="0" anchor="ctr">
                    <a:lnL>
                      <a:noFill/>
                    </a:lnL>
                    <a:lnR>
                      <a:noFill/>
                    </a:lnR>
                    <a:lnT>
                      <a:noFill/>
                    </a:lnT>
                    <a:lnB>
                      <a:noFill/>
                    </a:lnB>
                    <a:noFill/>
                  </a:tcPr>
                </a:tc>
                <a:extLst>
                  <a:ext uri="{0D108BD9-81ED-4DB2-BD59-A6C34878D82A}">
                    <a16:rowId xmlns:a16="http://schemas.microsoft.com/office/drawing/2014/main" val="2715136703"/>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52%</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526596451"/>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8741" marR="8741" marT="8741" marB="0" anchor="ctr">
                    <a:lnL>
                      <a:noFill/>
                    </a:lnL>
                    <a:lnR>
                      <a:noFill/>
                    </a:lnR>
                    <a:lnT>
                      <a:noFill/>
                    </a:lnT>
                    <a:lnB>
                      <a:noFill/>
                    </a:lnB>
                    <a:noFill/>
                  </a:tcPr>
                </a:tc>
                <a:extLst>
                  <a:ext uri="{0D108BD9-81ED-4DB2-BD59-A6C34878D82A}">
                    <a16:rowId xmlns:a16="http://schemas.microsoft.com/office/drawing/2014/main" val="1964229324"/>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1985915793"/>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69%</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4607668"/>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8741" marR="8741" marT="8741"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06913112"/>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8741" marR="8741" marT="8741" marB="0" anchor="ctr">
                    <a:lnL>
                      <a:noFill/>
                    </a:lnL>
                    <a:lnR>
                      <a:noFill/>
                    </a:lnR>
                    <a:lnT>
                      <a:noFill/>
                    </a:lnT>
                    <a:lnB>
                      <a:noFill/>
                    </a:lnB>
                    <a:noFill/>
                  </a:tcPr>
                </a:tc>
                <a:extLst>
                  <a:ext uri="{0D108BD9-81ED-4DB2-BD59-A6C34878D82A}">
                    <a16:rowId xmlns:a16="http://schemas.microsoft.com/office/drawing/2014/main" val="2496212227"/>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43%</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49254901"/>
                  </a:ext>
                </a:extLst>
              </a:tr>
              <a:tr h="192873">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8741" marR="8741" marT="8741"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89228273"/>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94%</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a:t>
                      </a:r>
                    </a:p>
                  </a:txBody>
                  <a:tcPr marL="8741" marR="8741" marT="8741" marB="0" anchor="ctr">
                    <a:lnL>
                      <a:noFill/>
                    </a:lnL>
                    <a:lnR>
                      <a:noFill/>
                    </a:lnR>
                    <a:lnT>
                      <a:noFill/>
                    </a:lnT>
                    <a:lnB>
                      <a:noFill/>
                    </a:lnB>
                    <a:noFill/>
                  </a:tcPr>
                </a:tc>
                <a:extLst>
                  <a:ext uri="{0D108BD9-81ED-4DB2-BD59-A6C34878D82A}">
                    <a16:rowId xmlns:a16="http://schemas.microsoft.com/office/drawing/2014/main" val="3953506966"/>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1260863888"/>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9%</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8741" marR="8741" marT="8741" marB="0" anchor="ctr">
                    <a:lnL>
                      <a:noFill/>
                    </a:lnL>
                    <a:lnR>
                      <a:noFill/>
                    </a:lnR>
                    <a:lnT>
                      <a:noFill/>
                    </a:lnT>
                    <a:lnB>
                      <a:noFill/>
                    </a:lnB>
                    <a:noFill/>
                  </a:tcPr>
                </a:tc>
                <a:extLst>
                  <a:ext uri="{0D108BD9-81ED-4DB2-BD59-A6C34878D82A}">
                    <a16:rowId xmlns:a16="http://schemas.microsoft.com/office/drawing/2014/main" val="661808361"/>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&lt;1%</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8741" marR="8741" marT="8741"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8741" marR="8741" marT="8741" marB="0" anchor="ctr">
                    <a:lnL>
                      <a:noFill/>
                    </a:lnL>
                    <a:lnR>
                      <a:noFill/>
                    </a:lnR>
                    <a:lnT>
                      <a:noFill/>
                    </a:lnT>
                    <a:lnB>
                      <a:noFill/>
                    </a:lnB>
                    <a:solidFill>
                      <a:srgbClr val="D0D9E5"/>
                    </a:solidFill>
                  </a:tcPr>
                </a:tc>
                <a:extLst>
                  <a:ext uri="{0D108BD9-81ED-4DB2-BD59-A6C34878D82A}">
                    <a16:rowId xmlns:a16="http://schemas.microsoft.com/office/drawing/2014/main" val="2648557103"/>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8%</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8741" marR="8741" marT="8741"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8741" marR="8741" marT="8741" marB="0" anchor="ctr">
                    <a:lnL>
                      <a:noFill/>
                    </a:lnL>
                    <a:lnR>
                      <a:noFill/>
                    </a:lnR>
                    <a:lnT>
                      <a:noFill/>
                    </a:lnT>
                    <a:lnB>
                      <a:noFill/>
                    </a:lnB>
                    <a:noFill/>
                  </a:tcPr>
                </a:tc>
                <a:extLst>
                  <a:ext uri="{0D108BD9-81ED-4DB2-BD59-A6C34878D82A}">
                    <a16:rowId xmlns:a16="http://schemas.microsoft.com/office/drawing/2014/main" val="2776967828"/>
                  </a:ext>
                </a:extLst>
              </a:tr>
              <a:tr h="192873">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42%</a:t>
                      </a:r>
                    </a:p>
                  </a:txBody>
                  <a:tcPr marL="8741" marR="8741" marT="8741"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643438100"/>
                  </a:ext>
                </a:extLst>
              </a:tr>
            </a:tbl>
          </a:graphicData>
        </a:graphic>
      </p:graphicFrame>
    </p:spTree>
    <p:extLst>
      <p:ext uri="{BB962C8B-B14F-4D97-AF65-F5344CB8AC3E}">
        <p14:creationId xmlns:p14="http://schemas.microsoft.com/office/powerpoint/2010/main" val="34230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856895-43B7-AE03-A6AA-9E6CD4D8C298}"/>
              </a:ext>
            </a:extLst>
          </p:cNvPr>
          <p:cNvSpPr>
            <a:spLocks noGrp="1"/>
          </p:cNvSpPr>
          <p:nvPr>
            <p:ph type="body" sz="quarter" idx="12"/>
          </p:nvPr>
        </p:nvSpPr>
        <p:spPr/>
        <p:txBody>
          <a:bodyPr>
            <a:normAutofit/>
          </a:bodyPr>
          <a:lstStyle/>
          <a:p>
            <a:r>
              <a:rPr lang="en-US"/>
              <a:t>In the past 12 months, how many vehicle accidents or crashes (even minor ones) have you been involved in that... (Overall %)</a:t>
            </a:r>
          </a:p>
        </p:txBody>
      </p:sp>
      <p:sp>
        <p:nvSpPr>
          <p:cNvPr id="3" name="Title 2">
            <a:extLst>
              <a:ext uri="{FF2B5EF4-FFF2-40B4-BE49-F238E27FC236}">
                <a16:creationId xmlns:a16="http://schemas.microsoft.com/office/drawing/2014/main" id="{BA1E27B9-198E-B945-F2A3-8FE4E10F5944}"/>
              </a:ext>
            </a:extLst>
          </p:cNvPr>
          <p:cNvSpPr>
            <a:spLocks noGrp="1"/>
          </p:cNvSpPr>
          <p:nvPr>
            <p:ph type="title"/>
          </p:nvPr>
        </p:nvSpPr>
        <p:spPr/>
        <p:txBody>
          <a:bodyPr/>
          <a:lstStyle/>
          <a:p>
            <a:r>
              <a:rPr lang="en-US" sz="2000"/>
              <a:t>DRIVING HISTORY</a:t>
            </a:r>
            <a:endParaRPr lang="en-US"/>
          </a:p>
        </p:txBody>
      </p:sp>
      <p:sp>
        <p:nvSpPr>
          <p:cNvPr id="6" name="Text Placeholder 2">
            <a:extLst>
              <a:ext uri="{FF2B5EF4-FFF2-40B4-BE49-F238E27FC236}">
                <a16:creationId xmlns:a16="http://schemas.microsoft.com/office/drawing/2014/main" id="{6340EFAA-B964-8D14-A0B9-BC8448997232}"/>
              </a:ext>
            </a:extLst>
          </p:cNvPr>
          <p:cNvSpPr txBox="1">
            <a:spLocks/>
          </p:cNvSpPr>
          <p:nvPr/>
        </p:nvSpPr>
        <p:spPr>
          <a:xfrm>
            <a:off x="482600" y="1465910"/>
            <a:ext cx="3657600" cy="3749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accent1"/>
                </a:solidFill>
              </a:rPr>
              <a:t>Were NOT your fault</a:t>
            </a:r>
          </a:p>
        </p:txBody>
      </p:sp>
      <p:sp>
        <p:nvSpPr>
          <p:cNvPr id="7" name="Text Placeholder 2">
            <a:extLst>
              <a:ext uri="{FF2B5EF4-FFF2-40B4-BE49-F238E27FC236}">
                <a16:creationId xmlns:a16="http://schemas.microsoft.com/office/drawing/2014/main" id="{D8D3B921-88F8-EAFC-6907-D9BC136FD396}"/>
              </a:ext>
            </a:extLst>
          </p:cNvPr>
          <p:cNvSpPr txBox="1">
            <a:spLocks/>
          </p:cNvSpPr>
          <p:nvPr/>
        </p:nvSpPr>
        <p:spPr>
          <a:xfrm>
            <a:off x="4879512" y="1466653"/>
            <a:ext cx="3657600" cy="3749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accent1"/>
                </a:solidFill>
              </a:rPr>
              <a:t>Were perhaps your fault</a:t>
            </a:r>
          </a:p>
        </p:txBody>
      </p:sp>
      <p:graphicFrame>
        <p:nvGraphicFramePr>
          <p:cNvPr id="8" name="Chart 7">
            <a:extLst>
              <a:ext uri="{FF2B5EF4-FFF2-40B4-BE49-F238E27FC236}">
                <a16:creationId xmlns:a16="http://schemas.microsoft.com/office/drawing/2014/main" id="{7A26344A-C6C2-385F-AEFC-78D7F0A18021}"/>
              </a:ext>
            </a:extLst>
          </p:cNvPr>
          <p:cNvGraphicFramePr>
            <a:graphicFrameLocks noGrp="1"/>
          </p:cNvGraphicFramePr>
          <p:nvPr>
            <p:extLst>
              <p:ext uri="{D42A27DB-BD31-4B8C-83A1-F6EECF244321}">
                <p14:modId xmlns:p14="http://schemas.microsoft.com/office/powerpoint/2010/main" val="1616086954"/>
              </p:ext>
            </p:extLst>
          </p:nvPr>
        </p:nvGraphicFramePr>
        <p:xfrm>
          <a:off x="482600" y="18288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1C0D6B0A-AB6C-CF57-76CB-B2EA565A0A57}"/>
              </a:ext>
            </a:extLst>
          </p:cNvPr>
          <p:cNvGraphicFramePr>
            <a:graphicFrameLocks noGrp="1"/>
          </p:cNvGraphicFramePr>
          <p:nvPr>
            <p:extLst>
              <p:ext uri="{D42A27DB-BD31-4B8C-83A1-F6EECF244321}">
                <p14:modId xmlns:p14="http://schemas.microsoft.com/office/powerpoint/2010/main" val="2137417962"/>
              </p:ext>
            </p:extLst>
          </p:nvPr>
        </p:nvGraphicFramePr>
        <p:xfrm>
          <a:off x="4882896" y="1828800"/>
          <a:ext cx="36576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89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65F753-940D-6049-7A49-3F904299A002}"/>
              </a:ext>
            </a:extLst>
          </p:cNvPr>
          <p:cNvSpPr>
            <a:spLocks noGrp="1"/>
          </p:cNvSpPr>
          <p:nvPr>
            <p:ph type="body" sz="quarter" idx="12"/>
          </p:nvPr>
        </p:nvSpPr>
        <p:spPr/>
        <p:txBody>
          <a:bodyPr>
            <a:normAutofit lnSpcReduction="10000"/>
          </a:bodyPr>
          <a:lstStyle/>
          <a:p>
            <a:r>
              <a:rPr lang="en-US"/>
              <a:t>In the past 12 months, how many vehicle accidents or crashes (even minor ones) have you been involved in that were NOT your fault?</a:t>
            </a:r>
          </a:p>
        </p:txBody>
      </p:sp>
      <p:sp>
        <p:nvSpPr>
          <p:cNvPr id="3" name="Title 2">
            <a:extLst>
              <a:ext uri="{FF2B5EF4-FFF2-40B4-BE49-F238E27FC236}">
                <a16:creationId xmlns:a16="http://schemas.microsoft.com/office/drawing/2014/main" id="{E9E44D64-10BF-AE1D-A584-61D84AD63ECF}"/>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F333C448-4E39-BC61-C1D2-420AB0EEEEF1}"/>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3607220422"/>
                    </a:ext>
                  </a:extLst>
                </a:gridCol>
                <a:gridCol w="684998">
                  <a:extLst>
                    <a:ext uri="{9D8B030D-6E8A-4147-A177-3AD203B41FA5}">
                      <a16:colId xmlns:a16="http://schemas.microsoft.com/office/drawing/2014/main" val="3533127589"/>
                    </a:ext>
                  </a:extLst>
                </a:gridCol>
                <a:gridCol w="684998">
                  <a:extLst>
                    <a:ext uri="{9D8B030D-6E8A-4147-A177-3AD203B41FA5}">
                      <a16:colId xmlns:a16="http://schemas.microsoft.com/office/drawing/2014/main" val="628345876"/>
                    </a:ext>
                  </a:extLst>
                </a:gridCol>
                <a:gridCol w="684998">
                  <a:extLst>
                    <a:ext uri="{9D8B030D-6E8A-4147-A177-3AD203B41FA5}">
                      <a16:colId xmlns:a16="http://schemas.microsoft.com/office/drawing/2014/main" val="3170618125"/>
                    </a:ext>
                  </a:extLst>
                </a:gridCol>
                <a:gridCol w="684998">
                  <a:extLst>
                    <a:ext uri="{9D8B030D-6E8A-4147-A177-3AD203B41FA5}">
                      <a16:colId xmlns:a16="http://schemas.microsoft.com/office/drawing/2014/main" val="53350928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434825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134914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40493428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259900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90327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435722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7370656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680174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5841203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974705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778745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312779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9991109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440400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368043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27766436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609052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8051818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19566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4329302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11680142"/>
                  </a:ext>
                </a:extLst>
              </a:tr>
            </a:tbl>
          </a:graphicData>
        </a:graphic>
      </p:graphicFrame>
    </p:spTree>
    <p:extLst>
      <p:ext uri="{BB962C8B-B14F-4D97-AF65-F5344CB8AC3E}">
        <p14:creationId xmlns:p14="http://schemas.microsoft.com/office/powerpoint/2010/main" val="132465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37DD92-0516-7C47-C948-CF818380E5C5}"/>
              </a:ext>
            </a:extLst>
          </p:cNvPr>
          <p:cNvSpPr>
            <a:spLocks noGrp="1"/>
          </p:cNvSpPr>
          <p:nvPr>
            <p:ph type="body" sz="quarter" idx="12"/>
          </p:nvPr>
        </p:nvSpPr>
        <p:spPr/>
        <p:txBody>
          <a:bodyPr>
            <a:normAutofit lnSpcReduction="10000"/>
          </a:bodyPr>
          <a:lstStyle/>
          <a:p>
            <a:r>
              <a:rPr lang="en-US"/>
              <a:t>In the past 12 months, how many vehicle accidents or crashes (even minor ones) have you been involved in that were perhaps your fault?</a:t>
            </a:r>
          </a:p>
        </p:txBody>
      </p:sp>
      <p:sp>
        <p:nvSpPr>
          <p:cNvPr id="3" name="Title 2">
            <a:extLst>
              <a:ext uri="{FF2B5EF4-FFF2-40B4-BE49-F238E27FC236}">
                <a16:creationId xmlns:a16="http://schemas.microsoft.com/office/drawing/2014/main" id="{DDA27FB3-9852-12F4-EBBE-B9042DB60C13}"/>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E34B0F27-1D0D-A7D5-84A4-D3A03C943A3D}"/>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1463480704"/>
                    </a:ext>
                  </a:extLst>
                </a:gridCol>
                <a:gridCol w="684998">
                  <a:extLst>
                    <a:ext uri="{9D8B030D-6E8A-4147-A177-3AD203B41FA5}">
                      <a16:colId xmlns:a16="http://schemas.microsoft.com/office/drawing/2014/main" val="2424165060"/>
                    </a:ext>
                  </a:extLst>
                </a:gridCol>
                <a:gridCol w="684998">
                  <a:extLst>
                    <a:ext uri="{9D8B030D-6E8A-4147-A177-3AD203B41FA5}">
                      <a16:colId xmlns:a16="http://schemas.microsoft.com/office/drawing/2014/main" val="3177836972"/>
                    </a:ext>
                  </a:extLst>
                </a:gridCol>
                <a:gridCol w="684998">
                  <a:extLst>
                    <a:ext uri="{9D8B030D-6E8A-4147-A177-3AD203B41FA5}">
                      <a16:colId xmlns:a16="http://schemas.microsoft.com/office/drawing/2014/main" val="2082665847"/>
                    </a:ext>
                  </a:extLst>
                </a:gridCol>
                <a:gridCol w="684998">
                  <a:extLst>
                    <a:ext uri="{9D8B030D-6E8A-4147-A177-3AD203B41FA5}">
                      <a16:colId xmlns:a16="http://schemas.microsoft.com/office/drawing/2014/main" val="3631935373"/>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5568919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387287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8958470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322354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2927900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495529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9592115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010382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1467162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257183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47617699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23564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5241454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7091644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360347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37282329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447956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8812810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704451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7458985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33187309"/>
                  </a:ext>
                </a:extLst>
              </a:tr>
            </a:tbl>
          </a:graphicData>
        </a:graphic>
      </p:graphicFrame>
    </p:spTree>
    <p:extLst>
      <p:ext uri="{BB962C8B-B14F-4D97-AF65-F5344CB8AC3E}">
        <p14:creationId xmlns:p14="http://schemas.microsoft.com/office/powerpoint/2010/main" val="246610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CFEAA-A479-443D-9257-079BFB2238B7}"/>
              </a:ext>
            </a:extLst>
          </p:cNvPr>
          <p:cNvSpPr>
            <a:spLocks noGrp="1"/>
          </p:cNvSpPr>
          <p:nvPr>
            <p:ph type="body" sz="quarter" idx="12"/>
          </p:nvPr>
        </p:nvSpPr>
        <p:spPr/>
        <p:txBody>
          <a:bodyPr>
            <a:normAutofit/>
          </a:bodyPr>
          <a:lstStyle/>
          <a:p>
            <a:r>
              <a:rPr lang="en-US" sz="2800">
                <a:latin typeface="Urbane Bold" panose="00000800000000000000" pitchFamily="2" charset="0"/>
              </a:rPr>
              <a:t>TABLE OF CONTENTS</a:t>
            </a:r>
          </a:p>
        </p:txBody>
      </p:sp>
      <p:sp>
        <p:nvSpPr>
          <p:cNvPr id="3" name="Text Placeholder 2">
            <a:extLst>
              <a:ext uri="{FF2B5EF4-FFF2-40B4-BE49-F238E27FC236}">
                <a16:creationId xmlns:a16="http://schemas.microsoft.com/office/drawing/2014/main" id="{FAA101E6-4C5B-67DF-D481-2C9F487C62F6}"/>
              </a:ext>
            </a:extLst>
          </p:cNvPr>
          <p:cNvSpPr>
            <a:spLocks noGrp="1"/>
          </p:cNvSpPr>
          <p:nvPr>
            <p:ph type="body" sz="quarter" idx="10"/>
          </p:nvPr>
        </p:nvSpPr>
        <p:spPr/>
        <p:txBody>
          <a:bodyPr vert="horz" lIns="91440" tIns="45720" rIns="91440" bIns="45720" rtlCol="0" anchor="t">
            <a:normAutofit lnSpcReduction="10000"/>
          </a:bodyPr>
          <a:lstStyle/>
          <a:p>
            <a:pPr marL="1376045" indent="-914400">
              <a:spcBef>
                <a:spcPts val="600"/>
              </a:spcBef>
            </a:pPr>
            <a:r>
              <a:rPr lang="en-US" sz="2000">
                <a:latin typeface="Urbane Demi Bold"/>
                <a:cs typeface="Arial"/>
              </a:rPr>
              <a:t>4  </a:t>
            </a:r>
            <a:r>
              <a:rPr lang="en-US" sz="1800">
                <a:latin typeface="Urbane Demi Bold"/>
                <a:cs typeface="Arial"/>
              </a:rPr>
              <a:t>	Methodology</a:t>
            </a:r>
            <a:endParaRPr lang="en-US">
              <a:latin typeface="Urbane Demi Bold"/>
              <a:cs typeface="Arial"/>
            </a:endParaRPr>
          </a:p>
          <a:p>
            <a:pPr marL="1376045" indent="-914400">
              <a:spcBef>
                <a:spcPts val="600"/>
              </a:spcBef>
            </a:pPr>
            <a:r>
              <a:rPr lang="en-US" sz="1800">
                <a:latin typeface="Urbane Demi Bold"/>
                <a:cs typeface="Arial"/>
              </a:rPr>
              <a:t>9  	Summary</a:t>
            </a:r>
          </a:p>
          <a:p>
            <a:pPr marL="461645">
              <a:spcBef>
                <a:spcPts val="600"/>
              </a:spcBef>
            </a:pPr>
            <a:r>
              <a:rPr lang="en-US" sz="1800">
                <a:latin typeface="Urbane Demi Bold"/>
                <a:cs typeface="Arial"/>
              </a:rPr>
              <a:t>15 	       Detailed Findings</a:t>
            </a:r>
          </a:p>
          <a:p>
            <a:pPr marL="1601470" indent="-914400">
              <a:spcBef>
                <a:spcPts val="600"/>
              </a:spcBef>
            </a:pPr>
            <a:r>
              <a:rPr lang="en-US" sz="1400">
                <a:latin typeface="Urbane Demi Bold"/>
                <a:cs typeface="Arial"/>
              </a:rPr>
              <a:t>16 		Use of Public Roads</a:t>
            </a:r>
          </a:p>
          <a:p>
            <a:pPr marL="1601470" indent="-914400">
              <a:spcBef>
                <a:spcPts val="600"/>
              </a:spcBef>
            </a:pPr>
            <a:r>
              <a:rPr lang="en-US" sz="1400">
                <a:latin typeface="Urbane Demi Bold"/>
                <a:cs typeface="Arial"/>
              </a:rPr>
              <a:t>21 		Driving Habits</a:t>
            </a:r>
          </a:p>
          <a:p>
            <a:pPr marL="1601470" indent="-914400">
              <a:spcBef>
                <a:spcPts val="600"/>
              </a:spcBef>
            </a:pPr>
            <a:r>
              <a:rPr lang="en-US" sz="1400">
                <a:latin typeface="Urbane Demi Bold"/>
                <a:cs typeface="Arial"/>
              </a:rPr>
              <a:t>27 		Driving History</a:t>
            </a:r>
          </a:p>
          <a:p>
            <a:pPr marL="1601470" indent="-914400">
              <a:spcBef>
                <a:spcPts val="600"/>
              </a:spcBef>
            </a:pPr>
            <a:r>
              <a:rPr lang="en-US" sz="1400">
                <a:latin typeface="Urbane Demi Bold"/>
                <a:cs typeface="Arial"/>
              </a:rPr>
              <a:t>37 		Seat Belt Use</a:t>
            </a:r>
          </a:p>
          <a:p>
            <a:pPr marL="1601470" indent="-914400">
              <a:spcBef>
                <a:spcPts val="600"/>
              </a:spcBef>
            </a:pPr>
            <a:r>
              <a:rPr lang="en-US" sz="1400">
                <a:latin typeface="Urbane Demi Bold"/>
                <a:cs typeface="Arial"/>
              </a:rPr>
              <a:t>41 		Driving Behaviors</a:t>
            </a:r>
          </a:p>
          <a:p>
            <a:pPr marL="1601470" indent="-914400">
              <a:spcBef>
                <a:spcPts val="600"/>
              </a:spcBef>
            </a:pPr>
            <a:r>
              <a:rPr lang="en-US" sz="1400">
                <a:latin typeface="Urbane Demi Bold"/>
                <a:cs typeface="Arial"/>
              </a:rPr>
              <a:t>53 		Driving Rules</a:t>
            </a:r>
          </a:p>
          <a:p>
            <a:pPr marL="687070">
              <a:spcBef>
                <a:spcPts val="600"/>
              </a:spcBef>
            </a:pPr>
            <a:r>
              <a:rPr lang="en-US" sz="1400">
                <a:latin typeface="Urbane Demi Bold"/>
                <a:cs typeface="Arial"/>
              </a:rPr>
              <a:t>65	Safety</a:t>
            </a:r>
          </a:p>
          <a:p>
            <a:pPr marL="687070">
              <a:spcBef>
                <a:spcPts val="600"/>
              </a:spcBef>
            </a:pPr>
            <a:r>
              <a:rPr lang="en-US" sz="1400">
                <a:latin typeface="Urbane Demi Bold"/>
                <a:cs typeface="Arial"/>
              </a:rPr>
              <a:t>92	Enforcement</a:t>
            </a:r>
          </a:p>
          <a:p>
            <a:pPr marL="1601470" indent="-914400">
              <a:spcBef>
                <a:spcPts val="600"/>
              </a:spcBef>
            </a:pPr>
            <a:r>
              <a:rPr lang="en-US" sz="1400">
                <a:latin typeface="Urbane Demi Bold"/>
                <a:cs typeface="Arial"/>
              </a:rPr>
              <a:t>100 		Driving Expectations</a:t>
            </a:r>
          </a:p>
          <a:p>
            <a:pPr marL="1601470" indent="-914400">
              <a:spcBef>
                <a:spcPts val="600"/>
              </a:spcBef>
            </a:pPr>
            <a:r>
              <a:rPr lang="en-US" sz="1400">
                <a:latin typeface="Urbane Demi Bold"/>
                <a:cs typeface="Arial"/>
              </a:rPr>
              <a:t>111 		Community Perceptions</a:t>
            </a:r>
          </a:p>
          <a:p>
            <a:pPr marL="1601470" indent="-914400">
              <a:spcBef>
                <a:spcPts val="600"/>
              </a:spcBef>
            </a:pPr>
            <a:r>
              <a:rPr lang="en-US" sz="1400">
                <a:latin typeface="Urbane Demi Bold"/>
                <a:cs typeface="Arial"/>
              </a:rPr>
              <a:t>123 		Driving And Cell Phone 	Use</a:t>
            </a:r>
          </a:p>
          <a:p>
            <a:pPr marL="1601470" indent="-914400">
              <a:spcBef>
                <a:spcPts val="600"/>
              </a:spcBef>
            </a:pPr>
            <a:r>
              <a:rPr lang="en-US" sz="1400">
                <a:latin typeface="Urbane Demi Bold"/>
                <a:cs typeface="Arial"/>
              </a:rPr>
              <a:t>126 		Driving and Safety</a:t>
            </a:r>
          </a:p>
          <a:p>
            <a:pPr marL="1601470" indent="-914400">
              <a:spcBef>
                <a:spcPts val="600"/>
              </a:spcBef>
            </a:pPr>
            <a:r>
              <a:rPr lang="en-US" sz="1400">
                <a:latin typeface="Urbane Demi Bold"/>
                <a:cs typeface="Arial"/>
              </a:rPr>
              <a:t>129 		Driving Control</a:t>
            </a:r>
          </a:p>
          <a:p>
            <a:pPr marL="687070">
              <a:spcBef>
                <a:spcPts val="600"/>
              </a:spcBef>
            </a:pPr>
            <a:r>
              <a:rPr lang="en-US" sz="1400">
                <a:latin typeface="Urbane Demi Bold"/>
                <a:cs typeface="Arial"/>
              </a:rPr>
              <a:t>134    	Traffic Safety</a:t>
            </a:r>
          </a:p>
          <a:p>
            <a:pPr marL="687070">
              <a:spcBef>
                <a:spcPts val="600"/>
              </a:spcBef>
            </a:pPr>
            <a:r>
              <a:rPr lang="en-US" sz="1400">
                <a:latin typeface="Urbane Demi Bold"/>
                <a:cs typeface="Arial"/>
              </a:rPr>
              <a:t>138             	Support for Safety 			Violations</a:t>
            </a:r>
          </a:p>
          <a:p>
            <a:pPr marL="1376045" indent="-914400">
              <a:spcBef>
                <a:spcPts val="600"/>
              </a:spcBef>
            </a:pPr>
            <a:r>
              <a:rPr lang="en-US" sz="1800">
                <a:latin typeface="Urbane Demi Bold"/>
                <a:cs typeface="Arial"/>
              </a:rPr>
              <a:t>145 	Demographics</a:t>
            </a:r>
          </a:p>
        </p:txBody>
      </p:sp>
    </p:spTree>
    <p:extLst>
      <p:ext uri="{BB962C8B-B14F-4D97-AF65-F5344CB8AC3E}">
        <p14:creationId xmlns:p14="http://schemas.microsoft.com/office/powerpoint/2010/main" val="2354843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8B7B8-53EB-2E08-08AA-FC0816CCA6F1}"/>
              </a:ext>
            </a:extLst>
          </p:cNvPr>
          <p:cNvSpPr>
            <a:spLocks noGrp="1"/>
          </p:cNvSpPr>
          <p:nvPr>
            <p:ph type="body" sz="quarter" idx="12"/>
          </p:nvPr>
        </p:nvSpPr>
        <p:spPr>
          <a:xfrm>
            <a:off x="457200" y="822960"/>
            <a:ext cx="8005494" cy="609600"/>
          </a:xfrm>
        </p:spPr>
        <p:txBody>
          <a:bodyPr>
            <a:normAutofit/>
          </a:bodyPr>
          <a:lstStyle/>
          <a:p>
            <a:r>
              <a:rPr lang="en-US"/>
              <a:t>In the past 12 months, have you or someone in your immediate family been struck by a car while walking, biking, or rolling? (Overall % and % by Demographics)</a:t>
            </a:r>
          </a:p>
          <a:p>
            <a:endParaRPr lang="en-US"/>
          </a:p>
        </p:txBody>
      </p:sp>
      <p:sp>
        <p:nvSpPr>
          <p:cNvPr id="5" name="Title 4">
            <a:extLst>
              <a:ext uri="{FF2B5EF4-FFF2-40B4-BE49-F238E27FC236}">
                <a16:creationId xmlns:a16="http://schemas.microsoft.com/office/drawing/2014/main" id="{A6F18721-8FC1-1391-C2DD-B8521AEC5868}"/>
              </a:ext>
            </a:extLst>
          </p:cNvPr>
          <p:cNvSpPr>
            <a:spLocks noGrp="1"/>
          </p:cNvSpPr>
          <p:nvPr>
            <p:ph type="title"/>
          </p:nvPr>
        </p:nvSpPr>
        <p:spPr/>
        <p:txBody>
          <a:bodyPr/>
          <a:lstStyle/>
          <a:p>
            <a:r>
              <a:rPr lang="en-US"/>
              <a:t>DRIVING HISTORY</a:t>
            </a:r>
          </a:p>
        </p:txBody>
      </p:sp>
      <p:graphicFrame>
        <p:nvGraphicFramePr>
          <p:cNvPr id="4" name="Chart 3">
            <a:extLst>
              <a:ext uri="{FF2B5EF4-FFF2-40B4-BE49-F238E27FC236}">
                <a16:creationId xmlns:a16="http://schemas.microsoft.com/office/drawing/2014/main" id="{DE3D734F-BFBB-3C65-A66F-6D13D44DD1A3}"/>
              </a:ext>
            </a:extLst>
          </p:cNvPr>
          <p:cNvGraphicFramePr>
            <a:graphicFrameLocks noGrp="1"/>
          </p:cNvGraphicFramePr>
          <p:nvPr>
            <p:extLst>
              <p:ext uri="{D42A27DB-BD31-4B8C-83A1-F6EECF244321}">
                <p14:modId xmlns:p14="http://schemas.microsoft.com/office/powerpoint/2010/main" val="1015239254"/>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BDEE4C06-E7D6-EC50-B1F5-29BD6E005137}"/>
              </a:ext>
            </a:extLst>
          </p:cNvPr>
          <p:cNvGraphicFramePr>
            <a:graphicFrameLocks noGrp="1"/>
          </p:cNvGraphicFramePr>
          <p:nvPr>
            <p:extLst>
              <p:ext uri="{D42A27DB-BD31-4B8C-83A1-F6EECF244321}">
                <p14:modId xmlns:p14="http://schemas.microsoft.com/office/powerpoint/2010/main" val="3711024823"/>
              </p:ext>
            </p:extLst>
          </p:nvPr>
        </p:nvGraphicFramePr>
        <p:xfrm>
          <a:off x="4572000" y="1463040"/>
          <a:ext cx="3890694" cy="4572000"/>
        </p:xfrm>
        <a:graphic>
          <a:graphicData uri="http://schemas.openxmlformats.org/drawingml/2006/table">
            <a:tbl>
              <a:tblPr/>
              <a:tblGrid>
                <a:gridCol w="1972209">
                  <a:extLst>
                    <a:ext uri="{9D8B030D-6E8A-4147-A177-3AD203B41FA5}">
                      <a16:colId xmlns:a16="http://schemas.microsoft.com/office/drawing/2014/main" val="1343382481"/>
                    </a:ext>
                  </a:extLst>
                </a:gridCol>
                <a:gridCol w="639495">
                  <a:extLst>
                    <a:ext uri="{9D8B030D-6E8A-4147-A177-3AD203B41FA5}">
                      <a16:colId xmlns:a16="http://schemas.microsoft.com/office/drawing/2014/main" val="3368772528"/>
                    </a:ext>
                  </a:extLst>
                </a:gridCol>
                <a:gridCol w="639495">
                  <a:extLst>
                    <a:ext uri="{9D8B030D-6E8A-4147-A177-3AD203B41FA5}">
                      <a16:colId xmlns:a16="http://schemas.microsoft.com/office/drawing/2014/main" val="2472995102"/>
                    </a:ext>
                  </a:extLst>
                </a:gridCol>
                <a:gridCol w="639495">
                  <a:extLst>
                    <a:ext uri="{9D8B030D-6E8A-4147-A177-3AD203B41FA5}">
                      <a16:colId xmlns:a16="http://schemas.microsoft.com/office/drawing/2014/main" val="349431804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487095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81880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42633664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914380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6249551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027740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6949717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861855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404883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517358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5568511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342436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1654974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67462890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558526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6321266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81639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0125531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826978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574806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34430678"/>
                  </a:ext>
                </a:extLst>
              </a:tr>
            </a:tbl>
          </a:graphicData>
        </a:graphic>
      </p:graphicFrame>
    </p:spTree>
    <p:extLst>
      <p:ext uri="{BB962C8B-B14F-4D97-AF65-F5344CB8AC3E}">
        <p14:creationId xmlns:p14="http://schemas.microsoft.com/office/powerpoint/2010/main" val="1856371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7C606E-C746-90AD-D1BA-078A02AA1A4C}"/>
              </a:ext>
            </a:extLst>
          </p:cNvPr>
          <p:cNvSpPr>
            <a:spLocks noGrp="1"/>
          </p:cNvSpPr>
          <p:nvPr>
            <p:ph type="body" sz="quarter" idx="12"/>
          </p:nvPr>
        </p:nvSpPr>
        <p:spPr/>
        <p:txBody>
          <a:bodyPr>
            <a:normAutofit/>
          </a:bodyPr>
          <a:lstStyle/>
          <a:p>
            <a:r>
              <a:rPr lang="en-US"/>
              <a:t>In the past 12 months, how many citations, tickets, or warnings have you received for the following? (Overall %)</a:t>
            </a:r>
          </a:p>
        </p:txBody>
      </p:sp>
      <p:sp>
        <p:nvSpPr>
          <p:cNvPr id="3" name="Title 2">
            <a:extLst>
              <a:ext uri="{FF2B5EF4-FFF2-40B4-BE49-F238E27FC236}">
                <a16:creationId xmlns:a16="http://schemas.microsoft.com/office/drawing/2014/main" id="{2301CEB9-BCAD-BF20-F3B1-F989D13E0A3D}"/>
              </a:ext>
            </a:extLst>
          </p:cNvPr>
          <p:cNvSpPr>
            <a:spLocks noGrp="1"/>
          </p:cNvSpPr>
          <p:nvPr>
            <p:ph type="title"/>
          </p:nvPr>
        </p:nvSpPr>
        <p:spPr/>
        <p:txBody>
          <a:bodyPr/>
          <a:lstStyle/>
          <a:p>
            <a:r>
              <a:rPr lang="en-US" sz="2000"/>
              <a:t>DRIVING HISTORY</a:t>
            </a:r>
            <a:endParaRPr lang="en-US"/>
          </a:p>
        </p:txBody>
      </p:sp>
      <p:graphicFrame>
        <p:nvGraphicFramePr>
          <p:cNvPr id="5" name="Table 4">
            <a:extLst>
              <a:ext uri="{FF2B5EF4-FFF2-40B4-BE49-F238E27FC236}">
                <a16:creationId xmlns:a16="http://schemas.microsoft.com/office/drawing/2014/main" id="{E95BCB6C-7A49-5223-E270-1161FC3E6A94}"/>
              </a:ext>
            </a:extLst>
          </p:cNvPr>
          <p:cNvGraphicFramePr>
            <a:graphicFrameLocks noGrp="1"/>
          </p:cNvGraphicFramePr>
          <p:nvPr/>
        </p:nvGraphicFramePr>
        <p:xfrm>
          <a:off x="1136482" y="1549718"/>
          <a:ext cx="4295971" cy="4238697"/>
        </p:xfrm>
        <a:graphic>
          <a:graphicData uri="http://schemas.openxmlformats.org/drawingml/2006/table">
            <a:tbl>
              <a:tblPr firstRow="1" bandRow="1">
                <a:tableStyleId>{3B4B98B0-60AC-42C2-AFA5-B58CD77FA1E5}</a:tableStyleId>
              </a:tblPr>
              <a:tblGrid>
                <a:gridCol w="1952713">
                  <a:extLst>
                    <a:ext uri="{9D8B030D-6E8A-4147-A177-3AD203B41FA5}">
                      <a16:colId xmlns:a16="http://schemas.microsoft.com/office/drawing/2014/main" val="1021954033"/>
                    </a:ext>
                  </a:extLst>
                </a:gridCol>
                <a:gridCol w="781086">
                  <a:extLst>
                    <a:ext uri="{9D8B030D-6E8A-4147-A177-3AD203B41FA5}">
                      <a16:colId xmlns:a16="http://schemas.microsoft.com/office/drawing/2014/main" val="3640891159"/>
                    </a:ext>
                  </a:extLst>
                </a:gridCol>
                <a:gridCol w="781086">
                  <a:extLst>
                    <a:ext uri="{9D8B030D-6E8A-4147-A177-3AD203B41FA5}">
                      <a16:colId xmlns:a16="http://schemas.microsoft.com/office/drawing/2014/main" val="1126847031"/>
                    </a:ext>
                  </a:extLst>
                </a:gridCol>
                <a:gridCol w="781086">
                  <a:extLst>
                    <a:ext uri="{9D8B030D-6E8A-4147-A177-3AD203B41FA5}">
                      <a16:colId xmlns:a16="http://schemas.microsoft.com/office/drawing/2014/main" val="4184922528"/>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None</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1</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2 or more</a:t>
                      </a:r>
                    </a:p>
                  </a:txBody>
                  <a:tcPr marL="9525" marR="9525" marT="9525" marB="0" anchor="ctr"/>
                </a:tc>
                <a:extLst>
                  <a:ext uri="{0D108BD9-81ED-4DB2-BD59-A6C34878D82A}">
                    <a16:rowId xmlns:a16="http://schemas.microsoft.com/office/drawing/2014/main" val="3614605863"/>
                  </a:ext>
                </a:extLst>
              </a:tr>
              <a:tr h="734926">
                <a:tc>
                  <a:txBody>
                    <a:bodyPr/>
                    <a:lstStyle/>
                    <a:p>
                      <a:pPr algn="l" fontAlgn="ctr"/>
                      <a:r>
                        <a:rPr lang="en-US" sz="1200" u="none" strike="noStrike">
                          <a:effectLst/>
                          <a:latin typeface="Proxima Nova Cn Rg" panose="02000506030000020004" pitchFamily="50" charset="0"/>
                        </a:rPr>
                        <a:t>Not wearing a seat belt</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99%</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2462524267"/>
                  </a:ext>
                </a:extLst>
              </a:tr>
              <a:tr h="734926">
                <a:tc>
                  <a:txBody>
                    <a:bodyPr/>
                    <a:lstStyle/>
                    <a:p>
                      <a:pPr algn="l" fontAlgn="ctr"/>
                      <a:r>
                        <a:rPr lang="en-US" sz="1200" u="none" strike="noStrike">
                          <a:effectLst/>
                          <a:latin typeface="Proxima Nova Cn Rg" panose="02000506030000020004" pitchFamily="50" charset="0"/>
                        </a:rPr>
                        <a:t>Speeding</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92%</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a:t>
                      </a:r>
                    </a:p>
                  </a:txBody>
                  <a:tcPr marL="9525" marR="9525" marT="9525" marB="0" anchor="ctr"/>
                </a:tc>
                <a:extLst>
                  <a:ext uri="{0D108BD9-81ED-4DB2-BD59-A6C34878D82A}">
                    <a16:rowId xmlns:a16="http://schemas.microsoft.com/office/drawing/2014/main" val="2371291582"/>
                  </a:ext>
                </a:extLst>
              </a:tr>
              <a:tr h="734926">
                <a:tc>
                  <a:txBody>
                    <a:bodyPr/>
                    <a:lstStyle/>
                    <a:p>
                      <a:pPr algn="l" fontAlgn="ctr"/>
                      <a:r>
                        <a:rPr lang="en-US" sz="1200" u="none" strike="noStrike">
                          <a:effectLst/>
                          <a:latin typeface="Proxima Nova Cn Rg" panose="02000506030000020004" pitchFamily="50" charset="0"/>
                        </a:rPr>
                        <a:t>Driving through a red light or not stopping at a stop sign</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97%</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3%</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3557274636"/>
                  </a:ext>
                </a:extLst>
              </a:tr>
              <a:tr h="734926">
                <a:tc>
                  <a:txBody>
                    <a:bodyPr/>
                    <a:lstStyle/>
                    <a:p>
                      <a:pPr algn="l" fontAlgn="ctr"/>
                      <a:r>
                        <a:rPr lang="en-US" sz="1200" u="none" strike="noStrike">
                          <a:effectLst/>
                          <a:latin typeface="Proxima Nova Cn Rg" panose="02000506030000020004" pitchFamily="50" charset="0"/>
                        </a:rPr>
                        <a:t>Driving under the influence</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99%</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4130324360"/>
                  </a:ext>
                </a:extLst>
              </a:tr>
              <a:tr h="734926">
                <a:tc>
                  <a:txBody>
                    <a:bodyPr/>
                    <a:lstStyle/>
                    <a:p>
                      <a:pPr algn="l" fontAlgn="ctr"/>
                      <a:r>
                        <a:rPr lang="en-US" sz="1200" b="0" i="0" u="none" strike="noStrike">
                          <a:solidFill>
                            <a:srgbClr val="000000"/>
                          </a:solidFill>
                          <a:effectLst/>
                          <a:latin typeface="Proxima Nova Cn Rg" panose="02000506030000020004" pitchFamily="50" charset="0"/>
                        </a:rPr>
                        <a:t>Distracted driving</a:t>
                      </a:r>
                    </a:p>
                  </a:txBody>
                  <a:tcPr marL="45720"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99%</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2977354378"/>
                  </a:ext>
                </a:extLst>
              </a:tr>
            </a:tbl>
          </a:graphicData>
        </a:graphic>
      </p:graphicFrame>
    </p:spTree>
    <p:extLst>
      <p:ext uri="{BB962C8B-B14F-4D97-AF65-F5344CB8AC3E}">
        <p14:creationId xmlns:p14="http://schemas.microsoft.com/office/powerpoint/2010/main" val="372528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63C24C-E8BB-147E-B67E-59B5CE558723}"/>
              </a:ext>
            </a:extLst>
          </p:cNvPr>
          <p:cNvSpPr>
            <a:spLocks noGrp="1"/>
          </p:cNvSpPr>
          <p:nvPr>
            <p:ph type="body" sz="quarter" idx="12"/>
          </p:nvPr>
        </p:nvSpPr>
        <p:spPr/>
        <p:txBody>
          <a:bodyPr>
            <a:normAutofit lnSpcReduction="10000"/>
          </a:bodyPr>
          <a:lstStyle/>
          <a:p>
            <a:r>
              <a:rPr lang="en-US"/>
              <a:t>In the past 12 months, how many citations, tickets, or warnings have you received for the following? - Not wearing a seat belt</a:t>
            </a:r>
          </a:p>
        </p:txBody>
      </p:sp>
      <p:sp>
        <p:nvSpPr>
          <p:cNvPr id="3" name="Title 2">
            <a:extLst>
              <a:ext uri="{FF2B5EF4-FFF2-40B4-BE49-F238E27FC236}">
                <a16:creationId xmlns:a16="http://schemas.microsoft.com/office/drawing/2014/main" id="{38721DC5-CD9C-274F-00D3-887E25DCA3DE}"/>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E39E4149-EF5E-3547-2418-EA92F81D425C}"/>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2121457911"/>
                    </a:ext>
                  </a:extLst>
                </a:gridCol>
                <a:gridCol w="684998">
                  <a:extLst>
                    <a:ext uri="{9D8B030D-6E8A-4147-A177-3AD203B41FA5}">
                      <a16:colId xmlns:a16="http://schemas.microsoft.com/office/drawing/2014/main" val="2656738247"/>
                    </a:ext>
                  </a:extLst>
                </a:gridCol>
                <a:gridCol w="684998">
                  <a:extLst>
                    <a:ext uri="{9D8B030D-6E8A-4147-A177-3AD203B41FA5}">
                      <a16:colId xmlns:a16="http://schemas.microsoft.com/office/drawing/2014/main" val="2703650358"/>
                    </a:ext>
                  </a:extLst>
                </a:gridCol>
                <a:gridCol w="684998">
                  <a:extLst>
                    <a:ext uri="{9D8B030D-6E8A-4147-A177-3AD203B41FA5}">
                      <a16:colId xmlns:a16="http://schemas.microsoft.com/office/drawing/2014/main" val="2101269322"/>
                    </a:ext>
                  </a:extLst>
                </a:gridCol>
                <a:gridCol w="684998">
                  <a:extLst>
                    <a:ext uri="{9D8B030D-6E8A-4147-A177-3AD203B41FA5}">
                      <a16:colId xmlns:a16="http://schemas.microsoft.com/office/drawing/2014/main" val="195889845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82809938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546104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0449262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982027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2563199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692955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1562555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76714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9849181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065990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689324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354062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0369111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3491225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58453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245350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421528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2182461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554608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3861584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07644937"/>
                  </a:ext>
                </a:extLst>
              </a:tr>
            </a:tbl>
          </a:graphicData>
        </a:graphic>
      </p:graphicFrame>
    </p:spTree>
    <p:extLst>
      <p:ext uri="{BB962C8B-B14F-4D97-AF65-F5344CB8AC3E}">
        <p14:creationId xmlns:p14="http://schemas.microsoft.com/office/powerpoint/2010/main" val="4189403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7A47A-DA99-171D-508F-70A8A294A990}"/>
              </a:ext>
            </a:extLst>
          </p:cNvPr>
          <p:cNvSpPr>
            <a:spLocks noGrp="1"/>
          </p:cNvSpPr>
          <p:nvPr>
            <p:ph type="body" sz="quarter" idx="12"/>
          </p:nvPr>
        </p:nvSpPr>
        <p:spPr/>
        <p:txBody>
          <a:bodyPr/>
          <a:lstStyle/>
          <a:p>
            <a:r>
              <a:rPr lang="en-US"/>
              <a:t>In the past 12 months, how many citations, tickets, or warnings have you received for the following? - Speeding</a:t>
            </a:r>
          </a:p>
        </p:txBody>
      </p:sp>
      <p:sp>
        <p:nvSpPr>
          <p:cNvPr id="3" name="Title 2">
            <a:extLst>
              <a:ext uri="{FF2B5EF4-FFF2-40B4-BE49-F238E27FC236}">
                <a16:creationId xmlns:a16="http://schemas.microsoft.com/office/drawing/2014/main" id="{495C6324-78B8-2C1D-220B-59F7F4A1569B}"/>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8A4B4690-2AD1-EB45-A390-F8E6320F4EBF}"/>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376461220"/>
                    </a:ext>
                  </a:extLst>
                </a:gridCol>
                <a:gridCol w="684998">
                  <a:extLst>
                    <a:ext uri="{9D8B030D-6E8A-4147-A177-3AD203B41FA5}">
                      <a16:colId xmlns:a16="http://schemas.microsoft.com/office/drawing/2014/main" val="2771222190"/>
                    </a:ext>
                  </a:extLst>
                </a:gridCol>
                <a:gridCol w="684998">
                  <a:extLst>
                    <a:ext uri="{9D8B030D-6E8A-4147-A177-3AD203B41FA5}">
                      <a16:colId xmlns:a16="http://schemas.microsoft.com/office/drawing/2014/main" val="3076874062"/>
                    </a:ext>
                  </a:extLst>
                </a:gridCol>
                <a:gridCol w="684998">
                  <a:extLst>
                    <a:ext uri="{9D8B030D-6E8A-4147-A177-3AD203B41FA5}">
                      <a16:colId xmlns:a16="http://schemas.microsoft.com/office/drawing/2014/main" val="2766868237"/>
                    </a:ext>
                  </a:extLst>
                </a:gridCol>
                <a:gridCol w="684998">
                  <a:extLst>
                    <a:ext uri="{9D8B030D-6E8A-4147-A177-3AD203B41FA5}">
                      <a16:colId xmlns:a16="http://schemas.microsoft.com/office/drawing/2014/main" val="140543699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6389709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541505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8641532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359884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3798641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009432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5911092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497439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6112162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320473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83235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35317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7537297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7323316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299369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34757054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745160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5498040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85673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41920806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3896495"/>
                  </a:ext>
                </a:extLst>
              </a:tr>
            </a:tbl>
          </a:graphicData>
        </a:graphic>
      </p:graphicFrame>
    </p:spTree>
    <p:extLst>
      <p:ext uri="{BB962C8B-B14F-4D97-AF65-F5344CB8AC3E}">
        <p14:creationId xmlns:p14="http://schemas.microsoft.com/office/powerpoint/2010/main" val="149024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F8D6A0-87F3-72E6-68C5-232E3A0D3DDD}"/>
              </a:ext>
            </a:extLst>
          </p:cNvPr>
          <p:cNvSpPr>
            <a:spLocks noGrp="1"/>
          </p:cNvSpPr>
          <p:nvPr>
            <p:ph type="body" sz="quarter" idx="12"/>
          </p:nvPr>
        </p:nvSpPr>
        <p:spPr/>
        <p:txBody>
          <a:bodyPr>
            <a:normAutofit lnSpcReduction="10000"/>
          </a:bodyPr>
          <a:lstStyle/>
          <a:p>
            <a:r>
              <a:rPr lang="en-US"/>
              <a:t>In the past 12 months, how many citations, tickets, or warnings have you received for the following? - Driving through a red light or not stopping at a stop sign</a:t>
            </a:r>
          </a:p>
        </p:txBody>
      </p:sp>
      <p:sp>
        <p:nvSpPr>
          <p:cNvPr id="3" name="Title 2">
            <a:extLst>
              <a:ext uri="{FF2B5EF4-FFF2-40B4-BE49-F238E27FC236}">
                <a16:creationId xmlns:a16="http://schemas.microsoft.com/office/drawing/2014/main" id="{EFF7814A-0815-A6D8-827C-9D96717FB4B5}"/>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6A90A408-8DC3-8E8A-DC36-B3B0DEBA33A2}"/>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1888770876"/>
                    </a:ext>
                  </a:extLst>
                </a:gridCol>
                <a:gridCol w="684998">
                  <a:extLst>
                    <a:ext uri="{9D8B030D-6E8A-4147-A177-3AD203B41FA5}">
                      <a16:colId xmlns:a16="http://schemas.microsoft.com/office/drawing/2014/main" val="425797031"/>
                    </a:ext>
                  </a:extLst>
                </a:gridCol>
                <a:gridCol w="684998">
                  <a:extLst>
                    <a:ext uri="{9D8B030D-6E8A-4147-A177-3AD203B41FA5}">
                      <a16:colId xmlns:a16="http://schemas.microsoft.com/office/drawing/2014/main" val="256888737"/>
                    </a:ext>
                  </a:extLst>
                </a:gridCol>
                <a:gridCol w="684998">
                  <a:extLst>
                    <a:ext uri="{9D8B030D-6E8A-4147-A177-3AD203B41FA5}">
                      <a16:colId xmlns:a16="http://schemas.microsoft.com/office/drawing/2014/main" val="1712664125"/>
                    </a:ext>
                  </a:extLst>
                </a:gridCol>
                <a:gridCol w="684998">
                  <a:extLst>
                    <a:ext uri="{9D8B030D-6E8A-4147-A177-3AD203B41FA5}">
                      <a16:colId xmlns:a16="http://schemas.microsoft.com/office/drawing/2014/main" val="226326408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8774525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664761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3473704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266136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5651932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111274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8973471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094180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7205502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057611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7680825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587321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7777397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095394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680709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6427553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738094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8922228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124507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4823378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42558708"/>
                  </a:ext>
                </a:extLst>
              </a:tr>
            </a:tbl>
          </a:graphicData>
        </a:graphic>
      </p:graphicFrame>
    </p:spTree>
    <p:extLst>
      <p:ext uri="{BB962C8B-B14F-4D97-AF65-F5344CB8AC3E}">
        <p14:creationId xmlns:p14="http://schemas.microsoft.com/office/powerpoint/2010/main" val="1003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90786E-2DB6-87DC-C316-6A10BB0E6421}"/>
              </a:ext>
            </a:extLst>
          </p:cNvPr>
          <p:cNvSpPr>
            <a:spLocks noGrp="1"/>
          </p:cNvSpPr>
          <p:nvPr>
            <p:ph type="body" sz="quarter" idx="12"/>
          </p:nvPr>
        </p:nvSpPr>
        <p:spPr/>
        <p:txBody>
          <a:bodyPr>
            <a:normAutofit lnSpcReduction="10000"/>
          </a:bodyPr>
          <a:lstStyle/>
          <a:p>
            <a:r>
              <a:rPr lang="en-US"/>
              <a:t>In the past 12 months, how many citations, tickets, or warnings have you received for the following? - Driving under the influence</a:t>
            </a:r>
          </a:p>
        </p:txBody>
      </p:sp>
      <p:sp>
        <p:nvSpPr>
          <p:cNvPr id="3" name="Title 2">
            <a:extLst>
              <a:ext uri="{FF2B5EF4-FFF2-40B4-BE49-F238E27FC236}">
                <a16:creationId xmlns:a16="http://schemas.microsoft.com/office/drawing/2014/main" id="{FF75A5D9-B1E4-A4A5-04A7-992A33DA75D3}"/>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7597326F-5981-0F50-4E77-8E99A2420286}"/>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4226871196"/>
                    </a:ext>
                  </a:extLst>
                </a:gridCol>
                <a:gridCol w="684998">
                  <a:extLst>
                    <a:ext uri="{9D8B030D-6E8A-4147-A177-3AD203B41FA5}">
                      <a16:colId xmlns:a16="http://schemas.microsoft.com/office/drawing/2014/main" val="3833860619"/>
                    </a:ext>
                  </a:extLst>
                </a:gridCol>
                <a:gridCol w="684998">
                  <a:extLst>
                    <a:ext uri="{9D8B030D-6E8A-4147-A177-3AD203B41FA5}">
                      <a16:colId xmlns:a16="http://schemas.microsoft.com/office/drawing/2014/main" val="3750866858"/>
                    </a:ext>
                  </a:extLst>
                </a:gridCol>
                <a:gridCol w="684998">
                  <a:extLst>
                    <a:ext uri="{9D8B030D-6E8A-4147-A177-3AD203B41FA5}">
                      <a16:colId xmlns:a16="http://schemas.microsoft.com/office/drawing/2014/main" val="3970279034"/>
                    </a:ext>
                  </a:extLst>
                </a:gridCol>
                <a:gridCol w="684998">
                  <a:extLst>
                    <a:ext uri="{9D8B030D-6E8A-4147-A177-3AD203B41FA5}">
                      <a16:colId xmlns:a16="http://schemas.microsoft.com/office/drawing/2014/main" val="175594470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251286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809138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8020516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178868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6888581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783442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7790231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825933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0520571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488101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9500122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81869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4032044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97283683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052489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40579710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70950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6118492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082174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9737835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543507069"/>
                  </a:ext>
                </a:extLst>
              </a:tr>
            </a:tbl>
          </a:graphicData>
        </a:graphic>
      </p:graphicFrame>
    </p:spTree>
    <p:extLst>
      <p:ext uri="{BB962C8B-B14F-4D97-AF65-F5344CB8AC3E}">
        <p14:creationId xmlns:p14="http://schemas.microsoft.com/office/powerpoint/2010/main" val="239599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E9ECE-6915-BFA3-C234-187C8BD15156}"/>
              </a:ext>
            </a:extLst>
          </p:cNvPr>
          <p:cNvSpPr>
            <a:spLocks noGrp="1"/>
          </p:cNvSpPr>
          <p:nvPr>
            <p:ph type="body" sz="quarter" idx="12"/>
          </p:nvPr>
        </p:nvSpPr>
        <p:spPr/>
        <p:txBody>
          <a:bodyPr>
            <a:normAutofit lnSpcReduction="10000"/>
          </a:bodyPr>
          <a:lstStyle/>
          <a:p>
            <a:r>
              <a:rPr lang="en-US"/>
              <a:t>In the past 12 months, how many citations, tickets, or warnings have you received for the following? - Distracted driving</a:t>
            </a:r>
          </a:p>
        </p:txBody>
      </p:sp>
      <p:sp>
        <p:nvSpPr>
          <p:cNvPr id="3" name="Title 2">
            <a:extLst>
              <a:ext uri="{FF2B5EF4-FFF2-40B4-BE49-F238E27FC236}">
                <a16:creationId xmlns:a16="http://schemas.microsoft.com/office/drawing/2014/main" id="{9FA1F3A3-DA43-A568-3248-80FCC6DA4921}"/>
              </a:ext>
            </a:extLst>
          </p:cNvPr>
          <p:cNvSpPr>
            <a:spLocks noGrp="1"/>
          </p:cNvSpPr>
          <p:nvPr>
            <p:ph type="title"/>
          </p:nvPr>
        </p:nvSpPr>
        <p:spPr/>
        <p:txBody>
          <a:bodyPr/>
          <a:lstStyle/>
          <a:p>
            <a:r>
              <a:rPr lang="en-US"/>
              <a:t>DRIVING HISTORY</a:t>
            </a:r>
          </a:p>
        </p:txBody>
      </p:sp>
      <p:graphicFrame>
        <p:nvGraphicFramePr>
          <p:cNvPr id="4" name="Table 3">
            <a:extLst>
              <a:ext uri="{FF2B5EF4-FFF2-40B4-BE49-F238E27FC236}">
                <a16:creationId xmlns:a16="http://schemas.microsoft.com/office/drawing/2014/main" id="{1D19672E-7A55-1C1D-3C86-E40179CE0E64}"/>
              </a:ext>
            </a:extLst>
          </p:cNvPr>
          <p:cNvGraphicFramePr>
            <a:graphicFrameLocks noGrp="1"/>
          </p:cNvGraphicFramePr>
          <p:nvPr/>
        </p:nvGraphicFramePr>
        <p:xfrm>
          <a:off x="482600" y="1524000"/>
          <a:ext cx="4712419" cy="4572000"/>
        </p:xfrm>
        <a:graphic>
          <a:graphicData uri="http://schemas.openxmlformats.org/drawingml/2006/table">
            <a:tbl>
              <a:tblPr/>
              <a:tblGrid>
                <a:gridCol w="1972427">
                  <a:extLst>
                    <a:ext uri="{9D8B030D-6E8A-4147-A177-3AD203B41FA5}">
                      <a16:colId xmlns:a16="http://schemas.microsoft.com/office/drawing/2014/main" val="4265676200"/>
                    </a:ext>
                  </a:extLst>
                </a:gridCol>
                <a:gridCol w="684998">
                  <a:extLst>
                    <a:ext uri="{9D8B030D-6E8A-4147-A177-3AD203B41FA5}">
                      <a16:colId xmlns:a16="http://schemas.microsoft.com/office/drawing/2014/main" val="70259329"/>
                    </a:ext>
                  </a:extLst>
                </a:gridCol>
                <a:gridCol w="684998">
                  <a:extLst>
                    <a:ext uri="{9D8B030D-6E8A-4147-A177-3AD203B41FA5}">
                      <a16:colId xmlns:a16="http://schemas.microsoft.com/office/drawing/2014/main" val="2566970411"/>
                    </a:ext>
                  </a:extLst>
                </a:gridCol>
                <a:gridCol w="684998">
                  <a:extLst>
                    <a:ext uri="{9D8B030D-6E8A-4147-A177-3AD203B41FA5}">
                      <a16:colId xmlns:a16="http://schemas.microsoft.com/office/drawing/2014/main" val="3796736406"/>
                    </a:ext>
                  </a:extLst>
                </a:gridCol>
                <a:gridCol w="684998">
                  <a:extLst>
                    <a:ext uri="{9D8B030D-6E8A-4147-A177-3AD203B41FA5}">
                      <a16:colId xmlns:a16="http://schemas.microsoft.com/office/drawing/2014/main" val="265231907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None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1</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2</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3 or more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9835434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128669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5957998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298177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9448990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520823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6802917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260804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4771126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672919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1981837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256582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98416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2051397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785412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568649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815540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40326861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2546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1017007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58539381"/>
                  </a:ext>
                </a:extLst>
              </a:tr>
            </a:tbl>
          </a:graphicData>
        </a:graphic>
      </p:graphicFrame>
    </p:spTree>
    <p:extLst>
      <p:ext uri="{BB962C8B-B14F-4D97-AF65-F5344CB8AC3E}">
        <p14:creationId xmlns:p14="http://schemas.microsoft.com/office/powerpoint/2010/main" val="1935254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19B3CD-34E1-8ABA-286A-1375621F329A}"/>
              </a:ext>
            </a:extLst>
          </p:cNvPr>
          <p:cNvSpPr>
            <a:spLocks noGrp="1"/>
          </p:cNvSpPr>
          <p:nvPr>
            <p:ph type="body" sz="quarter" idx="12"/>
          </p:nvPr>
        </p:nvSpPr>
        <p:spPr>
          <a:xfrm>
            <a:off x="457199" y="822960"/>
            <a:ext cx="8158481" cy="609600"/>
          </a:xfrm>
        </p:spPr>
        <p:txBody>
          <a:bodyPr/>
          <a:lstStyle/>
          <a:p>
            <a:r>
              <a:rPr lang="en-US"/>
              <a:t>How often do you wear a seat belt when you are in a vehicle (other than a bus)... (Overall %)</a:t>
            </a:r>
          </a:p>
        </p:txBody>
      </p:sp>
      <p:sp>
        <p:nvSpPr>
          <p:cNvPr id="5" name="Title 4">
            <a:extLst>
              <a:ext uri="{FF2B5EF4-FFF2-40B4-BE49-F238E27FC236}">
                <a16:creationId xmlns:a16="http://schemas.microsoft.com/office/drawing/2014/main" id="{C0BFA1F9-C053-3FB1-2E66-5B8201061789}"/>
              </a:ext>
            </a:extLst>
          </p:cNvPr>
          <p:cNvSpPr>
            <a:spLocks noGrp="1"/>
          </p:cNvSpPr>
          <p:nvPr>
            <p:ph type="title"/>
          </p:nvPr>
        </p:nvSpPr>
        <p:spPr/>
        <p:txBody>
          <a:bodyPr/>
          <a:lstStyle/>
          <a:p>
            <a:r>
              <a:rPr lang="en-US"/>
              <a:t>SEAT BELT USE</a:t>
            </a:r>
          </a:p>
        </p:txBody>
      </p:sp>
      <p:sp>
        <p:nvSpPr>
          <p:cNvPr id="6" name="TextBox 5">
            <a:extLst>
              <a:ext uri="{FF2B5EF4-FFF2-40B4-BE49-F238E27FC236}">
                <a16:creationId xmlns:a16="http://schemas.microsoft.com/office/drawing/2014/main" id="{7232434C-8483-C6BC-6C22-326B283315DD}"/>
              </a:ext>
            </a:extLst>
          </p:cNvPr>
          <p:cNvSpPr txBox="1"/>
          <p:nvPr/>
        </p:nvSpPr>
        <p:spPr>
          <a:xfrm>
            <a:off x="4775201" y="1400356"/>
            <a:ext cx="384048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Many miles away from your home?</a:t>
            </a:r>
          </a:p>
        </p:txBody>
      </p:sp>
      <p:sp>
        <p:nvSpPr>
          <p:cNvPr id="7" name="TextBox 6">
            <a:extLst>
              <a:ext uri="{FF2B5EF4-FFF2-40B4-BE49-F238E27FC236}">
                <a16:creationId xmlns:a16="http://schemas.microsoft.com/office/drawing/2014/main" id="{74BBEA89-6C19-62B4-DD76-C51EF77D1F46}"/>
              </a:ext>
            </a:extLst>
          </p:cNvPr>
          <p:cNvSpPr txBox="1"/>
          <p:nvPr/>
        </p:nvSpPr>
        <p:spPr>
          <a:xfrm>
            <a:off x="482600" y="1400357"/>
            <a:ext cx="393192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Within a few miles of your home?</a:t>
            </a:r>
          </a:p>
        </p:txBody>
      </p:sp>
      <p:sp>
        <p:nvSpPr>
          <p:cNvPr id="8" name="TextBox 7">
            <a:extLst>
              <a:ext uri="{FF2B5EF4-FFF2-40B4-BE49-F238E27FC236}">
                <a16:creationId xmlns:a16="http://schemas.microsoft.com/office/drawing/2014/main" id="{46999305-C47A-FD36-4887-6664B9EC4D4A}"/>
              </a:ext>
            </a:extLst>
          </p:cNvPr>
          <p:cNvSpPr txBox="1"/>
          <p:nvPr/>
        </p:nvSpPr>
        <p:spPr>
          <a:xfrm>
            <a:off x="2651759" y="3907781"/>
            <a:ext cx="384048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When in the back seat of a vehicle?</a:t>
            </a:r>
          </a:p>
        </p:txBody>
      </p:sp>
      <p:graphicFrame>
        <p:nvGraphicFramePr>
          <p:cNvPr id="3" name="Chart 2">
            <a:extLst>
              <a:ext uri="{FF2B5EF4-FFF2-40B4-BE49-F238E27FC236}">
                <a16:creationId xmlns:a16="http://schemas.microsoft.com/office/drawing/2014/main" id="{A2F0EB57-138B-43BE-0521-2D177B985D12}"/>
              </a:ext>
            </a:extLst>
          </p:cNvPr>
          <p:cNvGraphicFramePr>
            <a:graphicFrameLocks noGrp="1"/>
          </p:cNvGraphicFramePr>
          <p:nvPr>
            <p:extLst>
              <p:ext uri="{D42A27DB-BD31-4B8C-83A1-F6EECF244321}">
                <p14:modId xmlns:p14="http://schemas.microsoft.com/office/powerpoint/2010/main" val="882884200"/>
              </p:ext>
            </p:extLst>
          </p:nvPr>
        </p:nvGraphicFramePr>
        <p:xfrm>
          <a:off x="482600" y="1737360"/>
          <a:ext cx="3931920" cy="2011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3F35D951-E333-969A-607D-F20ED2CAF4B3}"/>
              </a:ext>
            </a:extLst>
          </p:cNvPr>
          <p:cNvGraphicFramePr>
            <a:graphicFrameLocks noGrp="1"/>
          </p:cNvGraphicFramePr>
          <p:nvPr>
            <p:extLst>
              <p:ext uri="{D42A27DB-BD31-4B8C-83A1-F6EECF244321}">
                <p14:modId xmlns:p14="http://schemas.microsoft.com/office/powerpoint/2010/main" val="2803926127"/>
              </p:ext>
            </p:extLst>
          </p:nvPr>
        </p:nvGraphicFramePr>
        <p:xfrm>
          <a:off x="4773168" y="1737360"/>
          <a:ext cx="384048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92216A6-0D97-3559-3D4F-B017651D0F54}"/>
              </a:ext>
            </a:extLst>
          </p:cNvPr>
          <p:cNvGraphicFramePr>
            <a:graphicFrameLocks noGrp="1"/>
          </p:cNvGraphicFramePr>
          <p:nvPr>
            <p:extLst>
              <p:ext uri="{D42A27DB-BD31-4B8C-83A1-F6EECF244321}">
                <p14:modId xmlns:p14="http://schemas.microsoft.com/office/powerpoint/2010/main" val="1123514738"/>
              </p:ext>
            </p:extLst>
          </p:nvPr>
        </p:nvGraphicFramePr>
        <p:xfrm>
          <a:off x="2651760" y="4215384"/>
          <a:ext cx="3840480" cy="2011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1173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61974-BE57-0EA1-3D52-CBABD0E3622D}"/>
              </a:ext>
            </a:extLst>
          </p:cNvPr>
          <p:cNvSpPr>
            <a:spLocks noGrp="1"/>
          </p:cNvSpPr>
          <p:nvPr>
            <p:ph type="body" sz="quarter" idx="12"/>
          </p:nvPr>
        </p:nvSpPr>
        <p:spPr/>
        <p:txBody>
          <a:bodyPr/>
          <a:lstStyle/>
          <a:p>
            <a:r>
              <a:rPr lang="en-US"/>
              <a:t>How often do you wear a seat belt when you are in a vehicle (other than a bus)... - Within a few miles of your home?</a:t>
            </a:r>
          </a:p>
        </p:txBody>
      </p:sp>
      <p:sp>
        <p:nvSpPr>
          <p:cNvPr id="3" name="Title 2">
            <a:extLst>
              <a:ext uri="{FF2B5EF4-FFF2-40B4-BE49-F238E27FC236}">
                <a16:creationId xmlns:a16="http://schemas.microsoft.com/office/drawing/2014/main" id="{C6E18F08-1E89-13B9-9B59-602971666935}"/>
              </a:ext>
            </a:extLst>
          </p:cNvPr>
          <p:cNvSpPr>
            <a:spLocks noGrp="1"/>
          </p:cNvSpPr>
          <p:nvPr>
            <p:ph type="title"/>
          </p:nvPr>
        </p:nvSpPr>
        <p:spPr/>
        <p:txBody>
          <a:bodyPr/>
          <a:lstStyle/>
          <a:p>
            <a:r>
              <a:rPr lang="en-US"/>
              <a:t>SEAT BELT USE</a:t>
            </a:r>
          </a:p>
        </p:txBody>
      </p:sp>
      <p:graphicFrame>
        <p:nvGraphicFramePr>
          <p:cNvPr id="4" name="Table 3">
            <a:extLst>
              <a:ext uri="{FF2B5EF4-FFF2-40B4-BE49-F238E27FC236}">
                <a16:creationId xmlns:a16="http://schemas.microsoft.com/office/drawing/2014/main" id="{8290687D-51C4-44D6-0802-BCA893DAC52A}"/>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411195661"/>
                    </a:ext>
                  </a:extLst>
                </a:gridCol>
                <a:gridCol w="685054">
                  <a:extLst>
                    <a:ext uri="{9D8B030D-6E8A-4147-A177-3AD203B41FA5}">
                      <a16:colId xmlns:a16="http://schemas.microsoft.com/office/drawing/2014/main" val="823608836"/>
                    </a:ext>
                  </a:extLst>
                </a:gridCol>
                <a:gridCol w="685054">
                  <a:extLst>
                    <a:ext uri="{9D8B030D-6E8A-4147-A177-3AD203B41FA5}">
                      <a16:colId xmlns:a16="http://schemas.microsoft.com/office/drawing/2014/main" val="369108121"/>
                    </a:ext>
                  </a:extLst>
                </a:gridCol>
                <a:gridCol w="685054">
                  <a:extLst>
                    <a:ext uri="{9D8B030D-6E8A-4147-A177-3AD203B41FA5}">
                      <a16:colId xmlns:a16="http://schemas.microsoft.com/office/drawing/2014/main" val="3158477125"/>
                    </a:ext>
                  </a:extLst>
                </a:gridCol>
                <a:gridCol w="685054">
                  <a:extLst>
                    <a:ext uri="{9D8B030D-6E8A-4147-A177-3AD203B41FA5}">
                      <a16:colId xmlns:a16="http://schemas.microsoft.com/office/drawing/2014/main" val="1938094012"/>
                    </a:ext>
                  </a:extLst>
                </a:gridCol>
                <a:gridCol w="685054">
                  <a:extLst>
                    <a:ext uri="{9D8B030D-6E8A-4147-A177-3AD203B41FA5}">
                      <a16:colId xmlns:a16="http://schemas.microsoft.com/office/drawing/2014/main" val="254966260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3058265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30455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extLst>
                  <a:ext uri="{0D108BD9-81ED-4DB2-BD59-A6C34878D82A}">
                    <a16:rowId xmlns:a16="http://schemas.microsoft.com/office/drawing/2014/main" val="24975480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615501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449914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754918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extLst>
                  <a:ext uri="{0D108BD9-81ED-4DB2-BD59-A6C34878D82A}">
                    <a16:rowId xmlns:a16="http://schemas.microsoft.com/office/drawing/2014/main" val="6750536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782816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extLst>
                  <a:ext uri="{0D108BD9-81ED-4DB2-BD59-A6C34878D82A}">
                    <a16:rowId xmlns:a16="http://schemas.microsoft.com/office/drawing/2014/main" val="1168653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854318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92840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859963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extLst>
                  <a:ext uri="{0D108BD9-81ED-4DB2-BD59-A6C34878D82A}">
                    <a16:rowId xmlns:a16="http://schemas.microsoft.com/office/drawing/2014/main" val="7433698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1354957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005789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a:noFill/>
                    </a:lnB>
                    <a:noFill/>
                  </a:tcPr>
                </a:tc>
                <a:extLst>
                  <a:ext uri="{0D108BD9-81ED-4DB2-BD59-A6C34878D82A}">
                    <a16:rowId xmlns:a16="http://schemas.microsoft.com/office/drawing/2014/main" val="2608039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064376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extLst>
                  <a:ext uri="{0D108BD9-81ED-4DB2-BD59-A6C34878D82A}">
                    <a16:rowId xmlns:a16="http://schemas.microsoft.com/office/drawing/2014/main" val="24595282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73991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extLst>
                  <a:ext uri="{0D108BD9-81ED-4DB2-BD59-A6C34878D82A}">
                    <a16:rowId xmlns:a16="http://schemas.microsoft.com/office/drawing/2014/main" val="16156091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63403172"/>
                  </a:ext>
                </a:extLst>
              </a:tr>
            </a:tbl>
          </a:graphicData>
        </a:graphic>
      </p:graphicFrame>
    </p:spTree>
    <p:extLst>
      <p:ext uri="{BB962C8B-B14F-4D97-AF65-F5344CB8AC3E}">
        <p14:creationId xmlns:p14="http://schemas.microsoft.com/office/powerpoint/2010/main" val="4046557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771CB-E691-3C70-DC08-75DD8F8FFC61}"/>
              </a:ext>
            </a:extLst>
          </p:cNvPr>
          <p:cNvSpPr>
            <a:spLocks noGrp="1"/>
          </p:cNvSpPr>
          <p:nvPr>
            <p:ph type="body" sz="quarter" idx="12"/>
          </p:nvPr>
        </p:nvSpPr>
        <p:spPr/>
        <p:txBody>
          <a:bodyPr/>
          <a:lstStyle/>
          <a:p>
            <a:r>
              <a:rPr lang="en-US"/>
              <a:t>How often do you wear a seat belt when you are in a vehicle (other than a bus)... - Many miles away from your home?</a:t>
            </a:r>
          </a:p>
        </p:txBody>
      </p:sp>
      <p:sp>
        <p:nvSpPr>
          <p:cNvPr id="3" name="Title 2">
            <a:extLst>
              <a:ext uri="{FF2B5EF4-FFF2-40B4-BE49-F238E27FC236}">
                <a16:creationId xmlns:a16="http://schemas.microsoft.com/office/drawing/2014/main" id="{E6B02B63-0B31-0533-64CC-6ED700DB436C}"/>
              </a:ext>
            </a:extLst>
          </p:cNvPr>
          <p:cNvSpPr>
            <a:spLocks noGrp="1"/>
          </p:cNvSpPr>
          <p:nvPr>
            <p:ph type="title"/>
          </p:nvPr>
        </p:nvSpPr>
        <p:spPr/>
        <p:txBody>
          <a:bodyPr/>
          <a:lstStyle/>
          <a:p>
            <a:r>
              <a:rPr lang="en-US"/>
              <a:t>SEAT BELT USE</a:t>
            </a:r>
          </a:p>
        </p:txBody>
      </p:sp>
      <p:graphicFrame>
        <p:nvGraphicFramePr>
          <p:cNvPr id="4" name="Table 3">
            <a:extLst>
              <a:ext uri="{FF2B5EF4-FFF2-40B4-BE49-F238E27FC236}">
                <a16:creationId xmlns:a16="http://schemas.microsoft.com/office/drawing/2014/main" id="{DA39BF4C-A55A-A104-E0B5-940132B1EDB0}"/>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872587322"/>
                    </a:ext>
                  </a:extLst>
                </a:gridCol>
                <a:gridCol w="685054">
                  <a:extLst>
                    <a:ext uri="{9D8B030D-6E8A-4147-A177-3AD203B41FA5}">
                      <a16:colId xmlns:a16="http://schemas.microsoft.com/office/drawing/2014/main" val="3561480626"/>
                    </a:ext>
                  </a:extLst>
                </a:gridCol>
                <a:gridCol w="685054">
                  <a:extLst>
                    <a:ext uri="{9D8B030D-6E8A-4147-A177-3AD203B41FA5}">
                      <a16:colId xmlns:a16="http://schemas.microsoft.com/office/drawing/2014/main" val="3128959373"/>
                    </a:ext>
                  </a:extLst>
                </a:gridCol>
                <a:gridCol w="685054">
                  <a:extLst>
                    <a:ext uri="{9D8B030D-6E8A-4147-A177-3AD203B41FA5}">
                      <a16:colId xmlns:a16="http://schemas.microsoft.com/office/drawing/2014/main" val="553734649"/>
                    </a:ext>
                  </a:extLst>
                </a:gridCol>
                <a:gridCol w="685054">
                  <a:extLst>
                    <a:ext uri="{9D8B030D-6E8A-4147-A177-3AD203B41FA5}">
                      <a16:colId xmlns:a16="http://schemas.microsoft.com/office/drawing/2014/main" val="1997912619"/>
                    </a:ext>
                  </a:extLst>
                </a:gridCol>
                <a:gridCol w="685054">
                  <a:extLst>
                    <a:ext uri="{9D8B030D-6E8A-4147-A177-3AD203B41FA5}">
                      <a16:colId xmlns:a16="http://schemas.microsoft.com/office/drawing/2014/main" val="202431936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5152621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094913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extLst>
                  <a:ext uri="{0D108BD9-81ED-4DB2-BD59-A6C34878D82A}">
                    <a16:rowId xmlns:a16="http://schemas.microsoft.com/office/drawing/2014/main" val="27151689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153665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7960739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606239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extLst>
                  <a:ext uri="{0D108BD9-81ED-4DB2-BD59-A6C34878D82A}">
                    <a16:rowId xmlns:a16="http://schemas.microsoft.com/office/drawing/2014/main" val="36318821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436637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extLst>
                  <a:ext uri="{0D108BD9-81ED-4DB2-BD59-A6C34878D82A}">
                    <a16:rowId xmlns:a16="http://schemas.microsoft.com/office/drawing/2014/main" val="203228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086633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7913310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842537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extLst>
                  <a:ext uri="{0D108BD9-81ED-4DB2-BD59-A6C34878D82A}">
                    <a16:rowId xmlns:a16="http://schemas.microsoft.com/office/drawing/2014/main" val="9304705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9577267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076839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noFill/>
                  </a:tcPr>
                </a:tc>
                <a:extLst>
                  <a:ext uri="{0D108BD9-81ED-4DB2-BD59-A6C34878D82A}">
                    <a16:rowId xmlns:a16="http://schemas.microsoft.com/office/drawing/2014/main" val="237141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91390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extLst>
                  <a:ext uri="{0D108BD9-81ED-4DB2-BD59-A6C34878D82A}">
                    <a16:rowId xmlns:a16="http://schemas.microsoft.com/office/drawing/2014/main" val="7848968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83904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extLst>
                  <a:ext uri="{0D108BD9-81ED-4DB2-BD59-A6C34878D82A}">
                    <a16:rowId xmlns:a16="http://schemas.microsoft.com/office/drawing/2014/main" val="18585101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328095933"/>
                  </a:ext>
                </a:extLst>
              </a:tr>
            </a:tbl>
          </a:graphicData>
        </a:graphic>
      </p:graphicFrame>
    </p:spTree>
    <p:extLst>
      <p:ext uri="{BB962C8B-B14F-4D97-AF65-F5344CB8AC3E}">
        <p14:creationId xmlns:p14="http://schemas.microsoft.com/office/powerpoint/2010/main" val="2312960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0834-7081-4127-BA24-3B7EF4B3989D}"/>
              </a:ext>
            </a:extLst>
          </p:cNvPr>
          <p:cNvSpPr>
            <a:spLocks noGrp="1"/>
          </p:cNvSpPr>
          <p:nvPr>
            <p:ph type="title"/>
          </p:nvPr>
        </p:nvSpPr>
        <p:spPr/>
        <p:txBody>
          <a:bodyPr>
            <a:normAutofit/>
          </a:bodyPr>
          <a:lstStyle/>
          <a:p>
            <a:r>
              <a:rPr lang="en-US" sz="2400" b="0"/>
              <a:t>Methodology</a:t>
            </a:r>
          </a:p>
        </p:txBody>
      </p:sp>
      <p:sp>
        <p:nvSpPr>
          <p:cNvPr id="7" name="TextBox 6">
            <a:extLst>
              <a:ext uri="{FF2B5EF4-FFF2-40B4-BE49-F238E27FC236}">
                <a16:creationId xmlns:a16="http://schemas.microsoft.com/office/drawing/2014/main" id="{E69FC111-AFD1-4682-81D5-C4C39376ADC3}"/>
              </a:ext>
            </a:extLst>
          </p:cNvPr>
          <p:cNvSpPr txBox="1"/>
          <p:nvPr/>
        </p:nvSpPr>
        <p:spPr>
          <a:xfrm>
            <a:off x="439750" y="803089"/>
            <a:ext cx="8319953" cy="5904886"/>
          </a:xfrm>
          <a:prstGeom prst="rect">
            <a:avLst/>
          </a:prstGeom>
          <a:noFill/>
        </p:spPr>
        <p:txBody>
          <a:bodyPr wrap="square" lIns="91440" tIns="45720" rIns="91440" bIns="45720" numCol="2" spcCol="182880" rtlCol="0" anchor="t">
            <a:spAutoFit/>
          </a:bodyPr>
          <a:lstStyle/>
          <a:p>
            <a:pPr>
              <a:spcAft>
                <a:spcPts val="600"/>
              </a:spcAft>
            </a:pPr>
            <a:r>
              <a:rPr lang="en-US" sz="1400">
                <a:solidFill>
                  <a:schemeClr val="accent3"/>
                </a:solidFill>
                <a:latin typeface="Urbane Demi Bold"/>
                <a:cs typeface="Arial"/>
              </a:rPr>
              <a:t>Background</a:t>
            </a:r>
          </a:p>
          <a:p>
            <a:r>
              <a:rPr lang="en-US" sz="1400">
                <a:solidFill>
                  <a:schemeClr val="tx1">
                    <a:lumMod val="85000"/>
                    <a:lumOff val="15000"/>
                  </a:schemeClr>
                </a:solidFill>
                <a:latin typeface="Proxima Nova Cn Rg"/>
                <a:cs typeface="Arial"/>
              </a:rPr>
              <a:t>The Washington State Traffic Safety Commission (WTSC) sponsored the Traffic Safety Survey to understand more about drivers’ attitudes and behaviors towards safety of the traveling public and help WTSC inform new initiatives to reduce traffic fatalities and serious injuries.</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pPr>
              <a:spcAft>
                <a:spcPts val="600"/>
              </a:spcAft>
            </a:pPr>
            <a:r>
              <a:rPr lang="en-US" sz="1400">
                <a:solidFill>
                  <a:schemeClr val="accent3"/>
                </a:solidFill>
                <a:latin typeface="Urbane Demi Bold"/>
                <a:cs typeface="Arial"/>
              </a:rPr>
              <a:t>Sample</a:t>
            </a:r>
          </a:p>
          <a:p>
            <a:r>
              <a:rPr lang="en-US" sz="1400">
                <a:solidFill>
                  <a:schemeClr val="tx1">
                    <a:lumMod val="85000"/>
                    <a:lumOff val="15000"/>
                  </a:schemeClr>
                </a:solidFill>
                <a:latin typeface="Proxima Nova Cn Rg"/>
                <a:cs typeface="Arial"/>
              </a:rPr>
              <a:t>The survey involved a statewide sample of Washington respondents ages 18 and older. An address-based sampling frame (ABS) was developed of 34,000 randomly selected households in the state. The sample was stratified by WTSC’s seventeen Target Zero Regions. Less populous regions were oversampled with the goal of providing reliable annual estimates for all Target Zero Regions. The ABS was combined with an online panel sample that was used to boost overall completes and fill in under-responding groups. All survey participants were screened for eligibility at the start of the survey. Screening criteria included age, county, and state of residence.</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endParaRPr lang="en-US" sz="1400">
              <a:solidFill>
                <a:schemeClr val="accent3"/>
              </a:solidFill>
              <a:latin typeface="Urbane Demi Bold" panose="00000700000000000000" pitchFamily="2" charset="0"/>
              <a:cs typeface="Arial" panose="020B0604020202020204" pitchFamily="34" charset="0"/>
            </a:endParaRPr>
          </a:p>
          <a:p>
            <a:endParaRPr lang="en-US" sz="1400">
              <a:solidFill>
                <a:schemeClr val="accent3"/>
              </a:solidFill>
              <a:latin typeface="Urbane Demi Bold" panose="00000700000000000000" pitchFamily="2" charset="0"/>
              <a:cs typeface="Arial" panose="020B0604020202020204" pitchFamily="34" charset="0"/>
            </a:endParaRPr>
          </a:p>
          <a:p>
            <a:endParaRPr lang="en-US" sz="1400">
              <a:solidFill>
                <a:schemeClr val="accent3"/>
              </a:solidFill>
              <a:latin typeface="Urbane Demi Bold"/>
              <a:cs typeface="Arial"/>
            </a:endParaRPr>
          </a:p>
          <a:p>
            <a:endParaRPr lang="en-US" sz="1400">
              <a:solidFill>
                <a:schemeClr val="accent3"/>
              </a:solidFill>
              <a:latin typeface="Urbane Demi Bold"/>
              <a:cs typeface="Arial"/>
            </a:endParaRPr>
          </a:p>
          <a:p>
            <a:endParaRPr lang="en-US" sz="1400">
              <a:solidFill>
                <a:schemeClr val="accent3"/>
              </a:solidFill>
              <a:latin typeface="Urbane Demi Bold"/>
              <a:cs typeface="Arial"/>
            </a:endParaRPr>
          </a:p>
          <a:p>
            <a:pPr>
              <a:spcAft>
                <a:spcPts val="600"/>
              </a:spcAft>
            </a:pPr>
            <a:r>
              <a:rPr lang="en-US" sz="1400">
                <a:solidFill>
                  <a:schemeClr val="accent3"/>
                </a:solidFill>
                <a:latin typeface="Urbane Demi Bold"/>
                <a:cs typeface="Arial"/>
              </a:rPr>
              <a:t>Data Collection</a:t>
            </a:r>
          </a:p>
          <a:p>
            <a:r>
              <a:rPr lang="en-US" sz="1400">
                <a:solidFill>
                  <a:schemeClr val="tx1">
                    <a:lumMod val="85000"/>
                    <a:lumOff val="15000"/>
                  </a:schemeClr>
                </a:solidFill>
                <a:latin typeface="Proxima Nova Cn Rg"/>
                <a:cs typeface="Arial"/>
              </a:rPr>
              <a:t>Data collection involved a multi-mode push-to-web/pen-and-paper personal interview (PAPI) survey. For the ABS sample, an initial letter was mailed to sampled households inviting them to participate in an online survey. A follow-up postcard and final letter were mailed to non-responding households. Finally, a paper survey was mailed to those not responding to the online survey. Data collection was split into three waves and occurred from March 5th to June 28th, 2025. A total of 11,566 respondents completed the survey, passed all data verification checks, and were retained in the final dataset. 5,964 respondents were from the ABS sample and 5,602 from the online panel. Of the ABS sample, 2,425 completes derived from the PAPI while another 3,539 were from the online survey. </a:t>
            </a:r>
          </a:p>
          <a:p>
            <a:endParaRPr lang="en-US" sz="1400">
              <a:solidFill>
                <a:schemeClr val="accent3"/>
              </a:solidFill>
              <a:highlight>
                <a:srgbClr val="FFFF00"/>
              </a:highlight>
              <a:latin typeface="Urbane Demi Bold" panose="00000700000000000000" pitchFamily="2" charset="0"/>
              <a:cs typeface="Arial" panose="020B0604020202020204" pitchFamily="34" charset="0"/>
            </a:endParaRPr>
          </a:p>
          <a:p>
            <a:pPr>
              <a:spcAft>
                <a:spcPts val="600"/>
              </a:spcAft>
            </a:pPr>
            <a:r>
              <a:rPr lang="en-US" sz="1400">
                <a:solidFill>
                  <a:schemeClr val="accent3"/>
                </a:solidFill>
                <a:latin typeface="Urbane Demi Bold"/>
                <a:cs typeface="Arial"/>
              </a:rPr>
              <a:t>Survey Instrument</a:t>
            </a:r>
          </a:p>
          <a:p>
            <a:r>
              <a:rPr lang="en-US" sz="1400">
                <a:solidFill>
                  <a:schemeClr val="tx1">
                    <a:lumMod val="85000"/>
                    <a:lumOff val="15000"/>
                  </a:schemeClr>
                </a:solidFill>
                <a:latin typeface="Proxima Nova Cn Rg"/>
                <a:cs typeface="Arial"/>
              </a:rPr>
              <a:t>The final survey included 71 questions and was designed and validated by WTSC and Montana State University. The survey contained questions about driving behavior, driving history, driving rules, driving and traffic safety, and opinions and expectations. Two questions related to pedestrian and cyclist behavior in 2024, were replaced in 2025 with traffic related injury and importance questions. The survey was conducted in English and Spanish.</a:t>
            </a:r>
          </a:p>
          <a:p>
            <a:endParaRPr lang="en-US" sz="1400">
              <a:latin typeface="Proxima Nova Cn Rg" panose="02000506030000020004" pitchFamily="50" charset="0"/>
              <a:cs typeface="Arial" panose="020B0604020202020204" pitchFamily="34" charset="0"/>
            </a:endParaRPr>
          </a:p>
        </p:txBody>
      </p:sp>
    </p:spTree>
    <p:extLst>
      <p:ext uri="{BB962C8B-B14F-4D97-AF65-F5344CB8AC3E}">
        <p14:creationId xmlns:p14="http://schemas.microsoft.com/office/powerpoint/2010/main" val="21411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4C7F3-1A61-8F61-70B8-C5227B5C4BCA}"/>
              </a:ext>
            </a:extLst>
          </p:cNvPr>
          <p:cNvSpPr>
            <a:spLocks noGrp="1"/>
          </p:cNvSpPr>
          <p:nvPr>
            <p:ph type="body" sz="quarter" idx="12"/>
          </p:nvPr>
        </p:nvSpPr>
        <p:spPr/>
        <p:txBody>
          <a:bodyPr/>
          <a:lstStyle/>
          <a:p>
            <a:r>
              <a:rPr lang="en-US"/>
              <a:t>How often do you wear a seat belt when you are in the back seat of a vehicle? (Among those who ride in the back seat)</a:t>
            </a:r>
          </a:p>
        </p:txBody>
      </p:sp>
      <p:sp>
        <p:nvSpPr>
          <p:cNvPr id="3" name="Title 2">
            <a:extLst>
              <a:ext uri="{FF2B5EF4-FFF2-40B4-BE49-F238E27FC236}">
                <a16:creationId xmlns:a16="http://schemas.microsoft.com/office/drawing/2014/main" id="{342D1A62-819F-0705-5630-94047F7961D4}"/>
              </a:ext>
            </a:extLst>
          </p:cNvPr>
          <p:cNvSpPr>
            <a:spLocks noGrp="1"/>
          </p:cNvSpPr>
          <p:nvPr>
            <p:ph type="title"/>
          </p:nvPr>
        </p:nvSpPr>
        <p:spPr/>
        <p:txBody>
          <a:bodyPr/>
          <a:lstStyle/>
          <a:p>
            <a:r>
              <a:rPr lang="en-US"/>
              <a:t>SEAT BELT USE</a:t>
            </a:r>
          </a:p>
        </p:txBody>
      </p:sp>
      <p:graphicFrame>
        <p:nvGraphicFramePr>
          <p:cNvPr id="4" name="Table 3">
            <a:extLst>
              <a:ext uri="{FF2B5EF4-FFF2-40B4-BE49-F238E27FC236}">
                <a16:creationId xmlns:a16="http://schemas.microsoft.com/office/drawing/2014/main" id="{D6B6B0E0-08CE-D442-7BF6-1AD0AA76C40F}"/>
              </a:ext>
            </a:extLst>
          </p:cNvPr>
          <p:cNvGraphicFramePr>
            <a:graphicFrameLocks noGrp="1"/>
          </p:cNvGraphicFramePr>
          <p:nvPr>
            <p:extLst>
              <p:ext uri="{D42A27DB-BD31-4B8C-83A1-F6EECF244321}">
                <p14:modId xmlns:p14="http://schemas.microsoft.com/office/powerpoint/2010/main" val="3523983876"/>
              </p:ext>
            </p:extLst>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4240009742"/>
                    </a:ext>
                  </a:extLst>
                </a:gridCol>
                <a:gridCol w="685054">
                  <a:extLst>
                    <a:ext uri="{9D8B030D-6E8A-4147-A177-3AD203B41FA5}">
                      <a16:colId xmlns:a16="http://schemas.microsoft.com/office/drawing/2014/main" val="1898255080"/>
                    </a:ext>
                  </a:extLst>
                </a:gridCol>
                <a:gridCol w="685054">
                  <a:extLst>
                    <a:ext uri="{9D8B030D-6E8A-4147-A177-3AD203B41FA5}">
                      <a16:colId xmlns:a16="http://schemas.microsoft.com/office/drawing/2014/main" val="2823417544"/>
                    </a:ext>
                  </a:extLst>
                </a:gridCol>
                <a:gridCol w="685054">
                  <a:extLst>
                    <a:ext uri="{9D8B030D-6E8A-4147-A177-3AD203B41FA5}">
                      <a16:colId xmlns:a16="http://schemas.microsoft.com/office/drawing/2014/main" val="3762957831"/>
                    </a:ext>
                  </a:extLst>
                </a:gridCol>
                <a:gridCol w="685054">
                  <a:extLst>
                    <a:ext uri="{9D8B030D-6E8A-4147-A177-3AD203B41FA5}">
                      <a16:colId xmlns:a16="http://schemas.microsoft.com/office/drawing/2014/main" val="3376661892"/>
                    </a:ext>
                  </a:extLst>
                </a:gridCol>
                <a:gridCol w="685054">
                  <a:extLst>
                    <a:ext uri="{9D8B030D-6E8A-4147-A177-3AD203B41FA5}">
                      <a16:colId xmlns:a16="http://schemas.microsoft.com/office/drawing/2014/main" val="191078402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2289710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262669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a:noFill/>
                    </a:lnB>
                    <a:noFill/>
                  </a:tcPr>
                </a:tc>
                <a:extLst>
                  <a:ext uri="{0D108BD9-81ED-4DB2-BD59-A6C34878D82A}">
                    <a16:rowId xmlns:a16="http://schemas.microsoft.com/office/drawing/2014/main" val="29182684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385673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0813563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739713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82%</a:t>
                      </a:r>
                    </a:p>
                  </a:txBody>
                  <a:tcPr marL="9180" marR="9180" marT="9180" marB="0" anchor="ctr">
                    <a:lnL>
                      <a:noFill/>
                    </a:lnL>
                    <a:lnR>
                      <a:noFill/>
                    </a:lnR>
                    <a:lnT>
                      <a:noFill/>
                    </a:lnT>
                    <a:lnB>
                      <a:noFill/>
                    </a:lnB>
                    <a:noFill/>
                  </a:tcPr>
                </a:tc>
                <a:extLst>
                  <a:ext uri="{0D108BD9-81ED-4DB2-BD59-A6C34878D82A}">
                    <a16:rowId xmlns:a16="http://schemas.microsoft.com/office/drawing/2014/main" val="24455960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22390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extLst>
                  <a:ext uri="{0D108BD9-81ED-4DB2-BD59-A6C34878D82A}">
                    <a16:rowId xmlns:a16="http://schemas.microsoft.com/office/drawing/2014/main" val="11354450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333275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8556584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963323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a:noFill/>
                    </a:lnB>
                    <a:noFill/>
                  </a:tcPr>
                </a:tc>
                <a:extLst>
                  <a:ext uri="{0D108BD9-81ED-4DB2-BD59-A6C34878D82A}">
                    <a16:rowId xmlns:a16="http://schemas.microsoft.com/office/drawing/2014/main" val="26091120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3319421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888779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a:noFill/>
                    </a:lnB>
                    <a:noFill/>
                  </a:tcPr>
                </a:tc>
                <a:extLst>
                  <a:ext uri="{0D108BD9-81ED-4DB2-BD59-A6C34878D82A}">
                    <a16:rowId xmlns:a16="http://schemas.microsoft.com/office/drawing/2014/main" val="9540533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770323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noFill/>
                  </a:tcPr>
                </a:tc>
                <a:extLst>
                  <a:ext uri="{0D108BD9-81ED-4DB2-BD59-A6C34878D82A}">
                    <a16:rowId xmlns:a16="http://schemas.microsoft.com/office/drawing/2014/main" val="6749395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534331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extLst>
                  <a:ext uri="{0D108BD9-81ED-4DB2-BD59-A6C34878D82A}">
                    <a16:rowId xmlns:a16="http://schemas.microsoft.com/office/drawing/2014/main" val="28559473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70975589"/>
                  </a:ext>
                </a:extLst>
              </a:tr>
            </a:tbl>
          </a:graphicData>
        </a:graphic>
      </p:graphicFrame>
    </p:spTree>
    <p:extLst>
      <p:ext uri="{BB962C8B-B14F-4D97-AF65-F5344CB8AC3E}">
        <p14:creationId xmlns:p14="http://schemas.microsoft.com/office/powerpoint/2010/main" val="4028990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E58A05-B279-3F95-12A6-CF7E7BAD58C4}"/>
              </a:ext>
            </a:extLst>
          </p:cNvPr>
          <p:cNvSpPr>
            <a:spLocks noGrp="1"/>
          </p:cNvSpPr>
          <p:nvPr>
            <p:ph type="body" sz="quarter" idx="12"/>
          </p:nvPr>
        </p:nvSpPr>
        <p:spPr>
          <a:xfrm>
            <a:off x="457199" y="822960"/>
            <a:ext cx="8141775" cy="609600"/>
          </a:xfrm>
        </p:spPr>
        <p:txBody>
          <a:bodyPr>
            <a:normAutofit/>
          </a:bodyPr>
          <a:lstStyle/>
          <a:p>
            <a:r>
              <a:rPr lang="en-US"/>
              <a:t>During the past 12 months, have you driven a vehicle while you were under the influence of alcohol? (Overall % and % by Demographics)</a:t>
            </a:r>
          </a:p>
          <a:p>
            <a:endParaRPr lang="en-US"/>
          </a:p>
        </p:txBody>
      </p:sp>
      <p:sp>
        <p:nvSpPr>
          <p:cNvPr id="5" name="Title 4">
            <a:extLst>
              <a:ext uri="{FF2B5EF4-FFF2-40B4-BE49-F238E27FC236}">
                <a16:creationId xmlns:a16="http://schemas.microsoft.com/office/drawing/2014/main" id="{8AFFCD65-5DE4-9243-B162-C3FC2228DE44}"/>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451A23FF-2560-EBCE-8E13-E0B225208EBE}"/>
              </a:ext>
            </a:extLst>
          </p:cNvPr>
          <p:cNvGraphicFramePr>
            <a:graphicFrameLocks noGrp="1"/>
          </p:cNvGraphicFramePr>
          <p:nvPr>
            <p:extLst>
              <p:ext uri="{D42A27DB-BD31-4B8C-83A1-F6EECF244321}">
                <p14:modId xmlns:p14="http://schemas.microsoft.com/office/powerpoint/2010/main" val="1963769016"/>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2D0D9791-5E55-FBE5-2309-A7894106D56B}"/>
              </a:ext>
            </a:extLst>
          </p:cNvPr>
          <p:cNvGraphicFramePr>
            <a:graphicFrameLocks noGrp="1"/>
          </p:cNvGraphicFramePr>
          <p:nvPr>
            <p:extLst>
              <p:ext uri="{D42A27DB-BD31-4B8C-83A1-F6EECF244321}">
                <p14:modId xmlns:p14="http://schemas.microsoft.com/office/powerpoint/2010/main" val="1959798207"/>
              </p:ext>
            </p:extLst>
          </p:nvPr>
        </p:nvGraphicFramePr>
        <p:xfrm>
          <a:off x="4572000" y="1463040"/>
          <a:ext cx="4026975" cy="4572000"/>
        </p:xfrm>
        <a:graphic>
          <a:graphicData uri="http://schemas.openxmlformats.org/drawingml/2006/table">
            <a:tbl>
              <a:tblPr/>
              <a:tblGrid>
                <a:gridCol w="1972209">
                  <a:extLst>
                    <a:ext uri="{9D8B030D-6E8A-4147-A177-3AD203B41FA5}">
                      <a16:colId xmlns:a16="http://schemas.microsoft.com/office/drawing/2014/main" val="957074852"/>
                    </a:ext>
                  </a:extLst>
                </a:gridCol>
                <a:gridCol w="684922">
                  <a:extLst>
                    <a:ext uri="{9D8B030D-6E8A-4147-A177-3AD203B41FA5}">
                      <a16:colId xmlns:a16="http://schemas.microsoft.com/office/drawing/2014/main" val="1581863543"/>
                    </a:ext>
                  </a:extLst>
                </a:gridCol>
                <a:gridCol w="684922">
                  <a:extLst>
                    <a:ext uri="{9D8B030D-6E8A-4147-A177-3AD203B41FA5}">
                      <a16:colId xmlns:a16="http://schemas.microsoft.com/office/drawing/2014/main" val="1307841252"/>
                    </a:ext>
                  </a:extLst>
                </a:gridCol>
                <a:gridCol w="684922">
                  <a:extLst>
                    <a:ext uri="{9D8B030D-6E8A-4147-A177-3AD203B41FA5}">
                      <a16:colId xmlns:a16="http://schemas.microsoft.com/office/drawing/2014/main" val="3475918304"/>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926419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008490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6379082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799436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49068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051560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72651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726236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2870320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284804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60481093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604633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4713779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342567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42381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3836082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465331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11244375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262179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7461158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308222532"/>
                  </a:ext>
                </a:extLst>
              </a:tr>
            </a:tbl>
          </a:graphicData>
        </a:graphic>
      </p:graphicFrame>
    </p:spTree>
    <p:extLst>
      <p:ext uri="{BB962C8B-B14F-4D97-AF65-F5344CB8AC3E}">
        <p14:creationId xmlns:p14="http://schemas.microsoft.com/office/powerpoint/2010/main" val="3376757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5FB55D-6DBC-068B-DA39-040B8B34324C}"/>
              </a:ext>
            </a:extLst>
          </p:cNvPr>
          <p:cNvSpPr>
            <a:spLocks noGrp="1"/>
          </p:cNvSpPr>
          <p:nvPr>
            <p:ph type="body" sz="quarter" idx="12"/>
          </p:nvPr>
        </p:nvSpPr>
        <p:spPr>
          <a:xfrm>
            <a:off x="457199" y="822960"/>
            <a:ext cx="8141775" cy="609600"/>
          </a:xfrm>
        </p:spPr>
        <p:txBody>
          <a:bodyPr>
            <a:normAutofit lnSpcReduction="10000"/>
          </a:bodyPr>
          <a:lstStyle/>
          <a:p>
            <a:r>
              <a:rPr lang="en-US"/>
              <a:t>During the past 12 months, have you driven a vehicle while you were under the influence of cannabis (marijuana, weed, pot, edibles)? (Overall % and % by Demographics)</a:t>
            </a:r>
          </a:p>
          <a:p>
            <a:endParaRPr lang="en-US"/>
          </a:p>
        </p:txBody>
      </p:sp>
      <p:sp>
        <p:nvSpPr>
          <p:cNvPr id="5" name="Title 4">
            <a:extLst>
              <a:ext uri="{FF2B5EF4-FFF2-40B4-BE49-F238E27FC236}">
                <a16:creationId xmlns:a16="http://schemas.microsoft.com/office/drawing/2014/main" id="{13E1D7CA-C509-1729-5D41-67F323793BA4}"/>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9E7C9F22-4A20-179E-527A-5251498B8391}"/>
              </a:ext>
            </a:extLst>
          </p:cNvPr>
          <p:cNvGraphicFramePr>
            <a:graphicFrameLocks noGrp="1"/>
          </p:cNvGraphicFramePr>
          <p:nvPr>
            <p:extLst>
              <p:ext uri="{D42A27DB-BD31-4B8C-83A1-F6EECF244321}">
                <p14:modId xmlns:p14="http://schemas.microsoft.com/office/powerpoint/2010/main" val="2751053135"/>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3E48EA21-95F2-E680-9EED-FE411D5C4CF9}"/>
              </a:ext>
            </a:extLst>
          </p:cNvPr>
          <p:cNvGraphicFramePr>
            <a:graphicFrameLocks noGrp="1"/>
          </p:cNvGraphicFramePr>
          <p:nvPr>
            <p:extLst>
              <p:ext uri="{D42A27DB-BD31-4B8C-83A1-F6EECF244321}">
                <p14:modId xmlns:p14="http://schemas.microsoft.com/office/powerpoint/2010/main" val="248638462"/>
              </p:ext>
            </p:extLst>
          </p:nvPr>
        </p:nvGraphicFramePr>
        <p:xfrm>
          <a:off x="4572000" y="1463040"/>
          <a:ext cx="4026975" cy="4572000"/>
        </p:xfrm>
        <a:graphic>
          <a:graphicData uri="http://schemas.openxmlformats.org/drawingml/2006/table">
            <a:tbl>
              <a:tblPr/>
              <a:tblGrid>
                <a:gridCol w="1972209">
                  <a:extLst>
                    <a:ext uri="{9D8B030D-6E8A-4147-A177-3AD203B41FA5}">
                      <a16:colId xmlns:a16="http://schemas.microsoft.com/office/drawing/2014/main" val="3493372713"/>
                    </a:ext>
                  </a:extLst>
                </a:gridCol>
                <a:gridCol w="684922">
                  <a:extLst>
                    <a:ext uri="{9D8B030D-6E8A-4147-A177-3AD203B41FA5}">
                      <a16:colId xmlns:a16="http://schemas.microsoft.com/office/drawing/2014/main" val="1169099886"/>
                    </a:ext>
                  </a:extLst>
                </a:gridCol>
                <a:gridCol w="684922">
                  <a:extLst>
                    <a:ext uri="{9D8B030D-6E8A-4147-A177-3AD203B41FA5}">
                      <a16:colId xmlns:a16="http://schemas.microsoft.com/office/drawing/2014/main" val="1700319252"/>
                    </a:ext>
                  </a:extLst>
                </a:gridCol>
                <a:gridCol w="684922">
                  <a:extLst>
                    <a:ext uri="{9D8B030D-6E8A-4147-A177-3AD203B41FA5}">
                      <a16:colId xmlns:a16="http://schemas.microsoft.com/office/drawing/2014/main" val="274903107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878664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289161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5818474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166520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14748516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940056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7441549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646337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9160998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551147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2434145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009172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7304004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8416173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61108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7030681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153383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1456472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164060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8785596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027060221"/>
                  </a:ext>
                </a:extLst>
              </a:tr>
            </a:tbl>
          </a:graphicData>
        </a:graphic>
      </p:graphicFrame>
    </p:spTree>
    <p:extLst>
      <p:ext uri="{BB962C8B-B14F-4D97-AF65-F5344CB8AC3E}">
        <p14:creationId xmlns:p14="http://schemas.microsoft.com/office/powerpoint/2010/main" val="2154589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06ED-07B6-34C1-9BA4-07440356FC7F}"/>
              </a:ext>
            </a:extLst>
          </p:cNvPr>
          <p:cNvSpPr>
            <a:spLocks noGrp="1"/>
          </p:cNvSpPr>
          <p:nvPr>
            <p:ph type="body" sz="quarter" idx="12"/>
          </p:nvPr>
        </p:nvSpPr>
        <p:spPr>
          <a:xfrm>
            <a:off x="457199" y="822960"/>
            <a:ext cx="8141775" cy="609600"/>
          </a:xfrm>
        </p:spPr>
        <p:txBody>
          <a:bodyPr/>
          <a:lstStyle/>
          <a:p>
            <a:r>
              <a:rPr lang="en-US"/>
              <a:t>During the past 12 months, have you driven a vehicle while you were under the influence of alcohol </a:t>
            </a:r>
            <a:r>
              <a:rPr lang="en-US" u="sng"/>
              <a:t>and</a:t>
            </a:r>
            <a:r>
              <a:rPr lang="en-US"/>
              <a:t> cannabis? (Overall % and % by Demographics)</a:t>
            </a:r>
          </a:p>
          <a:p>
            <a:endParaRPr lang="en-US"/>
          </a:p>
        </p:txBody>
      </p:sp>
      <p:sp>
        <p:nvSpPr>
          <p:cNvPr id="5" name="Title 4">
            <a:extLst>
              <a:ext uri="{FF2B5EF4-FFF2-40B4-BE49-F238E27FC236}">
                <a16:creationId xmlns:a16="http://schemas.microsoft.com/office/drawing/2014/main" id="{928A31B2-78F2-FA6F-472A-F4EAA7FE31DD}"/>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F5489975-08C1-2D97-42A6-8BD7DB7D1AA2}"/>
              </a:ext>
            </a:extLst>
          </p:cNvPr>
          <p:cNvGraphicFramePr>
            <a:graphicFrameLocks noGrp="1"/>
          </p:cNvGraphicFramePr>
          <p:nvPr>
            <p:extLst>
              <p:ext uri="{D42A27DB-BD31-4B8C-83A1-F6EECF244321}">
                <p14:modId xmlns:p14="http://schemas.microsoft.com/office/powerpoint/2010/main" val="3892764321"/>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33572562-ADAA-D0B1-A386-FF22DBF0415C}"/>
              </a:ext>
            </a:extLst>
          </p:cNvPr>
          <p:cNvGraphicFramePr>
            <a:graphicFrameLocks noGrp="1"/>
          </p:cNvGraphicFramePr>
          <p:nvPr>
            <p:extLst>
              <p:ext uri="{D42A27DB-BD31-4B8C-83A1-F6EECF244321}">
                <p14:modId xmlns:p14="http://schemas.microsoft.com/office/powerpoint/2010/main" val="419729991"/>
              </p:ext>
            </p:extLst>
          </p:nvPr>
        </p:nvGraphicFramePr>
        <p:xfrm>
          <a:off x="4572000" y="1463040"/>
          <a:ext cx="4026975" cy="4572000"/>
        </p:xfrm>
        <a:graphic>
          <a:graphicData uri="http://schemas.openxmlformats.org/drawingml/2006/table">
            <a:tbl>
              <a:tblPr/>
              <a:tblGrid>
                <a:gridCol w="1972209">
                  <a:extLst>
                    <a:ext uri="{9D8B030D-6E8A-4147-A177-3AD203B41FA5}">
                      <a16:colId xmlns:a16="http://schemas.microsoft.com/office/drawing/2014/main" val="2960050370"/>
                    </a:ext>
                  </a:extLst>
                </a:gridCol>
                <a:gridCol w="684922">
                  <a:extLst>
                    <a:ext uri="{9D8B030D-6E8A-4147-A177-3AD203B41FA5}">
                      <a16:colId xmlns:a16="http://schemas.microsoft.com/office/drawing/2014/main" val="2421363975"/>
                    </a:ext>
                  </a:extLst>
                </a:gridCol>
                <a:gridCol w="684922">
                  <a:extLst>
                    <a:ext uri="{9D8B030D-6E8A-4147-A177-3AD203B41FA5}">
                      <a16:colId xmlns:a16="http://schemas.microsoft.com/office/drawing/2014/main" val="2781084251"/>
                    </a:ext>
                  </a:extLst>
                </a:gridCol>
                <a:gridCol w="684922">
                  <a:extLst>
                    <a:ext uri="{9D8B030D-6E8A-4147-A177-3AD203B41FA5}">
                      <a16:colId xmlns:a16="http://schemas.microsoft.com/office/drawing/2014/main" val="35529671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9786331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752832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692447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727926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5204602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784960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5222422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074109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8968310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841948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1676740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655956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4080132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61993606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415494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37193807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735009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7996602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099075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1711546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883280495"/>
                  </a:ext>
                </a:extLst>
              </a:tr>
            </a:tbl>
          </a:graphicData>
        </a:graphic>
      </p:graphicFrame>
    </p:spTree>
    <p:extLst>
      <p:ext uri="{BB962C8B-B14F-4D97-AF65-F5344CB8AC3E}">
        <p14:creationId xmlns:p14="http://schemas.microsoft.com/office/powerpoint/2010/main" val="24070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664A90-8876-2A6D-BA6B-9A4E38BBD1CF}"/>
              </a:ext>
            </a:extLst>
          </p:cNvPr>
          <p:cNvSpPr>
            <a:spLocks noGrp="1"/>
          </p:cNvSpPr>
          <p:nvPr>
            <p:ph type="body" sz="quarter" idx="12"/>
          </p:nvPr>
        </p:nvSpPr>
        <p:spPr/>
        <p:txBody>
          <a:bodyPr/>
          <a:lstStyle/>
          <a:p>
            <a:r>
              <a:rPr lang="en-US"/>
              <a:t>In the past 30 days, how often have you... (Overall %)</a:t>
            </a:r>
          </a:p>
        </p:txBody>
      </p:sp>
      <p:sp>
        <p:nvSpPr>
          <p:cNvPr id="3" name="Title 2">
            <a:extLst>
              <a:ext uri="{FF2B5EF4-FFF2-40B4-BE49-F238E27FC236}">
                <a16:creationId xmlns:a16="http://schemas.microsoft.com/office/drawing/2014/main" id="{AE121CBC-4A34-5810-D6E0-947CE099CFFD}"/>
              </a:ext>
            </a:extLst>
          </p:cNvPr>
          <p:cNvSpPr>
            <a:spLocks noGrp="1"/>
          </p:cNvSpPr>
          <p:nvPr>
            <p:ph type="title"/>
          </p:nvPr>
        </p:nvSpPr>
        <p:spPr/>
        <p:txBody>
          <a:bodyPr/>
          <a:lstStyle/>
          <a:p>
            <a:r>
              <a:rPr lang="en-US"/>
              <a:t>DRIVING BEHAVIORS</a:t>
            </a:r>
          </a:p>
        </p:txBody>
      </p:sp>
      <p:graphicFrame>
        <p:nvGraphicFramePr>
          <p:cNvPr id="5" name="Table 4">
            <a:extLst>
              <a:ext uri="{FF2B5EF4-FFF2-40B4-BE49-F238E27FC236}">
                <a16:creationId xmlns:a16="http://schemas.microsoft.com/office/drawing/2014/main" id="{AFB03363-EF53-8847-FA35-54C0AB82BC64}"/>
              </a:ext>
            </a:extLst>
          </p:cNvPr>
          <p:cNvGraphicFramePr>
            <a:graphicFrameLocks noGrp="1"/>
          </p:cNvGraphicFramePr>
          <p:nvPr>
            <p:extLst>
              <p:ext uri="{D42A27DB-BD31-4B8C-83A1-F6EECF244321}">
                <p14:modId xmlns:p14="http://schemas.microsoft.com/office/powerpoint/2010/main" val="2572158480"/>
              </p:ext>
            </p:extLst>
          </p:nvPr>
        </p:nvGraphicFramePr>
        <p:xfrm>
          <a:off x="484632" y="1527048"/>
          <a:ext cx="5858146" cy="3795383"/>
        </p:xfrm>
        <a:graphic>
          <a:graphicData uri="http://schemas.openxmlformats.org/drawingml/2006/table">
            <a:tbl>
              <a:tblPr firstRow="1" bandRow="1">
                <a:tableStyleId>{3B4B98B0-60AC-42C2-AFA5-B58CD77FA1E5}</a:tableStyleId>
              </a:tblPr>
              <a:tblGrid>
                <a:gridCol w="1722982">
                  <a:extLst>
                    <a:ext uri="{9D8B030D-6E8A-4147-A177-3AD203B41FA5}">
                      <a16:colId xmlns:a16="http://schemas.microsoft.com/office/drawing/2014/main" val="1021954033"/>
                    </a:ext>
                  </a:extLst>
                </a:gridCol>
                <a:gridCol w="689194">
                  <a:extLst>
                    <a:ext uri="{9D8B030D-6E8A-4147-A177-3AD203B41FA5}">
                      <a16:colId xmlns:a16="http://schemas.microsoft.com/office/drawing/2014/main" val="3640891159"/>
                    </a:ext>
                  </a:extLst>
                </a:gridCol>
                <a:gridCol w="689194">
                  <a:extLst>
                    <a:ext uri="{9D8B030D-6E8A-4147-A177-3AD203B41FA5}">
                      <a16:colId xmlns:a16="http://schemas.microsoft.com/office/drawing/2014/main" val="1126847031"/>
                    </a:ext>
                  </a:extLst>
                </a:gridCol>
                <a:gridCol w="689194">
                  <a:extLst>
                    <a:ext uri="{9D8B030D-6E8A-4147-A177-3AD203B41FA5}">
                      <a16:colId xmlns:a16="http://schemas.microsoft.com/office/drawing/2014/main" val="4184922528"/>
                    </a:ext>
                  </a:extLst>
                </a:gridCol>
                <a:gridCol w="689194">
                  <a:extLst>
                    <a:ext uri="{9D8B030D-6E8A-4147-A177-3AD203B41FA5}">
                      <a16:colId xmlns:a16="http://schemas.microsoft.com/office/drawing/2014/main" val="1101990585"/>
                    </a:ext>
                  </a:extLst>
                </a:gridCol>
                <a:gridCol w="689194">
                  <a:extLst>
                    <a:ext uri="{9D8B030D-6E8A-4147-A177-3AD203B41FA5}">
                      <a16:colId xmlns:a16="http://schemas.microsoft.com/office/drawing/2014/main" val="2770281944"/>
                    </a:ext>
                  </a:extLst>
                </a:gridCol>
                <a:gridCol w="689194">
                  <a:extLst>
                    <a:ext uri="{9D8B030D-6E8A-4147-A177-3AD203B41FA5}">
                      <a16:colId xmlns:a16="http://schemas.microsoft.com/office/drawing/2014/main" val="1673728675"/>
                    </a:ext>
                  </a:extLst>
                </a:gridCol>
              </a:tblGrid>
              <a:tr h="549815">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marL="117475" marR="106680" algn="ctr">
                        <a:spcBef>
                          <a:spcPts val="820"/>
                        </a:spcBef>
                        <a:spcAft>
                          <a:spcPts val="0"/>
                        </a:spcAft>
                      </a:pPr>
                      <a:r>
                        <a:rPr lang="en-US" sz="1100" b="0" spc="-1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Never</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marL="111125" marR="139700" algn="ctr">
                        <a:spcBef>
                          <a:spcPts val="820"/>
                        </a:spcBef>
                        <a:spcAft>
                          <a:spcPts val="0"/>
                        </a:spcAft>
                      </a:pPr>
                      <a:r>
                        <a:rPr lang="en-US" sz="11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Rarely</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marL="154940" marR="180340" indent="-5080" algn="ctr">
                        <a:spcBef>
                          <a:spcPts val="210"/>
                        </a:spcBef>
                        <a:spcAft>
                          <a:spcPts val="0"/>
                        </a:spcAft>
                      </a:pPr>
                      <a:r>
                        <a:rPr lang="en-US" sz="1100" b="0" spc="-2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Sometimes</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marL="188595" marR="116205" indent="-1270" algn="ctr">
                        <a:spcBef>
                          <a:spcPts val="210"/>
                        </a:spcBef>
                        <a:spcAft>
                          <a:spcPts val="0"/>
                        </a:spcAft>
                      </a:pPr>
                      <a:r>
                        <a:rPr lang="en-US" sz="1100" b="0" spc="-1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Usually</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marL="120015" marR="120015" algn="ctr">
                        <a:spcBef>
                          <a:spcPts val="820"/>
                        </a:spcBef>
                        <a:spcAft>
                          <a:spcPts val="0"/>
                        </a:spcAft>
                      </a:pPr>
                      <a:r>
                        <a:rPr lang="en-US" sz="1100" b="0" spc="-1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Always</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marL="170180" marR="179705" indent="-36195" algn="ctr">
                        <a:spcBef>
                          <a:spcPts val="210"/>
                        </a:spcBef>
                        <a:spcAft>
                          <a:spcPts val="0"/>
                        </a:spcAft>
                      </a:pPr>
                      <a:r>
                        <a:rPr lang="en-US" sz="11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I</a:t>
                      </a:r>
                      <a:r>
                        <a:rPr lang="en-US" sz="1100" b="0" spc="-6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don't </a:t>
                      </a:r>
                      <a:r>
                        <a:rPr lang="en-US" sz="1100" b="0" spc="-1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rPr>
                        <a:t>drive</a:t>
                      </a:r>
                      <a:endParaRPr lang="en-US" sz="1400" b="0">
                        <a:solidFill>
                          <a:schemeClr val="accent1"/>
                        </a:solidFill>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4605863"/>
                  </a:ext>
                </a:extLst>
              </a:tr>
              <a:tr h="811392">
                <a:tc>
                  <a:txBody>
                    <a:bodyPr/>
                    <a:lstStyle/>
                    <a:p>
                      <a:pPr marL="73025" marR="46990">
                        <a:spcBef>
                          <a:spcPts val="1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Driven 10 mph or more over the speed limit?</a:t>
                      </a:r>
                    </a:p>
                  </a:txBody>
                  <a:tcPr marL="0" marR="0" marT="0" marB="0" anchor="ctr"/>
                </a:tc>
                <a:tc>
                  <a:txBody>
                    <a:bodyPr/>
                    <a:lstStyle/>
                    <a:p>
                      <a:pPr algn="ctr" fontAlgn="ctr"/>
                      <a:r>
                        <a:rPr lang="en-US" sz="1200" b="0" i="0" u="none" strike="noStrike">
                          <a:solidFill>
                            <a:srgbClr val="000000"/>
                          </a:solidFill>
                          <a:effectLst/>
                          <a:latin typeface="Proxima Nova Cn Rg" panose="02000506030000020004" pitchFamily="50" charset="0"/>
                        </a:rPr>
                        <a:t>21%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32%</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34%</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10%</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3%</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1323960133"/>
                  </a:ext>
                </a:extLst>
              </a:tr>
              <a:tr h="811392">
                <a:tc>
                  <a:txBody>
                    <a:bodyPr/>
                    <a:lstStyle/>
                    <a:p>
                      <a:pPr marL="73025" marR="46990">
                        <a:spcBef>
                          <a:spcPts val="16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Driven</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while</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holding</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and</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talking</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on</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a cell phone?</a:t>
                      </a:r>
                      <a:endParaRPr lang="en-US" sz="16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ctr"/>
                      <a:r>
                        <a:rPr lang="en-US" sz="1200" b="0" i="0" u="none" strike="noStrike">
                          <a:solidFill>
                            <a:srgbClr val="000000"/>
                          </a:solidFill>
                          <a:effectLst/>
                          <a:latin typeface="Proxima Nova Cn Rg" panose="02000506030000020004" pitchFamily="50" charset="0"/>
                        </a:rPr>
                        <a:t>59%</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28%</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12%</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2462524267"/>
                  </a:ext>
                </a:extLst>
              </a:tr>
              <a:tr h="811392">
                <a:tc>
                  <a:txBody>
                    <a:bodyPr/>
                    <a:lstStyle/>
                    <a:p>
                      <a:pPr marL="73025" marR="46990">
                        <a:spcBef>
                          <a:spcPts val="30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Driven</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while</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reading</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or</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looking</a:t>
                      </a:r>
                      <a:r>
                        <a:rPr lang="en-US" sz="1200" spc="-3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at</a:t>
                      </a:r>
                      <a:r>
                        <a:rPr lang="en-US" sz="1200" spc="-35">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your cell phone?</a:t>
                      </a:r>
                      <a:endParaRPr lang="en-US" sz="16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ctr"/>
                      <a:r>
                        <a:rPr lang="en-US" sz="1200" b="0" i="0" u="none" strike="noStrike">
                          <a:solidFill>
                            <a:srgbClr val="000000"/>
                          </a:solidFill>
                          <a:effectLst/>
                          <a:latin typeface="Proxima Nova Cn Rg" panose="02000506030000020004" pitchFamily="50" charset="0"/>
                        </a:rPr>
                        <a:t>51%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33%</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14%</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2%</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2371291582"/>
                  </a:ext>
                </a:extLst>
              </a:tr>
              <a:tr h="811392">
                <a:tc>
                  <a:txBody>
                    <a:bodyPr/>
                    <a:lstStyle/>
                    <a:p>
                      <a:pPr marL="73025" marR="46990">
                        <a:spcBef>
                          <a:spcPts val="300"/>
                        </a:spcBef>
                        <a:spcAft>
                          <a:spcPts val="0"/>
                        </a:spcAft>
                      </a:pPr>
                      <a:r>
                        <a:rPr lang="en-US" sz="1200">
                          <a:effectLst/>
                          <a:latin typeface="Proxima Nova Cn Rg" panose="02000506030000020004" pitchFamily="50" charset="0"/>
                          <a:ea typeface="Calibri" panose="020F0502020204030204" pitchFamily="34" charset="0"/>
                          <a:cs typeface="Times New Roman" panose="02020603050405020304" pitchFamily="18" charset="0"/>
                        </a:rPr>
                        <a:t>Driven while manually typing or interacting</a:t>
                      </a:r>
                      <a:r>
                        <a:rPr lang="en-US" sz="1200" spc="-4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with</a:t>
                      </a:r>
                      <a:r>
                        <a:rPr lang="en-US" sz="1200" spc="-4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your</a:t>
                      </a:r>
                      <a:r>
                        <a:rPr lang="en-US" sz="1200" spc="-4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cell</a:t>
                      </a:r>
                      <a:r>
                        <a:rPr lang="en-US" sz="1200" spc="-4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phone</a:t>
                      </a:r>
                      <a:r>
                        <a:rPr lang="en-US" sz="1200" spc="-40">
                          <a:effectLst/>
                          <a:latin typeface="Proxima Nova Cn Rg" panose="02000506030000020004" pitchFamily="50" charset="0"/>
                          <a:ea typeface="Calibri" panose="020F0502020204030204" pitchFamily="34" charset="0"/>
                          <a:cs typeface="Times New Roman" panose="02020603050405020304" pitchFamily="18" charset="0"/>
                        </a:rPr>
                        <a:t> </a:t>
                      </a:r>
                      <a:r>
                        <a:rPr lang="en-US" sz="1200">
                          <a:effectLst/>
                          <a:latin typeface="Proxima Nova Cn Rg" panose="02000506030000020004" pitchFamily="50" charset="0"/>
                          <a:ea typeface="Calibri" panose="020F0502020204030204" pitchFamily="34" charset="0"/>
                          <a:cs typeface="Times New Roman" panose="02020603050405020304" pitchFamily="18" charset="0"/>
                        </a:rPr>
                        <a:t>with your hands?</a:t>
                      </a:r>
                      <a:endParaRPr lang="en-US" sz="16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ctr"/>
                      <a:r>
                        <a:rPr lang="en-US" sz="1200" b="0" i="0" u="none" strike="noStrike">
                          <a:solidFill>
                            <a:srgbClr val="000000"/>
                          </a:solidFill>
                          <a:effectLst/>
                          <a:latin typeface="Proxima Nova Cn Rg" panose="02000506030000020004" pitchFamily="50" charset="0"/>
                        </a:rPr>
                        <a:t>61%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28%</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10%</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tc>
                  <a:txBody>
                    <a:bodyPr/>
                    <a:lstStyle/>
                    <a:p>
                      <a:pPr algn="ctr" fontAlgn="ctr"/>
                      <a:r>
                        <a:rPr lang="en-US" sz="1200" b="0" i="0" u="none" strike="noStrike">
                          <a:solidFill>
                            <a:srgbClr val="000000"/>
                          </a:solidFill>
                          <a:effectLst/>
                          <a:latin typeface="Proxima Nova Cn Rg" panose="02000506030000020004" pitchFamily="50" charset="0"/>
                        </a:rPr>
                        <a:t>&lt;1%</a:t>
                      </a:r>
                    </a:p>
                  </a:txBody>
                  <a:tcPr marL="9525" marR="9525" marT="9525" marB="0" anchor="ctr"/>
                </a:tc>
                <a:extLst>
                  <a:ext uri="{0D108BD9-81ED-4DB2-BD59-A6C34878D82A}">
                    <a16:rowId xmlns:a16="http://schemas.microsoft.com/office/drawing/2014/main" val="3557274636"/>
                  </a:ext>
                </a:extLst>
              </a:tr>
            </a:tbl>
          </a:graphicData>
        </a:graphic>
      </p:graphicFrame>
    </p:spTree>
    <p:extLst>
      <p:ext uri="{BB962C8B-B14F-4D97-AF65-F5344CB8AC3E}">
        <p14:creationId xmlns:p14="http://schemas.microsoft.com/office/powerpoint/2010/main" val="127684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1A4A-70BA-689A-0222-5F3523D02EBB}"/>
              </a:ext>
            </a:extLst>
          </p:cNvPr>
          <p:cNvSpPr>
            <a:spLocks noGrp="1"/>
          </p:cNvSpPr>
          <p:nvPr>
            <p:ph type="body" sz="quarter" idx="12"/>
          </p:nvPr>
        </p:nvSpPr>
        <p:spPr/>
        <p:txBody>
          <a:bodyPr/>
          <a:lstStyle/>
          <a:p>
            <a:r>
              <a:rPr lang="en-US"/>
              <a:t>In the past 30 days, how often have you... - Driven 10 mph or more over the speed limit?</a:t>
            </a:r>
          </a:p>
        </p:txBody>
      </p:sp>
      <p:sp>
        <p:nvSpPr>
          <p:cNvPr id="3" name="Title 2">
            <a:extLst>
              <a:ext uri="{FF2B5EF4-FFF2-40B4-BE49-F238E27FC236}">
                <a16:creationId xmlns:a16="http://schemas.microsoft.com/office/drawing/2014/main" id="{907A9A87-278B-2763-9DEF-4B9B7B47A699}"/>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537F7C62-F2F9-A7D1-8B16-83A234BF1686}"/>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4246607480"/>
                    </a:ext>
                  </a:extLst>
                </a:gridCol>
                <a:gridCol w="685098">
                  <a:extLst>
                    <a:ext uri="{9D8B030D-6E8A-4147-A177-3AD203B41FA5}">
                      <a16:colId xmlns:a16="http://schemas.microsoft.com/office/drawing/2014/main" val="1798302939"/>
                    </a:ext>
                  </a:extLst>
                </a:gridCol>
                <a:gridCol w="685098">
                  <a:extLst>
                    <a:ext uri="{9D8B030D-6E8A-4147-A177-3AD203B41FA5}">
                      <a16:colId xmlns:a16="http://schemas.microsoft.com/office/drawing/2014/main" val="1463097057"/>
                    </a:ext>
                  </a:extLst>
                </a:gridCol>
                <a:gridCol w="685098">
                  <a:extLst>
                    <a:ext uri="{9D8B030D-6E8A-4147-A177-3AD203B41FA5}">
                      <a16:colId xmlns:a16="http://schemas.microsoft.com/office/drawing/2014/main" val="1172180033"/>
                    </a:ext>
                  </a:extLst>
                </a:gridCol>
                <a:gridCol w="685098">
                  <a:extLst>
                    <a:ext uri="{9D8B030D-6E8A-4147-A177-3AD203B41FA5}">
                      <a16:colId xmlns:a16="http://schemas.microsoft.com/office/drawing/2014/main" val="4094872166"/>
                    </a:ext>
                  </a:extLst>
                </a:gridCol>
                <a:gridCol w="685098">
                  <a:extLst>
                    <a:ext uri="{9D8B030D-6E8A-4147-A177-3AD203B41FA5}">
                      <a16:colId xmlns:a16="http://schemas.microsoft.com/office/drawing/2014/main" val="3717848182"/>
                    </a:ext>
                  </a:extLst>
                </a:gridCol>
                <a:gridCol w="685098">
                  <a:extLst>
                    <a:ext uri="{9D8B030D-6E8A-4147-A177-3AD203B41FA5}">
                      <a16:colId xmlns:a16="http://schemas.microsoft.com/office/drawing/2014/main" val="145253449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drive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2132206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145753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7458389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712701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5507756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87862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5816701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726104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6969666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550339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86197767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337721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3244412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27957697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235542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56583372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225574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25904035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071062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8999377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381426616"/>
                  </a:ext>
                </a:extLst>
              </a:tr>
            </a:tbl>
          </a:graphicData>
        </a:graphic>
      </p:graphicFrame>
    </p:spTree>
    <p:extLst>
      <p:ext uri="{BB962C8B-B14F-4D97-AF65-F5344CB8AC3E}">
        <p14:creationId xmlns:p14="http://schemas.microsoft.com/office/powerpoint/2010/main" val="290510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A85B13-6412-B36E-30AD-EB07274804DF}"/>
              </a:ext>
            </a:extLst>
          </p:cNvPr>
          <p:cNvSpPr>
            <a:spLocks noGrp="1"/>
          </p:cNvSpPr>
          <p:nvPr>
            <p:ph type="body" sz="quarter" idx="12"/>
          </p:nvPr>
        </p:nvSpPr>
        <p:spPr/>
        <p:txBody>
          <a:bodyPr/>
          <a:lstStyle/>
          <a:p>
            <a:r>
              <a:rPr lang="en-US"/>
              <a:t>In the past 30 days, how often have you... - Driven while holding and talking on a cell phone?</a:t>
            </a:r>
          </a:p>
        </p:txBody>
      </p:sp>
      <p:sp>
        <p:nvSpPr>
          <p:cNvPr id="3" name="Title 2">
            <a:extLst>
              <a:ext uri="{FF2B5EF4-FFF2-40B4-BE49-F238E27FC236}">
                <a16:creationId xmlns:a16="http://schemas.microsoft.com/office/drawing/2014/main" id="{00733358-CE65-A127-A7AA-873FA46197FE}"/>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C83C4529-6DA2-91E9-B504-D7835B6C4313}"/>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2417186376"/>
                    </a:ext>
                  </a:extLst>
                </a:gridCol>
                <a:gridCol w="685098">
                  <a:extLst>
                    <a:ext uri="{9D8B030D-6E8A-4147-A177-3AD203B41FA5}">
                      <a16:colId xmlns:a16="http://schemas.microsoft.com/office/drawing/2014/main" val="3753098687"/>
                    </a:ext>
                  </a:extLst>
                </a:gridCol>
                <a:gridCol w="685098">
                  <a:extLst>
                    <a:ext uri="{9D8B030D-6E8A-4147-A177-3AD203B41FA5}">
                      <a16:colId xmlns:a16="http://schemas.microsoft.com/office/drawing/2014/main" val="1503012488"/>
                    </a:ext>
                  </a:extLst>
                </a:gridCol>
                <a:gridCol w="685098">
                  <a:extLst>
                    <a:ext uri="{9D8B030D-6E8A-4147-A177-3AD203B41FA5}">
                      <a16:colId xmlns:a16="http://schemas.microsoft.com/office/drawing/2014/main" val="1749548630"/>
                    </a:ext>
                  </a:extLst>
                </a:gridCol>
                <a:gridCol w="685098">
                  <a:extLst>
                    <a:ext uri="{9D8B030D-6E8A-4147-A177-3AD203B41FA5}">
                      <a16:colId xmlns:a16="http://schemas.microsoft.com/office/drawing/2014/main" val="2066980717"/>
                    </a:ext>
                  </a:extLst>
                </a:gridCol>
                <a:gridCol w="685098">
                  <a:extLst>
                    <a:ext uri="{9D8B030D-6E8A-4147-A177-3AD203B41FA5}">
                      <a16:colId xmlns:a16="http://schemas.microsoft.com/office/drawing/2014/main" val="1989163395"/>
                    </a:ext>
                  </a:extLst>
                </a:gridCol>
                <a:gridCol w="685098">
                  <a:extLst>
                    <a:ext uri="{9D8B030D-6E8A-4147-A177-3AD203B41FA5}">
                      <a16:colId xmlns:a16="http://schemas.microsoft.com/office/drawing/2014/main" val="81776922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drive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3077805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888607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9335101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214763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0102476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718308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12910980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982971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5751051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334352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9735321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39383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5632034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97550648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448515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13468096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271711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16363583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856953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4821737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07987445"/>
                  </a:ext>
                </a:extLst>
              </a:tr>
            </a:tbl>
          </a:graphicData>
        </a:graphic>
      </p:graphicFrame>
    </p:spTree>
    <p:extLst>
      <p:ext uri="{BB962C8B-B14F-4D97-AF65-F5344CB8AC3E}">
        <p14:creationId xmlns:p14="http://schemas.microsoft.com/office/powerpoint/2010/main" val="1365191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A1E565-D802-FDA8-D7B9-2CA675D4E80C}"/>
              </a:ext>
            </a:extLst>
          </p:cNvPr>
          <p:cNvSpPr>
            <a:spLocks noGrp="1"/>
          </p:cNvSpPr>
          <p:nvPr>
            <p:ph type="body" sz="quarter" idx="12"/>
          </p:nvPr>
        </p:nvSpPr>
        <p:spPr/>
        <p:txBody>
          <a:bodyPr/>
          <a:lstStyle/>
          <a:p>
            <a:r>
              <a:rPr lang="en-US"/>
              <a:t>In the past 30 days, how often have you... - Driven while reading or looking at your cell phone?</a:t>
            </a:r>
          </a:p>
        </p:txBody>
      </p:sp>
      <p:sp>
        <p:nvSpPr>
          <p:cNvPr id="3" name="Title 2">
            <a:extLst>
              <a:ext uri="{FF2B5EF4-FFF2-40B4-BE49-F238E27FC236}">
                <a16:creationId xmlns:a16="http://schemas.microsoft.com/office/drawing/2014/main" id="{B0DE1E0F-700E-F68E-5A38-C5934F0DE8FA}"/>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F6A4B9B3-AE25-9D35-6B97-E13E352AD67F}"/>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3687065828"/>
                    </a:ext>
                  </a:extLst>
                </a:gridCol>
                <a:gridCol w="685098">
                  <a:extLst>
                    <a:ext uri="{9D8B030D-6E8A-4147-A177-3AD203B41FA5}">
                      <a16:colId xmlns:a16="http://schemas.microsoft.com/office/drawing/2014/main" val="238471782"/>
                    </a:ext>
                  </a:extLst>
                </a:gridCol>
                <a:gridCol w="685098">
                  <a:extLst>
                    <a:ext uri="{9D8B030D-6E8A-4147-A177-3AD203B41FA5}">
                      <a16:colId xmlns:a16="http://schemas.microsoft.com/office/drawing/2014/main" val="899244953"/>
                    </a:ext>
                  </a:extLst>
                </a:gridCol>
                <a:gridCol w="685098">
                  <a:extLst>
                    <a:ext uri="{9D8B030D-6E8A-4147-A177-3AD203B41FA5}">
                      <a16:colId xmlns:a16="http://schemas.microsoft.com/office/drawing/2014/main" val="1809918830"/>
                    </a:ext>
                  </a:extLst>
                </a:gridCol>
                <a:gridCol w="685098">
                  <a:extLst>
                    <a:ext uri="{9D8B030D-6E8A-4147-A177-3AD203B41FA5}">
                      <a16:colId xmlns:a16="http://schemas.microsoft.com/office/drawing/2014/main" val="1781235651"/>
                    </a:ext>
                  </a:extLst>
                </a:gridCol>
                <a:gridCol w="685098">
                  <a:extLst>
                    <a:ext uri="{9D8B030D-6E8A-4147-A177-3AD203B41FA5}">
                      <a16:colId xmlns:a16="http://schemas.microsoft.com/office/drawing/2014/main" val="173003553"/>
                    </a:ext>
                  </a:extLst>
                </a:gridCol>
                <a:gridCol w="685098">
                  <a:extLst>
                    <a:ext uri="{9D8B030D-6E8A-4147-A177-3AD203B41FA5}">
                      <a16:colId xmlns:a16="http://schemas.microsoft.com/office/drawing/2014/main" val="160600468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drive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0415050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680139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7595405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562699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108568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34829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6789633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879605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6804719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468522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0393849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9741548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394874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8614991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775225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11711808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2718146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41009220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887236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14953894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34747144"/>
                  </a:ext>
                </a:extLst>
              </a:tr>
            </a:tbl>
          </a:graphicData>
        </a:graphic>
      </p:graphicFrame>
    </p:spTree>
    <p:extLst>
      <p:ext uri="{BB962C8B-B14F-4D97-AF65-F5344CB8AC3E}">
        <p14:creationId xmlns:p14="http://schemas.microsoft.com/office/powerpoint/2010/main" val="2362158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3DBAD-3552-F569-9717-5ACD0614D36E}"/>
              </a:ext>
            </a:extLst>
          </p:cNvPr>
          <p:cNvSpPr>
            <a:spLocks noGrp="1"/>
          </p:cNvSpPr>
          <p:nvPr>
            <p:ph type="body" sz="quarter" idx="12"/>
          </p:nvPr>
        </p:nvSpPr>
        <p:spPr/>
        <p:txBody>
          <a:bodyPr>
            <a:normAutofit lnSpcReduction="10000"/>
          </a:bodyPr>
          <a:lstStyle/>
          <a:p>
            <a:r>
              <a:rPr lang="en-US"/>
              <a:t>In the past 30 days, how often have you... - Driven while manually typing or interacting with your cell phone with your hands?</a:t>
            </a:r>
          </a:p>
        </p:txBody>
      </p:sp>
      <p:sp>
        <p:nvSpPr>
          <p:cNvPr id="3" name="Title 2">
            <a:extLst>
              <a:ext uri="{FF2B5EF4-FFF2-40B4-BE49-F238E27FC236}">
                <a16:creationId xmlns:a16="http://schemas.microsoft.com/office/drawing/2014/main" id="{767CF702-D3AE-5710-FA41-740FD6D55051}"/>
              </a:ext>
            </a:extLst>
          </p:cNvPr>
          <p:cNvSpPr>
            <a:spLocks noGrp="1"/>
          </p:cNvSpPr>
          <p:nvPr>
            <p:ph type="title"/>
          </p:nvPr>
        </p:nvSpPr>
        <p:spPr/>
        <p:txBody>
          <a:bodyPr/>
          <a:lstStyle/>
          <a:p>
            <a:r>
              <a:rPr lang="en-US"/>
              <a:t>DRIVING BEHAVIORS</a:t>
            </a:r>
          </a:p>
        </p:txBody>
      </p:sp>
      <p:graphicFrame>
        <p:nvGraphicFramePr>
          <p:cNvPr id="4" name="Table 3">
            <a:extLst>
              <a:ext uri="{FF2B5EF4-FFF2-40B4-BE49-F238E27FC236}">
                <a16:creationId xmlns:a16="http://schemas.microsoft.com/office/drawing/2014/main" id="{CB0E8303-E3E2-E394-65FA-3A23D8A0E18F}"/>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3592827843"/>
                    </a:ext>
                  </a:extLst>
                </a:gridCol>
                <a:gridCol w="685098">
                  <a:extLst>
                    <a:ext uri="{9D8B030D-6E8A-4147-A177-3AD203B41FA5}">
                      <a16:colId xmlns:a16="http://schemas.microsoft.com/office/drawing/2014/main" val="853867808"/>
                    </a:ext>
                  </a:extLst>
                </a:gridCol>
                <a:gridCol w="685098">
                  <a:extLst>
                    <a:ext uri="{9D8B030D-6E8A-4147-A177-3AD203B41FA5}">
                      <a16:colId xmlns:a16="http://schemas.microsoft.com/office/drawing/2014/main" val="75082692"/>
                    </a:ext>
                  </a:extLst>
                </a:gridCol>
                <a:gridCol w="685098">
                  <a:extLst>
                    <a:ext uri="{9D8B030D-6E8A-4147-A177-3AD203B41FA5}">
                      <a16:colId xmlns:a16="http://schemas.microsoft.com/office/drawing/2014/main" val="3559584463"/>
                    </a:ext>
                  </a:extLst>
                </a:gridCol>
                <a:gridCol w="685098">
                  <a:extLst>
                    <a:ext uri="{9D8B030D-6E8A-4147-A177-3AD203B41FA5}">
                      <a16:colId xmlns:a16="http://schemas.microsoft.com/office/drawing/2014/main" val="3941787465"/>
                    </a:ext>
                  </a:extLst>
                </a:gridCol>
                <a:gridCol w="685098">
                  <a:extLst>
                    <a:ext uri="{9D8B030D-6E8A-4147-A177-3AD203B41FA5}">
                      <a16:colId xmlns:a16="http://schemas.microsoft.com/office/drawing/2014/main" val="2713294847"/>
                    </a:ext>
                  </a:extLst>
                </a:gridCol>
                <a:gridCol w="685098">
                  <a:extLst>
                    <a:ext uri="{9D8B030D-6E8A-4147-A177-3AD203B41FA5}">
                      <a16:colId xmlns:a16="http://schemas.microsoft.com/office/drawing/2014/main" val="163064675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Never</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Rarely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Sometimes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Usually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Always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drive</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1850156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01704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4556243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727563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0525291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101861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0905799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163139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41715149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652708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895941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367035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9273771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6330362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459061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extLst>
                  <a:ext uri="{0D108BD9-81ED-4DB2-BD59-A6C34878D82A}">
                    <a16:rowId xmlns:a16="http://schemas.microsoft.com/office/drawing/2014/main" val="331199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951509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33303510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045306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extLst>
                  <a:ext uri="{0D108BD9-81ED-4DB2-BD59-A6C34878D82A}">
                    <a16:rowId xmlns:a16="http://schemas.microsoft.com/office/drawing/2014/main" val="23630624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382056542"/>
                  </a:ext>
                </a:extLst>
              </a:tr>
            </a:tbl>
          </a:graphicData>
        </a:graphic>
      </p:graphicFrame>
    </p:spTree>
    <p:extLst>
      <p:ext uri="{BB962C8B-B14F-4D97-AF65-F5344CB8AC3E}">
        <p14:creationId xmlns:p14="http://schemas.microsoft.com/office/powerpoint/2010/main" val="2085213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22703-4564-13B4-02B1-3FB0F4341641}"/>
              </a:ext>
            </a:extLst>
          </p:cNvPr>
          <p:cNvSpPr>
            <a:spLocks noGrp="1"/>
          </p:cNvSpPr>
          <p:nvPr>
            <p:ph type="body" sz="quarter" idx="12"/>
          </p:nvPr>
        </p:nvSpPr>
        <p:spPr>
          <a:xfrm>
            <a:off x="457199" y="822960"/>
            <a:ext cx="8103071" cy="609600"/>
          </a:xfrm>
        </p:spPr>
        <p:txBody>
          <a:bodyPr/>
          <a:lstStyle/>
          <a:p>
            <a:r>
              <a:rPr lang="en-US"/>
              <a:t>In the past 30 days, did you... - Ask someone who was not using a seat belt to use a seat belt? (Overall % and % by Demographics)</a:t>
            </a:r>
          </a:p>
        </p:txBody>
      </p:sp>
      <p:sp>
        <p:nvSpPr>
          <p:cNvPr id="5" name="Title 4">
            <a:extLst>
              <a:ext uri="{FF2B5EF4-FFF2-40B4-BE49-F238E27FC236}">
                <a16:creationId xmlns:a16="http://schemas.microsoft.com/office/drawing/2014/main" id="{2F3BA846-70B1-E832-C7C4-A3BEE45FE5DC}"/>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A888D441-B76A-3925-8E98-32B9FA5A63C0}"/>
              </a:ext>
            </a:extLst>
          </p:cNvPr>
          <p:cNvGraphicFramePr>
            <a:graphicFrameLocks noGrp="1"/>
          </p:cNvGraphicFramePr>
          <p:nvPr>
            <p:extLst>
              <p:ext uri="{D42A27DB-BD31-4B8C-83A1-F6EECF244321}">
                <p14:modId xmlns:p14="http://schemas.microsoft.com/office/powerpoint/2010/main" val="485417402"/>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7520F310-95C6-63BD-3A22-9649C3D3E2BB}"/>
              </a:ext>
            </a:extLst>
          </p:cNvPr>
          <p:cNvGraphicFramePr>
            <a:graphicFrameLocks noGrp="1"/>
          </p:cNvGraphicFramePr>
          <p:nvPr>
            <p:extLst>
              <p:ext uri="{D42A27DB-BD31-4B8C-83A1-F6EECF244321}">
                <p14:modId xmlns:p14="http://schemas.microsoft.com/office/powerpoint/2010/main" val="1294044219"/>
              </p:ext>
            </p:extLst>
          </p:nvPr>
        </p:nvGraphicFramePr>
        <p:xfrm>
          <a:off x="4572000" y="1463040"/>
          <a:ext cx="3988271" cy="4571998"/>
        </p:xfrm>
        <a:graphic>
          <a:graphicData uri="http://schemas.openxmlformats.org/drawingml/2006/table">
            <a:tbl>
              <a:tblPr/>
              <a:tblGrid>
                <a:gridCol w="1953254">
                  <a:extLst>
                    <a:ext uri="{9D8B030D-6E8A-4147-A177-3AD203B41FA5}">
                      <a16:colId xmlns:a16="http://schemas.microsoft.com/office/drawing/2014/main" val="791404983"/>
                    </a:ext>
                  </a:extLst>
                </a:gridCol>
                <a:gridCol w="678339">
                  <a:extLst>
                    <a:ext uri="{9D8B030D-6E8A-4147-A177-3AD203B41FA5}">
                      <a16:colId xmlns:a16="http://schemas.microsoft.com/office/drawing/2014/main" val="3972897469"/>
                    </a:ext>
                  </a:extLst>
                </a:gridCol>
                <a:gridCol w="678339">
                  <a:extLst>
                    <a:ext uri="{9D8B030D-6E8A-4147-A177-3AD203B41FA5}">
                      <a16:colId xmlns:a16="http://schemas.microsoft.com/office/drawing/2014/main" val="4073431024"/>
                    </a:ext>
                  </a:extLst>
                </a:gridCol>
                <a:gridCol w="678339">
                  <a:extLst>
                    <a:ext uri="{9D8B030D-6E8A-4147-A177-3AD203B41FA5}">
                      <a16:colId xmlns:a16="http://schemas.microsoft.com/office/drawing/2014/main" val="140184902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Yes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I was never in that situation</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8788938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158545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noFill/>
                  </a:tcPr>
                </a:tc>
                <a:extLst>
                  <a:ext uri="{0D108BD9-81ED-4DB2-BD59-A6C34878D82A}">
                    <a16:rowId xmlns:a16="http://schemas.microsoft.com/office/drawing/2014/main" val="182214447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0219438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6933313"/>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6302501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24362397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19322820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397757695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22791128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6815487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7474454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noFill/>
                  </a:tcPr>
                </a:tc>
                <a:extLst>
                  <a:ext uri="{0D108BD9-81ED-4DB2-BD59-A6C34878D82A}">
                    <a16:rowId xmlns:a16="http://schemas.microsoft.com/office/drawing/2014/main" val="359396546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56323930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429799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extLst>
                  <a:ext uri="{0D108BD9-81ED-4DB2-BD59-A6C34878D82A}">
                    <a16:rowId xmlns:a16="http://schemas.microsoft.com/office/drawing/2014/main" val="235372543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15398342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noFill/>
                  </a:tcPr>
                </a:tc>
                <a:extLst>
                  <a:ext uri="{0D108BD9-81ED-4DB2-BD59-A6C34878D82A}">
                    <a16:rowId xmlns:a16="http://schemas.microsoft.com/office/drawing/2014/main" val="371583957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848709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12217351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061340734"/>
                  </a:ext>
                </a:extLst>
              </a:tr>
            </a:tbl>
          </a:graphicData>
        </a:graphic>
      </p:graphicFrame>
    </p:spTree>
    <p:extLst>
      <p:ext uri="{BB962C8B-B14F-4D97-AF65-F5344CB8AC3E}">
        <p14:creationId xmlns:p14="http://schemas.microsoft.com/office/powerpoint/2010/main" val="86594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0834-7081-4127-BA24-3B7EF4B3989D}"/>
              </a:ext>
            </a:extLst>
          </p:cNvPr>
          <p:cNvSpPr>
            <a:spLocks noGrp="1"/>
          </p:cNvSpPr>
          <p:nvPr>
            <p:ph type="title"/>
          </p:nvPr>
        </p:nvSpPr>
        <p:spPr/>
        <p:txBody>
          <a:bodyPr>
            <a:normAutofit/>
          </a:bodyPr>
          <a:lstStyle/>
          <a:p>
            <a:r>
              <a:rPr lang="en-US" sz="2400" b="0"/>
              <a:t>Methodology</a:t>
            </a:r>
          </a:p>
        </p:txBody>
      </p:sp>
      <p:sp>
        <p:nvSpPr>
          <p:cNvPr id="7" name="TextBox 6">
            <a:extLst>
              <a:ext uri="{FF2B5EF4-FFF2-40B4-BE49-F238E27FC236}">
                <a16:creationId xmlns:a16="http://schemas.microsoft.com/office/drawing/2014/main" id="{E69FC111-AFD1-4682-81D5-C4C39376ADC3}"/>
              </a:ext>
            </a:extLst>
          </p:cNvPr>
          <p:cNvSpPr txBox="1"/>
          <p:nvPr/>
        </p:nvSpPr>
        <p:spPr>
          <a:xfrm>
            <a:off x="457200" y="936873"/>
            <a:ext cx="8128000" cy="5770811"/>
          </a:xfrm>
          <a:prstGeom prst="rect">
            <a:avLst/>
          </a:prstGeom>
          <a:noFill/>
        </p:spPr>
        <p:txBody>
          <a:bodyPr wrap="square" numCol="2" spcCol="182880" rtlCol="0">
            <a:spAutoFit/>
          </a:bodyPr>
          <a:lstStyle/>
          <a:p>
            <a:pPr>
              <a:spcAft>
                <a:spcPts val="600"/>
              </a:spcAft>
            </a:pPr>
            <a:r>
              <a:rPr lang="en-US" sz="1400">
                <a:solidFill>
                  <a:schemeClr val="accent3"/>
                </a:solidFill>
                <a:latin typeface="Urbane Demi Bold" panose="00000700000000000000" pitchFamily="2" charset="0"/>
                <a:cs typeface="Arial" panose="020B0604020202020204" pitchFamily="34" charset="0"/>
              </a:rPr>
              <a:t>Weighting</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final dataset included mixed records from probability (PS) and non-probability (NPS) samples. The non-probability sample was provided by online web panels and was not randomly generated. The weighting procedure was conducted in concordance with recommendations from Elliot and Valliant (2017) using propensity weighting or quasi-randomization approach. All results presented in this report (except demographics) are weighted. </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b="1" u="sng">
                <a:solidFill>
                  <a:schemeClr val="tx1">
                    <a:lumMod val="85000"/>
                    <a:lumOff val="15000"/>
                  </a:schemeClr>
                </a:solidFill>
                <a:latin typeface="Proxima Nova Cn Rg" panose="02000506030000020004" pitchFamily="50" charset="0"/>
                <a:cs typeface="Arial" panose="020B0604020202020204" pitchFamily="34" charset="0"/>
              </a:rPr>
              <a:t>Propensity Weighting</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Propensity weighting is used to balance the covariate distributions to match those of a probability sample, which is used as a reference. Under this approach, we fit a statistical model to estimate the inclusion probability of the nonprobability units and then use the predicted probabilities to derive the nonprobability sample weights or pseudo weights.</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data was weighted to match the profile of the target population based on their area of residence, gender, age, race/ethnicity, and income. The first phase in the process of weighting the survey data involved imputing any missing values from key demographic variables including age, gender, race/ethnicity, and income. </a:t>
            </a:r>
          </a:p>
          <a:p>
            <a:endParaRPr lang="en-US" sz="1400">
              <a:solidFill>
                <a:schemeClr val="tx1">
                  <a:lumMod val="85000"/>
                  <a:lumOff val="15000"/>
                </a:schemeClr>
              </a:solidFill>
              <a:highlight>
                <a:srgbClr val="FFFF00"/>
              </a:highlight>
              <a:latin typeface="Proxima Nova Cn Rg" panose="02000506030000020004" pitchFamily="50" charset="0"/>
              <a:cs typeface="Arial" panose="020B0604020202020204" pitchFamily="34" charset="0"/>
            </a:endParaRPr>
          </a:p>
          <a:p>
            <a:r>
              <a:rPr lang="en-US" sz="1400" b="1">
                <a:solidFill>
                  <a:schemeClr val="tx1">
                    <a:lumMod val="85000"/>
                    <a:lumOff val="15000"/>
                  </a:schemeClr>
                </a:solidFill>
                <a:latin typeface="Proxima Nova Cn Rg" panose="02000506030000020004" pitchFamily="50" charset="0"/>
                <a:cs typeface="Arial" panose="020B0604020202020204" pitchFamily="34" charset="0"/>
              </a:rPr>
              <a:t>The following steps were taken to weight the data:</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600" b="1">
                <a:solidFill>
                  <a:schemeClr val="accent2">
                    <a:lumMod val="75000"/>
                  </a:schemeClr>
                </a:solidFill>
                <a:latin typeface="Proxima Nova Cn Rg" panose="02000506030000020004" pitchFamily="50" charset="0"/>
                <a:cs typeface="Arial" panose="020B0604020202020204" pitchFamily="34" charset="0"/>
              </a:rPr>
              <a:t>1) Estimate propensity scores</a:t>
            </a:r>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We first created a dichotomous variable, Y, which is coded 1 for probability sample units and 0 for nonprobability sample units; then we fit a classification model with Y as the response variable. MDR used a decision tree model for this step. </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Decision trees were used because they often outperform logistic regression model and are more flexible in terms of dealing with outliers and multicollinearity. Predictor variables in the model include all demographic variables (age, gender, region, etc.), socioeconomic variables (income, education, etc.) and other attitudinal/behavioral variables included in the survey.</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Finally, we used the predicted propensities as the estimated inclusion probabilities (</a:t>
            </a:r>
            <a:r>
              <a:rPr lang="en-US" sz="1400" i="1">
                <a:solidFill>
                  <a:schemeClr val="tx1">
                    <a:lumMod val="85000"/>
                    <a:lumOff val="15000"/>
                  </a:schemeClr>
                </a:solidFill>
                <a:latin typeface="Proxima Nova Cn Rg" panose="02000506030000020004" pitchFamily="50" charset="0"/>
                <a:cs typeface="Arial" panose="020B0604020202020204" pitchFamily="34" charset="0"/>
              </a:rPr>
              <a:t>p</a:t>
            </a:r>
            <a:r>
              <a:rPr lang="en-US" sz="1400">
                <a:solidFill>
                  <a:schemeClr val="tx1">
                    <a:lumMod val="85000"/>
                    <a:lumOff val="15000"/>
                  </a:schemeClr>
                </a:solidFill>
                <a:latin typeface="Proxima Nova Cn Rg" panose="02000506030000020004" pitchFamily="50" charset="0"/>
                <a:cs typeface="Arial" panose="020B0604020202020204" pitchFamily="34" charset="0"/>
              </a:rPr>
              <a:t>) for the nonprobability sample units; </a:t>
            </a:r>
            <a:r>
              <a:rPr lang="en-US" sz="1400" b="1">
                <a:solidFill>
                  <a:schemeClr val="tx1">
                    <a:lumMod val="85000"/>
                    <a:lumOff val="15000"/>
                  </a:schemeClr>
                </a:solidFill>
                <a:latin typeface="Proxima Nova Cn Rg" panose="02000506030000020004" pitchFamily="50" charset="0"/>
                <a:cs typeface="Arial" panose="020B0604020202020204" pitchFamily="34" charset="0"/>
              </a:rPr>
              <a:t>these pseudo-base weights are calculated as:</a:t>
            </a:r>
          </a:p>
          <a:p>
            <a:pPr algn="ct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BW=1/(1-p)</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endParaRPr lang="en-US" sz="1400">
              <a:solidFill>
                <a:schemeClr val="tx1">
                  <a:lumMod val="85000"/>
                  <a:lumOff val="15000"/>
                </a:schemeClr>
              </a:solidFill>
              <a:highlight>
                <a:srgbClr val="FFFF00"/>
              </a:highlight>
              <a:latin typeface="Proxima Nova Cn Rg" panose="02000506030000020004" pitchFamily="50" charset="0"/>
              <a:cs typeface="Arial" panose="020B0604020202020204" pitchFamily="34" charset="0"/>
            </a:endParaRPr>
          </a:p>
        </p:txBody>
      </p:sp>
    </p:spTree>
    <p:extLst>
      <p:ext uri="{BB962C8B-B14F-4D97-AF65-F5344CB8AC3E}">
        <p14:creationId xmlns:p14="http://schemas.microsoft.com/office/powerpoint/2010/main" val="3858307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07E745-A092-0CD5-F482-9EBC0D254974}"/>
              </a:ext>
            </a:extLst>
          </p:cNvPr>
          <p:cNvSpPr>
            <a:spLocks noGrp="1"/>
          </p:cNvSpPr>
          <p:nvPr>
            <p:ph type="body" sz="quarter" idx="12"/>
          </p:nvPr>
        </p:nvSpPr>
        <p:spPr>
          <a:xfrm>
            <a:off x="457199" y="822960"/>
            <a:ext cx="8103071" cy="609600"/>
          </a:xfrm>
        </p:spPr>
        <p:txBody>
          <a:bodyPr>
            <a:normAutofit lnSpcReduction="10000"/>
          </a:bodyPr>
          <a:lstStyle/>
          <a:p>
            <a:r>
              <a:rPr lang="en-US"/>
              <a:t>In the past 30 days, did you... - Take some action to prevent someone who was going to drive who was perhaps too impaired to drive safely? (Overall % and % by Demographics)</a:t>
            </a:r>
          </a:p>
          <a:p>
            <a:endParaRPr lang="en-US"/>
          </a:p>
        </p:txBody>
      </p:sp>
      <p:sp>
        <p:nvSpPr>
          <p:cNvPr id="5" name="Title 4">
            <a:extLst>
              <a:ext uri="{FF2B5EF4-FFF2-40B4-BE49-F238E27FC236}">
                <a16:creationId xmlns:a16="http://schemas.microsoft.com/office/drawing/2014/main" id="{26A0A629-6321-207F-5365-5CE391770F71}"/>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D5886B0E-A40B-09AC-69DD-65AAA7379DAA}"/>
              </a:ext>
            </a:extLst>
          </p:cNvPr>
          <p:cNvGraphicFramePr>
            <a:graphicFrameLocks noGrp="1"/>
          </p:cNvGraphicFramePr>
          <p:nvPr>
            <p:extLst>
              <p:ext uri="{D42A27DB-BD31-4B8C-83A1-F6EECF244321}">
                <p14:modId xmlns:p14="http://schemas.microsoft.com/office/powerpoint/2010/main" val="3322410359"/>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E55B605-2C2F-8DA3-74E1-820829016217}"/>
              </a:ext>
            </a:extLst>
          </p:cNvPr>
          <p:cNvGraphicFramePr>
            <a:graphicFrameLocks noGrp="1"/>
          </p:cNvGraphicFramePr>
          <p:nvPr>
            <p:extLst>
              <p:ext uri="{D42A27DB-BD31-4B8C-83A1-F6EECF244321}">
                <p14:modId xmlns:p14="http://schemas.microsoft.com/office/powerpoint/2010/main" val="3003898263"/>
              </p:ext>
            </p:extLst>
          </p:nvPr>
        </p:nvGraphicFramePr>
        <p:xfrm>
          <a:off x="4572000" y="1463040"/>
          <a:ext cx="3988271" cy="4571998"/>
        </p:xfrm>
        <a:graphic>
          <a:graphicData uri="http://schemas.openxmlformats.org/drawingml/2006/table">
            <a:tbl>
              <a:tblPr/>
              <a:tblGrid>
                <a:gridCol w="1953254">
                  <a:extLst>
                    <a:ext uri="{9D8B030D-6E8A-4147-A177-3AD203B41FA5}">
                      <a16:colId xmlns:a16="http://schemas.microsoft.com/office/drawing/2014/main" val="2209597657"/>
                    </a:ext>
                  </a:extLst>
                </a:gridCol>
                <a:gridCol w="678339">
                  <a:extLst>
                    <a:ext uri="{9D8B030D-6E8A-4147-A177-3AD203B41FA5}">
                      <a16:colId xmlns:a16="http://schemas.microsoft.com/office/drawing/2014/main" val="2663991857"/>
                    </a:ext>
                  </a:extLst>
                </a:gridCol>
                <a:gridCol w="678339">
                  <a:extLst>
                    <a:ext uri="{9D8B030D-6E8A-4147-A177-3AD203B41FA5}">
                      <a16:colId xmlns:a16="http://schemas.microsoft.com/office/drawing/2014/main" val="1083580947"/>
                    </a:ext>
                  </a:extLst>
                </a:gridCol>
                <a:gridCol w="678339">
                  <a:extLst>
                    <a:ext uri="{9D8B030D-6E8A-4147-A177-3AD203B41FA5}">
                      <a16:colId xmlns:a16="http://schemas.microsoft.com/office/drawing/2014/main" val="4277539605"/>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Yes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I was never in that situation</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1761313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588574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extLst>
                  <a:ext uri="{0D108BD9-81ED-4DB2-BD59-A6C34878D82A}">
                    <a16:rowId xmlns:a16="http://schemas.microsoft.com/office/drawing/2014/main" val="23371633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737117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413128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372095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63%</a:t>
                      </a:r>
                    </a:p>
                  </a:txBody>
                  <a:tcPr marL="9092" marR="9092" marT="9092" marB="0" anchor="ctr">
                    <a:lnL>
                      <a:noFill/>
                    </a:lnL>
                    <a:lnR>
                      <a:noFill/>
                    </a:lnR>
                    <a:lnT>
                      <a:noFill/>
                    </a:lnT>
                    <a:lnB>
                      <a:noFill/>
                    </a:lnB>
                    <a:noFill/>
                  </a:tcPr>
                </a:tc>
                <a:extLst>
                  <a:ext uri="{0D108BD9-81ED-4DB2-BD59-A6C34878D82A}">
                    <a16:rowId xmlns:a16="http://schemas.microsoft.com/office/drawing/2014/main" val="117368536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76%</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51580650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noFill/>
                  </a:tcPr>
                </a:tc>
                <a:extLst>
                  <a:ext uri="{0D108BD9-81ED-4DB2-BD59-A6C34878D82A}">
                    <a16:rowId xmlns:a16="http://schemas.microsoft.com/office/drawing/2014/main" val="21540652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7863641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3883623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0393310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127736870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5422232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0573654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44%</a:t>
                      </a:r>
                    </a:p>
                  </a:txBody>
                  <a:tcPr marL="9092" marR="9092" marT="9092" marB="0" anchor="ctr">
                    <a:lnL>
                      <a:noFill/>
                    </a:lnL>
                    <a:lnR>
                      <a:noFill/>
                    </a:lnR>
                    <a:lnT>
                      <a:noFill/>
                    </a:lnT>
                    <a:lnB>
                      <a:noFill/>
                    </a:lnB>
                    <a:noFill/>
                  </a:tcPr>
                </a:tc>
                <a:extLst>
                  <a:ext uri="{0D108BD9-81ED-4DB2-BD59-A6C34878D82A}">
                    <a16:rowId xmlns:a16="http://schemas.microsoft.com/office/drawing/2014/main" val="402210318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73%</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91062966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noFill/>
                  </a:tcPr>
                </a:tc>
                <a:extLst>
                  <a:ext uri="{0D108BD9-81ED-4DB2-BD59-A6C34878D82A}">
                    <a16:rowId xmlns:a16="http://schemas.microsoft.com/office/drawing/2014/main" val="305575881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2781722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74%</a:t>
                      </a:r>
                    </a:p>
                  </a:txBody>
                  <a:tcPr marL="9092" marR="9092" marT="9092" marB="0" anchor="ctr">
                    <a:lnL>
                      <a:noFill/>
                    </a:lnL>
                    <a:lnR>
                      <a:noFill/>
                    </a:lnR>
                    <a:lnT>
                      <a:noFill/>
                    </a:lnT>
                    <a:lnB>
                      <a:noFill/>
                    </a:lnB>
                    <a:noFill/>
                  </a:tcPr>
                </a:tc>
                <a:extLst>
                  <a:ext uri="{0D108BD9-81ED-4DB2-BD59-A6C34878D82A}">
                    <a16:rowId xmlns:a16="http://schemas.microsoft.com/office/drawing/2014/main" val="53094396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70201486"/>
                  </a:ext>
                </a:extLst>
              </a:tr>
            </a:tbl>
          </a:graphicData>
        </a:graphic>
      </p:graphicFrame>
    </p:spTree>
    <p:extLst>
      <p:ext uri="{BB962C8B-B14F-4D97-AF65-F5344CB8AC3E}">
        <p14:creationId xmlns:p14="http://schemas.microsoft.com/office/powerpoint/2010/main" val="421904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9BFF7-5B76-42D8-4013-F3A535F81770}"/>
              </a:ext>
            </a:extLst>
          </p:cNvPr>
          <p:cNvSpPr>
            <a:spLocks noGrp="1"/>
          </p:cNvSpPr>
          <p:nvPr>
            <p:ph type="body" sz="quarter" idx="12"/>
          </p:nvPr>
        </p:nvSpPr>
        <p:spPr>
          <a:xfrm>
            <a:off x="457199" y="822960"/>
            <a:ext cx="8103071" cy="609600"/>
          </a:xfrm>
        </p:spPr>
        <p:txBody>
          <a:bodyPr/>
          <a:lstStyle/>
          <a:p>
            <a:r>
              <a:rPr lang="en-US"/>
              <a:t>In the past 30 days, did you... - Ask someone who was speeding or driving aggressively to slow down? (Overall % and % by Demographics)</a:t>
            </a:r>
          </a:p>
        </p:txBody>
      </p:sp>
      <p:sp>
        <p:nvSpPr>
          <p:cNvPr id="5" name="Title 4">
            <a:extLst>
              <a:ext uri="{FF2B5EF4-FFF2-40B4-BE49-F238E27FC236}">
                <a16:creationId xmlns:a16="http://schemas.microsoft.com/office/drawing/2014/main" id="{69978AF3-7E54-07F6-9E69-C862306E8DF1}"/>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73F7CBAA-4FB2-1E9F-5EB6-8571066F75E1}"/>
              </a:ext>
            </a:extLst>
          </p:cNvPr>
          <p:cNvGraphicFramePr>
            <a:graphicFrameLocks noGrp="1"/>
          </p:cNvGraphicFramePr>
          <p:nvPr>
            <p:extLst>
              <p:ext uri="{D42A27DB-BD31-4B8C-83A1-F6EECF244321}">
                <p14:modId xmlns:p14="http://schemas.microsoft.com/office/powerpoint/2010/main" val="2719992661"/>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8A10769D-BBEA-D015-C674-0D9691419163}"/>
              </a:ext>
            </a:extLst>
          </p:cNvPr>
          <p:cNvGraphicFramePr>
            <a:graphicFrameLocks noGrp="1"/>
          </p:cNvGraphicFramePr>
          <p:nvPr>
            <p:extLst>
              <p:ext uri="{D42A27DB-BD31-4B8C-83A1-F6EECF244321}">
                <p14:modId xmlns:p14="http://schemas.microsoft.com/office/powerpoint/2010/main" val="858322944"/>
              </p:ext>
            </p:extLst>
          </p:nvPr>
        </p:nvGraphicFramePr>
        <p:xfrm>
          <a:off x="4572000" y="1463040"/>
          <a:ext cx="3988271" cy="4571998"/>
        </p:xfrm>
        <a:graphic>
          <a:graphicData uri="http://schemas.openxmlformats.org/drawingml/2006/table">
            <a:tbl>
              <a:tblPr/>
              <a:tblGrid>
                <a:gridCol w="1953254">
                  <a:extLst>
                    <a:ext uri="{9D8B030D-6E8A-4147-A177-3AD203B41FA5}">
                      <a16:colId xmlns:a16="http://schemas.microsoft.com/office/drawing/2014/main" val="232918337"/>
                    </a:ext>
                  </a:extLst>
                </a:gridCol>
                <a:gridCol w="678339">
                  <a:extLst>
                    <a:ext uri="{9D8B030D-6E8A-4147-A177-3AD203B41FA5}">
                      <a16:colId xmlns:a16="http://schemas.microsoft.com/office/drawing/2014/main" val="1328142439"/>
                    </a:ext>
                  </a:extLst>
                </a:gridCol>
                <a:gridCol w="678339">
                  <a:extLst>
                    <a:ext uri="{9D8B030D-6E8A-4147-A177-3AD203B41FA5}">
                      <a16:colId xmlns:a16="http://schemas.microsoft.com/office/drawing/2014/main" val="2048719204"/>
                    </a:ext>
                  </a:extLst>
                </a:gridCol>
                <a:gridCol w="678339">
                  <a:extLst>
                    <a:ext uri="{9D8B030D-6E8A-4147-A177-3AD203B41FA5}">
                      <a16:colId xmlns:a16="http://schemas.microsoft.com/office/drawing/2014/main" val="3141249955"/>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Yes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I was never in that situation</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19320538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6442526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56%</a:t>
                      </a:r>
                    </a:p>
                  </a:txBody>
                  <a:tcPr marL="9092" marR="9092" marT="9092" marB="0" anchor="ctr">
                    <a:lnL>
                      <a:noFill/>
                    </a:lnL>
                    <a:lnR>
                      <a:noFill/>
                    </a:lnR>
                    <a:lnT>
                      <a:noFill/>
                    </a:lnT>
                    <a:lnB>
                      <a:noFill/>
                    </a:lnB>
                    <a:noFill/>
                  </a:tcPr>
                </a:tc>
                <a:extLst>
                  <a:ext uri="{0D108BD9-81ED-4DB2-BD59-A6C34878D82A}">
                    <a16:rowId xmlns:a16="http://schemas.microsoft.com/office/drawing/2014/main" val="215185208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95612997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73197615"/>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3275619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161604870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41654512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80276333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6445733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3161510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780371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41%</a:t>
                      </a:r>
                    </a:p>
                  </a:txBody>
                  <a:tcPr marL="9092" marR="9092" marT="9092" marB="0" anchor="ctr">
                    <a:lnL>
                      <a:noFill/>
                    </a:lnL>
                    <a:lnR>
                      <a:noFill/>
                    </a:lnR>
                    <a:lnT>
                      <a:noFill/>
                    </a:lnT>
                    <a:lnB>
                      <a:noFill/>
                    </a:lnB>
                    <a:noFill/>
                  </a:tcPr>
                </a:tc>
                <a:extLst>
                  <a:ext uri="{0D108BD9-81ED-4DB2-BD59-A6C34878D82A}">
                    <a16:rowId xmlns:a16="http://schemas.microsoft.com/office/drawing/2014/main" val="365067302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359939436"/>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8828135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extLst>
                  <a:ext uri="{0D108BD9-81ED-4DB2-BD59-A6C34878D82A}">
                    <a16:rowId xmlns:a16="http://schemas.microsoft.com/office/drawing/2014/main" val="127718542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69485036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48%</a:t>
                      </a:r>
                    </a:p>
                  </a:txBody>
                  <a:tcPr marL="9092" marR="9092" marT="9092" marB="0" anchor="ctr">
                    <a:lnL>
                      <a:noFill/>
                    </a:lnL>
                    <a:lnR>
                      <a:noFill/>
                    </a:lnR>
                    <a:lnT>
                      <a:noFill/>
                    </a:lnT>
                    <a:lnB>
                      <a:noFill/>
                    </a:lnB>
                    <a:noFill/>
                  </a:tcPr>
                </a:tc>
                <a:extLst>
                  <a:ext uri="{0D108BD9-81ED-4DB2-BD59-A6C34878D82A}">
                    <a16:rowId xmlns:a16="http://schemas.microsoft.com/office/drawing/2014/main" val="398942565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331903461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59%</a:t>
                      </a:r>
                    </a:p>
                  </a:txBody>
                  <a:tcPr marL="9092" marR="9092" marT="9092" marB="0" anchor="ctr">
                    <a:lnL>
                      <a:noFill/>
                    </a:lnL>
                    <a:lnR>
                      <a:noFill/>
                    </a:lnR>
                    <a:lnT>
                      <a:noFill/>
                    </a:lnT>
                    <a:lnB>
                      <a:noFill/>
                    </a:lnB>
                    <a:noFill/>
                  </a:tcPr>
                </a:tc>
                <a:extLst>
                  <a:ext uri="{0D108BD9-81ED-4DB2-BD59-A6C34878D82A}">
                    <a16:rowId xmlns:a16="http://schemas.microsoft.com/office/drawing/2014/main" val="1451974120"/>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82975279"/>
                  </a:ext>
                </a:extLst>
              </a:tr>
            </a:tbl>
          </a:graphicData>
        </a:graphic>
      </p:graphicFrame>
    </p:spTree>
    <p:extLst>
      <p:ext uri="{BB962C8B-B14F-4D97-AF65-F5344CB8AC3E}">
        <p14:creationId xmlns:p14="http://schemas.microsoft.com/office/powerpoint/2010/main" val="1080858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F5A4C-AFDC-161A-0602-615CDE735B4C}"/>
              </a:ext>
            </a:extLst>
          </p:cNvPr>
          <p:cNvSpPr>
            <a:spLocks noGrp="1"/>
          </p:cNvSpPr>
          <p:nvPr>
            <p:ph type="body" sz="quarter" idx="12"/>
          </p:nvPr>
        </p:nvSpPr>
        <p:spPr>
          <a:xfrm>
            <a:off x="457199" y="822960"/>
            <a:ext cx="8103071" cy="609600"/>
          </a:xfrm>
        </p:spPr>
        <p:txBody>
          <a:bodyPr/>
          <a:lstStyle/>
          <a:p>
            <a:r>
              <a:rPr lang="en-US"/>
              <a:t>In the past 30 days, did you... - Ask a driver who was using their cell phone or who was distracted to focus on driving? (Overall % and % by Demographics)</a:t>
            </a:r>
          </a:p>
        </p:txBody>
      </p:sp>
      <p:sp>
        <p:nvSpPr>
          <p:cNvPr id="5" name="Title 4">
            <a:extLst>
              <a:ext uri="{FF2B5EF4-FFF2-40B4-BE49-F238E27FC236}">
                <a16:creationId xmlns:a16="http://schemas.microsoft.com/office/drawing/2014/main" id="{09B52CC8-83C9-BC07-7A89-A763276B10E0}"/>
              </a:ext>
            </a:extLst>
          </p:cNvPr>
          <p:cNvSpPr>
            <a:spLocks noGrp="1"/>
          </p:cNvSpPr>
          <p:nvPr>
            <p:ph type="title"/>
          </p:nvPr>
        </p:nvSpPr>
        <p:spPr/>
        <p:txBody>
          <a:bodyPr/>
          <a:lstStyle/>
          <a:p>
            <a:r>
              <a:rPr lang="en-US"/>
              <a:t>DRIVING BEHAVIORS</a:t>
            </a:r>
          </a:p>
        </p:txBody>
      </p:sp>
      <p:graphicFrame>
        <p:nvGraphicFramePr>
          <p:cNvPr id="4" name="Chart 3">
            <a:extLst>
              <a:ext uri="{FF2B5EF4-FFF2-40B4-BE49-F238E27FC236}">
                <a16:creationId xmlns:a16="http://schemas.microsoft.com/office/drawing/2014/main" id="{07DC4382-6405-F332-07F7-5818E9F0C90A}"/>
              </a:ext>
            </a:extLst>
          </p:cNvPr>
          <p:cNvGraphicFramePr>
            <a:graphicFrameLocks noGrp="1"/>
          </p:cNvGraphicFramePr>
          <p:nvPr>
            <p:extLst>
              <p:ext uri="{D42A27DB-BD31-4B8C-83A1-F6EECF244321}">
                <p14:modId xmlns:p14="http://schemas.microsoft.com/office/powerpoint/2010/main" val="3305814538"/>
              </p:ext>
            </p:extLst>
          </p:nvPr>
        </p:nvGraphicFramePr>
        <p:xfrm>
          <a:off x="482600" y="1524000"/>
          <a:ext cx="36576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BAE925B7-33BE-A457-DE7D-7C47A8636DF4}"/>
              </a:ext>
            </a:extLst>
          </p:cNvPr>
          <p:cNvGraphicFramePr>
            <a:graphicFrameLocks noGrp="1"/>
          </p:cNvGraphicFramePr>
          <p:nvPr>
            <p:extLst>
              <p:ext uri="{D42A27DB-BD31-4B8C-83A1-F6EECF244321}">
                <p14:modId xmlns:p14="http://schemas.microsoft.com/office/powerpoint/2010/main" val="2973172248"/>
              </p:ext>
            </p:extLst>
          </p:nvPr>
        </p:nvGraphicFramePr>
        <p:xfrm>
          <a:off x="4572000" y="1463040"/>
          <a:ext cx="3988271" cy="4571998"/>
        </p:xfrm>
        <a:graphic>
          <a:graphicData uri="http://schemas.openxmlformats.org/drawingml/2006/table">
            <a:tbl>
              <a:tblPr/>
              <a:tblGrid>
                <a:gridCol w="1953254">
                  <a:extLst>
                    <a:ext uri="{9D8B030D-6E8A-4147-A177-3AD203B41FA5}">
                      <a16:colId xmlns:a16="http://schemas.microsoft.com/office/drawing/2014/main" val="3786454607"/>
                    </a:ext>
                  </a:extLst>
                </a:gridCol>
                <a:gridCol w="678339">
                  <a:extLst>
                    <a:ext uri="{9D8B030D-6E8A-4147-A177-3AD203B41FA5}">
                      <a16:colId xmlns:a16="http://schemas.microsoft.com/office/drawing/2014/main" val="2685339693"/>
                    </a:ext>
                  </a:extLst>
                </a:gridCol>
                <a:gridCol w="678339">
                  <a:extLst>
                    <a:ext uri="{9D8B030D-6E8A-4147-A177-3AD203B41FA5}">
                      <a16:colId xmlns:a16="http://schemas.microsoft.com/office/drawing/2014/main" val="4148598877"/>
                    </a:ext>
                  </a:extLst>
                </a:gridCol>
                <a:gridCol w="678339">
                  <a:extLst>
                    <a:ext uri="{9D8B030D-6E8A-4147-A177-3AD203B41FA5}">
                      <a16:colId xmlns:a16="http://schemas.microsoft.com/office/drawing/2014/main" val="2778904129"/>
                    </a:ext>
                  </a:extLst>
                </a:gridCol>
              </a:tblGrid>
              <a:tr h="559798">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Yes</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No</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13407E"/>
                          </a:solidFill>
                          <a:effectLst/>
                          <a:latin typeface="Proxima Nova Cn Rg" panose="02000506030000020004" pitchFamily="50" charset="0"/>
                        </a:rPr>
                        <a:t>I was never in that situation</a:t>
                      </a:r>
                    </a:p>
                  </a:txBody>
                  <a:tcPr marL="9092" marR="9092" marT="9092"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6109604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Gender</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455324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Female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26%</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a:noFill/>
                    </a:lnB>
                    <a:noFill/>
                  </a:tcPr>
                </a:tc>
                <a:extLst>
                  <a:ext uri="{0D108BD9-81ED-4DB2-BD59-A6C34878D82A}">
                    <a16:rowId xmlns:a16="http://schemas.microsoft.com/office/drawing/2014/main" val="146668543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Male</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25%</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81445194"/>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Transgender/Non-binary/Other</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070980279"/>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Age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8665082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18-34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47%</a:t>
                      </a:r>
                    </a:p>
                  </a:txBody>
                  <a:tcPr marL="9092" marR="9092" marT="9092" marB="0" anchor="ctr">
                    <a:lnL>
                      <a:noFill/>
                    </a:lnL>
                    <a:lnR>
                      <a:noFill/>
                    </a:lnR>
                    <a:lnT>
                      <a:noFill/>
                    </a:lnT>
                    <a:lnB>
                      <a:noFill/>
                    </a:lnB>
                    <a:noFill/>
                  </a:tcPr>
                </a:tc>
                <a:extLst>
                  <a:ext uri="{0D108BD9-81ED-4DB2-BD59-A6C34878D82A}">
                    <a16:rowId xmlns:a16="http://schemas.microsoft.com/office/drawing/2014/main" val="158408475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35-44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4075664295"/>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45-54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57%</a:t>
                      </a:r>
                    </a:p>
                  </a:txBody>
                  <a:tcPr marL="9092" marR="9092" marT="9092" marB="0" anchor="ctr">
                    <a:lnL>
                      <a:noFill/>
                    </a:lnL>
                    <a:lnR>
                      <a:noFill/>
                    </a:lnR>
                    <a:lnT>
                      <a:noFill/>
                    </a:lnT>
                    <a:lnB>
                      <a:noFill/>
                    </a:lnB>
                    <a:noFill/>
                  </a:tcPr>
                </a:tc>
                <a:extLst>
                  <a:ext uri="{0D108BD9-81ED-4DB2-BD59-A6C34878D82A}">
                    <a16:rowId xmlns:a16="http://schemas.microsoft.com/office/drawing/2014/main" val="381288548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55-64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61%</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1403571297"/>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66%</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09327471"/>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Ethnicity</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100" b="0" i="0" u="none" strike="noStrike">
                          <a:solidFill>
                            <a:srgbClr val="000000"/>
                          </a:solidFill>
                          <a:effectLst/>
                          <a:latin typeface="Proxima Nova Cn Rg" panose="02000506030000020004" pitchFamily="50" charset="0"/>
                        </a:rPr>
                        <a:t> </a:t>
                      </a:r>
                    </a:p>
                  </a:txBody>
                  <a:tcPr marL="9092" marR="9092" marT="9092"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54300718"/>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Hispanic</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34%</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29%</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37%</a:t>
                      </a:r>
                    </a:p>
                  </a:txBody>
                  <a:tcPr marL="9092" marR="9092" marT="9092" marB="0" anchor="ctr">
                    <a:lnL>
                      <a:noFill/>
                    </a:lnL>
                    <a:lnR>
                      <a:noFill/>
                    </a:lnR>
                    <a:lnT>
                      <a:noFill/>
                    </a:lnT>
                    <a:lnB>
                      <a:noFill/>
                    </a:lnB>
                    <a:noFill/>
                  </a:tcPr>
                </a:tc>
                <a:extLst>
                  <a:ext uri="{0D108BD9-81ED-4DB2-BD59-A6C34878D82A}">
                    <a16:rowId xmlns:a16="http://schemas.microsoft.com/office/drawing/2014/main" val="210419201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Non-Hispanic</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36902138"/>
                  </a:ext>
                </a:extLst>
              </a:tr>
              <a:tr h="200610">
                <a:tc>
                  <a:txBody>
                    <a:bodyPr/>
                    <a:lstStyle/>
                    <a:p>
                      <a:pPr algn="l" rtl="0" fontAlgn="ctr">
                        <a:buNone/>
                      </a:pPr>
                      <a:r>
                        <a:rPr lang="en-US" sz="1100" b="0" i="0" u="none" strike="noStrike">
                          <a:solidFill>
                            <a:srgbClr val="55BA8F"/>
                          </a:solidFill>
                          <a:effectLst/>
                          <a:latin typeface="Proxima Nova Cn Rg" panose="02000506030000020004" pitchFamily="50" charset="0"/>
                        </a:rPr>
                        <a:t>Race</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100" b="0" i="0" u="none" strike="noStrike">
                          <a:solidFill>
                            <a:srgbClr val="000000"/>
                          </a:solidFill>
                          <a:effectLst/>
                          <a:latin typeface="Proxima Nova Cn Rg" panose="02000506030000020004" pitchFamily="50" charset="0"/>
                        </a:rPr>
                        <a:t> </a:t>
                      </a:r>
                    </a:p>
                  </a:txBody>
                  <a:tcPr marL="9092" marR="9092" marT="9092"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5396805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American Indian or Alaskan Native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17%</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50%</a:t>
                      </a:r>
                    </a:p>
                  </a:txBody>
                  <a:tcPr marL="9092" marR="9092" marT="9092" marB="0" anchor="ctr">
                    <a:lnL>
                      <a:noFill/>
                    </a:lnL>
                    <a:lnR>
                      <a:noFill/>
                    </a:lnR>
                    <a:lnT>
                      <a:noFill/>
                    </a:lnT>
                    <a:lnB>
                      <a:noFill/>
                    </a:lnB>
                    <a:noFill/>
                  </a:tcPr>
                </a:tc>
                <a:extLst>
                  <a:ext uri="{0D108BD9-81ED-4DB2-BD59-A6C34878D82A}">
                    <a16:rowId xmlns:a16="http://schemas.microsoft.com/office/drawing/2014/main" val="1796106982"/>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Asian or Asian American</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16%</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20%</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65%</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0858961"/>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Black or African American</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32%</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45%</a:t>
                      </a:r>
                    </a:p>
                  </a:txBody>
                  <a:tcPr marL="9092" marR="9092" marT="9092" marB="0" anchor="ctr">
                    <a:lnL>
                      <a:noFill/>
                    </a:lnL>
                    <a:lnR>
                      <a:noFill/>
                    </a:lnR>
                    <a:lnT>
                      <a:noFill/>
                    </a:lnT>
                    <a:lnB>
                      <a:noFill/>
                    </a:lnB>
                    <a:noFill/>
                  </a:tcPr>
                </a:tc>
                <a:extLst>
                  <a:ext uri="{0D108BD9-81ED-4DB2-BD59-A6C34878D82A}">
                    <a16:rowId xmlns:a16="http://schemas.microsoft.com/office/drawing/2014/main" val="3375336976"/>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Native Hawaiian or Pacific Islander</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24%</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12%</a:t>
                      </a:r>
                    </a:p>
                  </a:txBody>
                  <a:tcPr marL="9092" marR="9092" marT="9092" marB="0" anchor="ctr">
                    <a:lnL>
                      <a:noFill/>
                    </a:lnL>
                    <a:lnR>
                      <a:noFill/>
                    </a:lnR>
                    <a:lnT>
                      <a:noFill/>
                    </a:lnT>
                    <a:lnB>
                      <a:noFill/>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64%</a:t>
                      </a:r>
                    </a:p>
                  </a:txBody>
                  <a:tcPr marL="9092" marR="9092" marT="9092" marB="0" anchor="ctr">
                    <a:lnL>
                      <a:noFill/>
                    </a:lnL>
                    <a:lnR>
                      <a:noFill/>
                    </a:lnR>
                    <a:lnT>
                      <a:noFill/>
                    </a:lnT>
                    <a:lnB>
                      <a:noFill/>
                    </a:lnB>
                    <a:solidFill>
                      <a:srgbClr val="D0D9E5"/>
                    </a:solidFill>
                  </a:tcPr>
                </a:tc>
                <a:extLst>
                  <a:ext uri="{0D108BD9-81ED-4DB2-BD59-A6C34878D82A}">
                    <a16:rowId xmlns:a16="http://schemas.microsoft.com/office/drawing/2014/main" val="217232479"/>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White</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21%</a:t>
                      </a:r>
                    </a:p>
                  </a:txBody>
                  <a:tcPr marL="9092" marR="9092" marT="9092" marB="0" anchor="ctr">
                    <a:lnL>
                      <a:noFill/>
                    </a:lnL>
                    <a:lnR>
                      <a:noFill/>
                    </a:lnR>
                    <a:lnT>
                      <a:noFill/>
                    </a:lnT>
                    <a:lnB>
                      <a:noFill/>
                    </a:lnB>
                    <a:no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58%</a:t>
                      </a:r>
                    </a:p>
                  </a:txBody>
                  <a:tcPr marL="9092" marR="9092" marT="9092" marB="0" anchor="ctr">
                    <a:lnL>
                      <a:noFill/>
                    </a:lnL>
                    <a:lnR>
                      <a:noFill/>
                    </a:lnR>
                    <a:lnT>
                      <a:noFill/>
                    </a:lnT>
                    <a:lnB>
                      <a:noFill/>
                    </a:lnB>
                    <a:noFill/>
                  </a:tcPr>
                </a:tc>
                <a:extLst>
                  <a:ext uri="{0D108BD9-81ED-4DB2-BD59-A6C34878D82A}">
                    <a16:rowId xmlns:a16="http://schemas.microsoft.com/office/drawing/2014/main" val="3634565443"/>
                  </a:ext>
                </a:extLst>
              </a:tr>
              <a:tr h="200610">
                <a:tc>
                  <a:txBody>
                    <a:bodyPr/>
                    <a:lstStyle/>
                    <a:p>
                      <a:pPr algn="l" rtl="0" fontAlgn="ctr">
                        <a:buNone/>
                      </a:pPr>
                      <a:r>
                        <a:rPr lang="en-US" sz="1100" b="0" i="0" u="none" strike="noStrike">
                          <a:solidFill>
                            <a:srgbClr val="000000"/>
                          </a:solidFill>
                          <a:effectLst/>
                          <a:latin typeface="Proxima Nova Cn Rg" panose="02000506030000020004" pitchFamily="50" charset="0"/>
                        </a:rPr>
                        <a:t>Other or Multiple</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28%</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23%</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100" b="0" i="0" u="none" strike="noStrike">
                          <a:solidFill>
                            <a:srgbClr val="000000"/>
                          </a:solidFill>
                          <a:effectLst/>
                          <a:latin typeface="Proxima Nova Cn Rg" panose="02000506030000020004" pitchFamily="50" charset="0"/>
                        </a:rPr>
                        <a:t>49%</a:t>
                      </a:r>
                    </a:p>
                  </a:txBody>
                  <a:tcPr marL="9092" marR="9092" marT="9092"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242584514"/>
                  </a:ext>
                </a:extLst>
              </a:tr>
            </a:tbl>
          </a:graphicData>
        </a:graphic>
      </p:graphicFrame>
    </p:spTree>
    <p:extLst>
      <p:ext uri="{BB962C8B-B14F-4D97-AF65-F5344CB8AC3E}">
        <p14:creationId xmlns:p14="http://schemas.microsoft.com/office/powerpoint/2010/main" val="2247151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317AB-8A6E-8C8D-45A2-8E3F367A1135}"/>
              </a:ext>
            </a:extLst>
          </p:cNvPr>
          <p:cNvSpPr>
            <a:spLocks noGrp="1"/>
          </p:cNvSpPr>
          <p:nvPr>
            <p:ph type="body" sz="quarter" idx="12"/>
          </p:nvPr>
        </p:nvSpPr>
        <p:spPr/>
        <p:txBody>
          <a:bodyPr/>
          <a:lstStyle/>
          <a:p>
            <a:r>
              <a:rPr lang="en-US"/>
              <a:t>Does your family have a rule about... (Among those with a family) (Overall %)</a:t>
            </a:r>
          </a:p>
        </p:txBody>
      </p:sp>
      <p:sp>
        <p:nvSpPr>
          <p:cNvPr id="3" name="Title 2">
            <a:extLst>
              <a:ext uri="{FF2B5EF4-FFF2-40B4-BE49-F238E27FC236}">
                <a16:creationId xmlns:a16="http://schemas.microsoft.com/office/drawing/2014/main" id="{3CFF05A3-4F59-B08B-4F20-7CA2690E43AA}"/>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BA8ACD4A-3C19-95C0-69F9-32F6F951CD6B}"/>
              </a:ext>
            </a:extLst>
          </p:cNvPr>
          <p:cNvGraphicFramePr>
            <a:graphicFrameLocks noGrp="1"/>
          </p:cNvGraphicFramePr>
          <p:nvPr/>
        </p:nvGraphicFramePr>
        <p:xfrm>
          <a:off x="1045947" y="1549718"/>
          <a:ext cx="4431221" cy="4238697"/>
        </p:xfrm>
        <a:graphic>
          <a:graphicData uri="http://schemas.openxmlformats.org/drawingml/2006/table">
            <a:tbl>
              <a:tblPr firstRow="1" bandRow="1">
                <a:tableStyleId>{3B4B98B0-60AC-42C2-AFA5-B58CD77FA1E5}</a:tableStyleId>
              </a:tblPr>
              <a:tblGrid>
                <a:gridCol w="2014190">
                  <a:extLst>
                    <a:ext uri="{9D8B030D-6E8A-4147-A177-3AD203B41FA5}">
                      <a16:colId xmlns:a16="http://schemas.microsoft.com/office/drawing/2014/main" val="1021954033"/>
                    </a:ext>
                  </a:extLst>
                </a:gridCol>
                <a:gridCol w="805677">
                  <a:extLst>
                    <a:ext uri="{9D8B030D-6E8A-4147-A177-3AD203B41FA5}">
                      <a16:colId xmlns:a16="http://schemas.microsoft.com/office/drawing/2014/main" val="3640891159"/>
                    </a:ext>
                  </a:extLst>
                </a:gridCol>
                <a:gridCol w="805677">
                  <a:extLst>
                    <a:ext uri="{9D8B030D-6E8A-4147-A177-3AD203B41FA5}">
                      <a16:colId xmlns:a16="http://schemas.microsoft.com/office/drawing/2014/main" val="1126847031"/>
                    </a:ext>
                  </a:extLst>
                </a:gridCol>
                <a:gridCol w="805677">
                  <a:extLst>
                    <a:ext uri="{9D8B030D-6E8A-4147-A177-3AD203B41FA5}">
                      <a16:colId xmlns:a16="http://schemas.microsoft.com/office/drawing/2014/main" val="1478427606"/>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Yes</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No</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I don't know</a:t>
                      </a:r>
                    </a:p>
                  </a:txBody>
                  <a:tcPr marL="9525" marR="9525" marT="9525" marB="0" anchor="ctr"/>
                </a:tc>
                <a:extLst>
                  <a:ext uri="{0D108BD9-81ED-4DB2-BD59-A6C34878D82A}">
                    <a16:rowId xmlns:a16="http://schemas.microsoft.com/office/drawing/2014/main" val="3614605863"/>
                  </a:ext>
                </a:extLst>
              </a:tr>
              <a:tr h="734926">
                <a:tc>
                  <a:txBody>
                    <a:bodyPr/>
                    <a:lstStyle/>
                    <a:p>
                      <a:pPr algn="l" fontAlgn="ctr"/>
                      <a:r>
                        <a:rPr lang="en-US" sz="1200" u="none" strike="noStrike">
                          <a:effectLst/>
                          <a:latin typeface="Proxima Nova Cn Rg" panose="02000506030000020004" pitchFamily="50" charset="0"/>
                        </a:rPr>
                        <a:t>Always using a seat belt</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91%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extLst>
                  <a:ext uri="{0D108BD9-81ED-4DB2-BD59-A6C34878D82A}">
                    <a16:rowId xmlns:a16="http://schemas.microsoft.com/office/drawing/2014/main" val="2462524267"/>
                  </a:ext>
                </a:extLst>
              </a:tr>
              <a:tr h="734926">
                <a:tc>
                  <a:txBody>
                    <a:bodyPr/>
                    <a:lstStyle/>
                    <a:p>
                      <a:pPr algn="l" fontAlgn="ctr"/>
                      <a:r>
                        <a:rPr lang="en-US" sz="1200" u="none" strike="noStrike">
                          <a:effectLst/>
                          <a:latin typeface="Proxima Nova Cn Rg" panose="02000506030000020004" pitchFamily="50" charset="0"/>
                        </a:rPr>
                        <a:t>Never exceeding the speed limit</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extLst>
                  <a:ext uri="{0D108BD9-81ED-4DB2-BD59-A6C34878D82A}">
                    <a16:rowId xmlns:a16="http://schemas.microsoft.com/office/drawing/2014/main" val="2371291582"/>
                  </a:ext>
                </a:extLst>
              </a:tr>
              <a:tr h="734926">
                <a:tc>
                  <a:txBody>
                    <a:bodyPr/>
                    <a:lstStyle/>
                    <a:p>
                      <a:pPr algn="l" fontAlgn="ctr"/>
                      <a:r>
                        <a:rPr lang="en-US" sz="1200" u="none" strike="noStrike">
                          <a:effectLst/>
                          <a:latin typeface="Proxima Nova Cn Rg" panose="02000506030000020004" pitchFamily="50" charset="0"/>
                        </a:rPr>
                        <a:t>Never driving after consuming alcohol</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a:t>
                      </a:r>
                    </a:p>
                  </a:txBody>
                  <a:tcPr marL="9525" marR="9525" marT="9525" marB="0" anchor="ctr"/>
                </a:tc>
                <a:extLst>
                  <a:ext uri="{0D108BD9-81ED-4DB2-BD59-A6C34878D82A}">
                    <a16:rowId xmlns:a16="http://schemas.microsoft.com/office/drawing/2014/main" val="3557274636"/>
                  </a:ext>
                </a:extLst>
              </a:tr>
              <a:tr h="734926">
                <a:tc>
                  <a:txBody>
                    <a:bodyPr/>
                    <a:lstStyle/>
                    <a:p>
                      <a:pPr algn="l" fontAlgn="ctr"/>
                      <a:r>
                        <a:rPr lang="en-US" sz="1200" u="none" strike="noStrike">
                          <a:effectLst/>
                          <a:latin typeface="Proxima Nova Cn Rg" panose="02000506030000020004" pitchFamily="50" charset="0"/>
                        </a:rPr>
                        <a:t>Never driving after consuming cannabis</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78%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a:t>
                      </a:r>
                    </a:p>
                  </a:txBody>
                  <a:tcPr marL="9525" marR="9525" marT="9525" marB="0" anchor="ctr"/>
                </a:tc>
                <a:extLst>
                  <a:ext uri="{0D108BD9-81ED-4DB2-BD59-A6C34878D82A}">
                    <a16:rowId xmlns:a16="http://schemas.microsoft.com/office/drawing/2014/main" val="4130324360"/>
                  </a:ext>
                </a:extLst>
              </a:tr>
              <a:tr h="734926">
                <a:tc>
                  <a:txBody>
                    <a:bodyPr/>
                    <a:lstStyle/>
                    <a:p>
                      <a:pPr algn="l" fontAlgn="ctr"/>
                      <a:r>
                        <a:rPr lang="en-US" sz="1200" b="0" i="0" u="none" strike="noStrike">
                          <a:solidFill>
                            <a:srgbClr val="000000"/>
                          </a:solidFill>
                          <a:effectLst/>
                          <a:latin typeface="Proxima Nova Cn Rg" panose="02000506030000020004" pitchFamily="50" charset="0"/>
                        </a:rPr>
                        <a:t>Never using a cell phone while driving</a:t>
                      </a: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extLst>
                  <a:ext uri="{0D108BD9-81ED-4DB2-BD59-A6C34878D82A}">
                    <a16:rowId xmlns:a16="http://schemas.microsoft.com/office/drawing/2014/main" val="2977354378"/>
                  </a:ext>
                </a:extLst>
              </a:tr>
            </a:tbl>
          </a:graphicData>
        </a:graphic>
      </p:graphicFrame>
    </p:spTree>
    <p:extLst>
      <p:ext uri="{BB962C8B-B14F-4D97-AF65-F5344CB8AC3E}">
        <p14:creationId xmlns:p14="http://schemas.microsoft.com/office/powerpoint/2010/main" val="1241805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2E2A9A-8853-CDAD-E75F-73694A303CDE}"/>
              </a:ext>
            </a:extLst>
          </p:cNvPr>
          <p:cNvSpPr>
            <a:spLocks noGrp="1"/>
          </p:cNvSpPr>
          <p:nvPr>
            <p:ph type="body" sz="quarter" idx="12"/>
          </p:nvPr>
        </p:nvSpPr>
        <p:spPr/>
        <p:txBody>
          <a:bodyPr/>
          <a:lstStyle/>
          <a:p>
            <a:r>
              <a:rPr lang="en-US"/>
              <a:t>Does your family* have a rule about... - Always using a seat belt?</a:t>
            </a:r>
          </a:p>
        </p:txBody>
      </p:sp>
      <p:sp>
        <p:nvSpPr>
          <p:cNvPr id="3" name="Title 2">
            <a:extLst>
              <a:ext uri="{FF2B5EF4-FFF2-40B4-BE49-F238E27FC236}">
                <a16:creationId xmlns:a16="http://schemas.microsoft.com/office/drawing/2014/main" id="{65A84008-71AE-F46D-D554-BF2AA2B39AC8}"/>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1175760E-A326-9E78-A031-011A0A1285B5}"/>
              </a:ext>
            </a:extLst>
          </p:cNvPr>
          <p:cNvGraphicFramePr>
            <a:graphicFrameLocks noGrp="1"/>
          </p:cNvGraphicFramePr>
          <p:nvPr>
            <p:extLst>
              <p:ext uri="{D42A27DB-BD31-4B8C-83A1-F6EECF244321}">
                <p14:modId xmlns:p14="http://schemas.microsoft.com/office/powerpoint/2010/main" val="2290185027"/>
              </p:ext>
            </p:extLst>
          </p:nvPr>
        </p:nvGraphicFramePr>
        <p:xfrm>
          <a:off x="545025" y="1432560"/>
          <a:ext cx="4026975" cy="4572000"/>
        </p:xfrm>
        <a:graphic>
          <a:graphicData uri="http://schemas.openxmlformats.org/drawingml/2006/table">
            <a:tbl>
              <a:tblPr/>
              <a:tblGrid>
                <a:gridCol w="1972209">
                  <a:extLst>
                    <a:ext uri="{9D8B030D-6E8A-4147-A177-3AD203B41FA5}">
                      <a16:colId xmlns:a16="http://schemas.microsoft.com/office/drawing/2014/main" val="2769509172"/>
                    </a:ext>
                  </a:extLst>
                </a:gridCol>
                <a:gridCol w="684922">
                  <a:extLst>
                    <a:ext uri="{9D8B030D-6E8A-4147-A177-3AD203B41FA5}">
                      <a16:colId xmlns:a16="http://schemas.microsoft.com/office/drawing/2014/main" val="1625370999"/>
                    </a:ext>
                  </a:extLst>
                </a:gridCol>
                <a:gridCol w="684922">
                  <a:extLst>
                    <a:ext uri="{9D8B030D-6E8A-4147-A177-3AD203B41FA5}">
                      <a16:colId xmlns:a16="http://schemas.microsoft.com/office/drawing/2014/main" val="4256101328"/>
                    </a:ext>
                  </a:extLst>
                </a:gridCol>
                <a:gridCol w="684922">
                  <a:extLst>
                    <a:ext uri="{9D8B030D-6E8A-4147-A177-3AD203B41FA5}">
                      <a16:colId xmlns:a16="http://schemas.microsoft.com/office/drawing/2014/main" val="88894417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76484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58509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9396037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798465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4175292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53747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1459848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116693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35354995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388475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418086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601375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5854955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2493856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016152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34986705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713704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1137592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816843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7502787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71937934"/>
                  </a:ext>
                </a:extLst>
              </a:tr>
            </a:tbl>
          </a:graphicData>
        </a:graphic>
      </p:graphicFrame>
      <p:sp>
        <p:nvSpPr>
          <p:cNvPr id="5" name="Text Placeholder 1">
            <a:extLst>
              <a:ext uri="{FF2B5EF4-FFF2-40B4-BE49-F238E27FC236}">
                <a16:creationId xmlns:a16="http://schemas.microsoft.com/office/drawing/2014/main" id="{9FFFF92D-EE44-B420-D434-345F0A9D7FFD}"/>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 family</a:t>
            </a:r>
          </a:p>
        </p:txBody>
      </p:sp>
    </p:spTree>
    <p:extLst>
      <p:ext uri="{BB962C8B-B14F-4D97-AF65-F5344CB8AC3E}">
        <p14:creationId xmlns:p14="http://schemas.microsoft.com/office/powerpoint/2010/main" val="30346010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65C906-C338-6CA0-C1E6-8104662761E4}"/>
              </a:ext>
            </a:extLst>
          </p:cNvPr>
          <p:cNvSpPr>
            <a:spLocks noGrp="1"/>
          </p:cNvSpPr>
          <p:nvPr>
            <p:ph type="body" sz="quarter" idx="12"/>
          </p:nvPr>
        </p:nvSpPr>
        <p:spPr/>
        <p:txBody>
          <a:bodyPr/>
          <a:lstStyle/>
          <a:p>
            <a:r>
              <a:rPr lang="en-US"/>
              <a:t>Does your family* have a rule about... - Never exceeding the speed limit?</a:t>
            </a:r>
          </a:p>
        </p:txBody>
      </p:sp>
      <p:sp>
        <p:nvSpPr>
          <p:cNvPr id="3" name="Title 2">
            <a:extLst>
              <a:ext uri="{FF2B5EF4-FFF2-40B4-BE49-F238E27FC236}">
                <a16:creationId xmlns:a16="http://schemas.microsoft.com/office/drawing/2014/main" id="{B70EBBAE-7DEF-9972-25B9-1AE5A4DDE81E}"/>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4213128A-E4AD-3073-290A-2E876A9C144B}"/>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3242625555"/>
                    </a:ext>
                  </a:extLst>
                </a:gridCol>
                <a:gridCol w="684922">
                  <a:extLst>
                    <a:ext uri="{9D8B030D-6E8A-4147-A177-3AD203B41FA5}">
                      <a16:colId xmlns:a16="http://schemas.microsoft.com/office/drawing/2014/main" val="116914395"/>
                    </a:ext>
                  </a:extLst>
                </a:gridCol>
                <a:gridCol w="684922">
                  <a:extLst>
                    <a:ext uri="{9D8B030D-6E8A-4147-A177-3AD203B41FA5}">
                      <a16:colId xmlns:a16="http://schemas.microsoft.com/office/drawing/2014/main" val="1559869866"/>
                    </a:ext>
                  </a:extLst>
                </a:gridCol>
                <a:gridCol w="684922">
                  <a:extLst>
                    <a:ext uri="{9D8B030D-6E8A-4147-A177-3AD203B41FA5}">
                      <a16:colId xmlns:a16="http://schemas.microsoft.com/office/drawing/2014/main" val="251304933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2028596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277922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6419543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408080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19417337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84799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9132534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334453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6866277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9876655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07436882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967705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18962128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433819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977741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5607669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34338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12925878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072535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6864866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568413227"/>
                  </a:ext>
                </a:extLst>
              </a:tr>
            </a:tbl>
          </a:graphicData>
        </a:graphic>
      </p:graphicFrame>
      <p:sp>
        <p:nvSpPr>
          <p:cNvPr id="5" name="Text Placeholder 1">
            <a:extLst>
              <a:ext uri="{FF2B5EF4-FFF2-40B4-BE49-F238E27FC236}">
                <a16:creationId xmlns:a16="http://schemas.microsoft.com/office/drawing/2014/main" id="{24968ECD-65B5-F2AF-92DD-8AB508FE0FF4}"/>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 family</a:t>
            </a:r>
          </a:p>
        </p:txBody>
      </p:sp>
    </p:spTree>
    <p:extLst>
      <p:ext uri="{BB962C8B-B14F-4D97-AF65-F5344CB8AC3E}">
        <p14:creationId xmlns:p14="http://schemas.microsoft.com/office/powerpoint/2010/main" val="1761436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8874-9A91-8A39-7418-7510413AE125}"/>
              </a:ext>
            </a:extLst>
          </p:cNvPr>
          <p:cNvSpPr>
            <a:spLocks noGrp="1"/>
          </p:cNvSpPr>
          <p:nvPr>
            <p:ph type="body" sz="quarter" idx="12"/>
          </p:nvPr>
        </p:nvSpPr>
        <p:spPr/>
        <p:txBody>
          <a:bodyPr/>
          <a:lstStyle/>
          <a:p>
            <a:r>
              <a:rPr lang="en-US"/>
              <a:t>Does your family* have a rule about... - Never driving after consuming alcohol?</a:t>
            </a:r>
          </a:p>
        </p:txBody>
      </p:sp>
      <p:sp>
        <p:nvSpPr>
          <p:cNvPr id="3" name="Title 2">
            <a:extLst>
              <a:ext uri="{FF2B5EF4-FFF2-40B4-BE49-F238E27FC236}">
                <a16:creationId xmlns:a16="http://schemas.microsoft.com/office/drawing/2014/main" id="{EC0BD8EA-2F6E-7075-5686-B2F5A8EFCBB2}"/>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CBA87AF8-A2F2-8FD3-BA66-5B8627649582}"/>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2180329514"/>
                    </a:ext>
                  </a:extLst>
                </a:gridCol>
                <a:gridCol w="684922">
                  <a:extLst>
                    <a:ext uri="{9D8B030D-6E8A-4147-A177-3AD203B41FA5}">
                      <a16:colId xmlns:a16="http://schemas.microsoft.com/office/drawing/2014/main" val="2521377239"/>
                    </a:ext>
                  </a:extLst>
                </a:gridCol>
                <a:gridCol w="684922">
                  <a:extLst>
                    <a:ext uri="{9D8B030D-6E8A-4147-A177-3AD203B41FA5}">
                      <a16:colId xmlns:a16="http://schemas.microsoft.com/office/drawing/2014/main" val="3514144246"/>
                    </a:ext>
                  </a:extLst>
                </a:gridCol>
                <a:gridCol w="684922">
                  <a:extLst>
                    <a:ext uri="{9D8B030D-6E8A-4147-A177-3AD203B41FA5}">
                      <a16:colId xmlns:a16="http://schemas.microsoft.com/office/drawing/2014/main" val="358656888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6262376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609578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6729801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989209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4472211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999482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40723523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276614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3491648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718119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627618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841494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36076707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2995530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678189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648499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504258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547211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843085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6201369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66884770"/>
                  </a:ext>
                </a:extLst>
              </a:tr>
            </a:tbl>
          </a:graphicData>
        </a:graphic>
      </p:graphicFrame>
      <p:sp>
        <p:nvSpPr>
          <p:cNvPr id="5" name="Text Placeholder 1">
            <a:extLst>
              <a:ext uri="{FF2B5EF4-FFF2-40B4-BE49-F238E27FC236}">
                <a16:creationId xmlns:a16="http://schemas.microsoft.com/office/drawing/2014/main" id="{F8E36617-C00F-5C62-DEF5-5C7827BA1525}"/>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 family</a:t>
            </a:r>
          </a:p>
        </p:txBody>
      </p:sp>
    </p:spTree>
    <p:extLst>
      <p:ext uri="{BB962C8B-B14F-4D97-AF65-F5344CB8AC3E}">
        <p14:creationId xmlns:p14="http://schemas.microsoft.com/office/powerpoint/2010/main" val="1015308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6C2896-9DBC-28C2-65ED-A7939AF31F22}"/>
              </a:ext>
            </a:extLst>
          </p:cNvPr>
          <p:cNvSpPr>
            <a:spLocks noGrp="1"/>
          </p:cNvSpPr>
          <p:nvPr>
            <p:ph type="body" sz="quarter" idx="12"/>
          </p:nvPr>
        </p:nvSpPr>
        <p:spPr/>
        <p:txBody>
          <a:bodyPr/>
          <a:lstStyle/>
          <a:p>
            <a:r>
              <a:rPr lang="en-US"/>
              <a:t>Does your family* have a rule about... - Never driving after consuming cannabis?</a:t>
            </a:r>
          </a:p>
        </p:txBody>
      </p:sp>
      <p:sp>
        <p:nvSpPr>
          <p:cNvPr id="3" name="Title 2">
            <a:extLst>
              <a:ext uri="{FF2B5EF4-FFF2-40B4-BE49-F238E27FC236}">
                <a16:creationId xmlns:a16="http://schemas.microsoft.com/office/drawing/2014/main" id="{B63B3517-E9B3-7D3E-9566-058914F6EC23}"/>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52F820E1-A4A6-EE50-401C-781D03B1979D}"/>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2924964734"/>
                    </a:ext>
                  </a:extLst>
                </a:gridCol>
                <a:gridCol w="684922">
                  <a:extLst>
                    <a:ext uri="{9D8B030D-6E8A-4147-A177-3AD203B41FA5}">
                      <a16:colId xmlns:a16="http://schemas.microsoft.com/office/drawing/2014/main" val="3362149768"/>
                    </a:ext>
                  </a:extLst>
                </a:gridCol>
                <a:gridCol w="684922">
                  <a:extLst>
                    <a:ext uri="{9D8B030D-6E8A-4147-A177-3AD203B41FA5}">
                      <a16:colId xmlns:a16="http://schemas.microsoft.com/office/drawing/2014/main" val="3868845589"/>
                    </a:ext>
                  </a:extLst>
                </a:gridCol>
                <a:gridCol w="684922">
                  <a:extLst>
                    <a:ext uri="{9D8B030D-6E8A-4147-A177-3AD203B41FA5}">
                      <a16:colId xmlns:a16="http://schemas.microsoft.com/office/drawing/2014/main" val="346284010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3963383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182798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326956043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025279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6187040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929297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extLst>
                  <a:ext uri="{0D108BD9-81ED-4DB2-BD59-A6C34878D82A}">
                    <a16:rowId xmlns:a16="http://schemas.microsoft.com/office/drawing/2014/main" val="20864966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977639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8884800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695122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9290926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837225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42834413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964211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111157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29934670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816873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0075682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372646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5792260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38211035"/>
                  </a:ext>
                </a:extLst>
              </a:tr>
            </a:tbl>
          </a:graphicData>
        </a:graphic>
      </p:graphicFrame>
      <p:sp>
        <p:nvSpPr>
          <p:cNvPr id="5" name="Text Placeholder 1">
            <a:extLst>
              <a:ext uri="{FF2B5EF4-FFF2-40B4-BE49-F238E27FC236}">
                <a16:creationId xmlns:a16="http://schemas.microsoft.com/office/drawing/2014/main" id="{A760CA73-3F8E-58E5-A277-65690CF34E8D}"/>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 family</a:t>
            </a:r>
          </a:p>
        </p:txBody>
      </p:sp>
    </p:spTree>
    <p:extLst>
      <p:ext uri="{BB962C8B-B14F-4D97-AF65-F5344CB8AC3E}">
        <p14:creationId xmlns:p14="http://schemas.microsoft.com/office/powerpoint/2010/main" val="4218880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E1049-6334-3018-F365-3CC91EE6D745}"/>
              </a:ext>
            </a:extLst>
          </p:cNvPr>
          <p:cNvSpPr>
            <a:spLocks noGrp="1"/>
          </p:cNvSpPr>
          <p:nvPr>
            <p:ph type="body" sz="quarter" idx="12"/>
          </p:nvPr>
        </p:nvSpPr>
        <p:spPr/>
        <p:txBody>
          <a:bodyPr/>
          <a:lstStyle/>
          <a:p>
            <a:r>
              <a:rPr lang="en-US"/>
              <a:t>Does your family* have a rule about... - Never using a cell phone while driving?</a:t>
            </a:r>
          </a:p>
        </p:txBody>
      </p:sp>
      <p:sp>
        <p:nvSpPr>
          <p:cNvPr id="3" name="Title 2">
            <a:extLst>
              <a:ext uri="{FF2B5EF4-FFF2-40B4-BE49-F238E27FC236}">
                <a16:creationId xmlns:a16="http://schemas.microsoft.com/office/drawing/2014/main" id="{95593413-205D-6EE0-A782-3CD59AF5A2D9}"/>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98A49C2F-65F6-F400-A513-D972609DBAEE}"/>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345849670"/>
                    </a:ext>
                  </a:extLst>
                </a:gridCol>
                <a:gridCol w="684922">
                  <a:extLst>
                    <a:ext uri="{9D8B030D-6E8A-4147-A177-3AD203B41FA5}">
                      <a16:colId xmlns:a16="http://schemas.microsoft.com/office/drawing/2014/main" val="1238504684"/>
                    </a:ext>
                  </a:extLst>
                </a:gridCol>
                <a:gridCol w="684922">
                  <a:extLst>
                    <a:ext uri="{9D8B030D-6E8A-4147-A177-3AD203B41FA5}">
                      <a16:colId xmlns:a16="http://schemas.microsoft.com/office/drawing/2014/main" val="23091401"/>
                    </a:ext>
                  </a:extLst>
                </a:gridCol>
                <a:gridCol w="684922">
                  <a:extLst>
                    <a:ext uri="{9D8B030D-6E8A-4147-A177-3AD203B41FA5}">
                      <a16:colId xmlns:a16="http://schemas.microsoft.com/office/drawing/2014/main" val="53622959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46098911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574290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38578869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716965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337688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134905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4385902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956176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40624693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661497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8247813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754258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38025731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819078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386194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22318165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0578626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extLst>
                  <a:ext uri="{0D108BD9-81ED-4DB2-BD59-A6C34878D82A}">
                    <a16:rowId xmlns:a16="http://schemas.microsoft.com/office/drawing/2014/main" val="20059652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973097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36220233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117159736"/>
                  </a:ext>
                </a:extLst>
              </a:tr>
            </a:tbl>
          </a:graphicData>
        </a:graphic>
      </p:graphicFrame>
      <p:sp>
        <p:nvSpPr>
          <p:cNvPr id="5" name="Text Placeholder 1">
            <a:extLst>
              <a:ext uri="{FF2B5EF4-FFF2-40B4-BE49-F238E27FC236}">
                <a16:creationId xmlns:a16="http://schemas.microsoft.com/office/drawing/2014/main" id="{5571F413-FF19-FCC4-763B-4CEE5B2A8246}"/>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 family</a:t>
            </a:r>
          </a:p>
        </p:txBody>
      </p:sp>
    </p:spTree>
    <p:extLst>
      <p:ext uri="{BB962C8B-B14F-4D97-AF65-F5344CB8AC3E}">
        <p14:creationId xmlns:p14="http://schemas.microsoft.com/office/powerpoint/2010/main" val="2403060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ADEE4-CEDB-9D74-C201-D93B1549F2BC}"/>
              </a:ext>
            </a:extLst>
          </p:cNvPr>
          <p:cNvSpPr>
            <a:spLocks noGrp="1"/>
          </p:cNvSpPr>
          <p:nvPr>
            <p:ph type="body" sz="quarter" idx="12"/>
          </p:nvPr>
        </p:nvSpPr>
        <p:spPr/>
        <p:txBody>
          <a:bodyPr/>
          <a:lstStyle/>
          <a:p>
            <a:r>
              <a:rPr lang="en-US"/>
              <a:t>Does your employer have a policy about... (Among those with an employer) (Overall %)</a:t>
            </a:r>
          </a:p>
        </p:txBody>
      </p:sp>
      <p:sp>
        <p:nvSpPr>
          <p:cNvPr id="3" name="Title 2">
            <a:extLst>
              <a:ext uri="{FF2B5EF4-FFF2-40B4-BE49-F238E27FC236}">
                <a16:creationId xmlns:a16="http://schemas.microsoft.com/office/drawing/2014/main" id="{1072094B-27AE-8CBE-5F12-F57CCE6ADC9B}"/>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C0537112-8B44-AFB5-46C1-7195BD744CF0}"/>
              </a:ext>
            </a:extLst>
          </p:cNvPr>
          <p:cNvGraphicFramePr>
            <a:graphicFrameLocks noGrp="1"/>
          </p:cNvGraphicFramePr>
          <p:nvPr/>
        </p:nvGraphicFramePr>
        <p:xfrm>
          <a:off x="1045947" y="1549718"/>
          <a:ext cx="4431221" cy="4238697"/>
        </p:xfrm>
        <a:graphic>
          <a:graphicData uri="http://schemas.openxmlformats.org/drawingml/2006/table">
            <a:tbl>
              <a:tblPr firstRow="1" bandRow="1">
                <a:tableStyleId>{3B4B98B0-60AC-42C2-AFA5-B58CD77FA1E5}</a:tableStyleId>
              </a:tblPr>
              <a:tblGrid>
                <a:gridCol w="2014190">
                  <a:extLst>
                    <a:ext uri="{9D8B030D-6E8A-4147-A177-3AD203B41FA5}">
                      <a16:colId xmlns:a16="http://schemas.microsoft.com/office/drawing/2014/main" val="1021954033"/>
                    </a:ext>
                  </a:extLst>
                </a:gridCol>
                <a:gridCol w="805677">
                  <a:extLst>
                    <a:ext uri="{9D8B030D-6E8A-4147-A177-3AD203B41FA5}">
                      <a16:colId xmlns:a16="http://schemas.microsoft.com/office/drawing/2014/main" val="3640891159"/>
                    </a:ext>
                  </a:extLst>
                </a:gridCol>
                <a:gridCol w="805677">
                  <a:extLst>
                    <a:ext uri="{9D8B030D-6E8A-4147-A177-3AD203B41FA5}">
                      <a16:colId xmlns:a16="http://schemas.microsoft.com/office/drawing/2014/main" val="1126847031"/>
                    </a:ext>
                  </a:extLst>
                </a:gridCol>
                <a:gridCol w="805677">
                  <a:extLst>
                    <a:ext uri="{9D8B030D-6E8A-4147-A177-3AD203B41FA5}">
                      <a16:colId xmlns:a16="http://schemas.microsoft.com/office/drawing/2014/main" val="1478427606"/>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Yes</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No</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I don't know</a:t>
                      </a:r>
                    </a:p>
                  </a:txBody>
                  <a:tcPr marL="9525" marR="9525" marT="9525" marB="0" anchor="ctr"/>
                </a:tc>
                <a:extLst>
                  <a:ext uri="{0D108BD9-81ED-4DB2-BD59-A6C34878D82A}">
                    <a16:rowId xmlns:a16="http://schemas.microsoft.com/office/drawing/2014/main" val="3614605863"/>
                  </a:ext>
                </a:extLst>
              </a:tr>
              <a:tr h="734926">
                <a:tc>
                  <a:txBody>
                    <a:bodyPr/>
                    <a:lstStyle/>
                    <a:p>
                      <a:pPr algn="l" fontAlgn="ctr"/>
                      <a:r>
                        <a:rPr lang="en-US" sz="1200" u="none" strike="noStrike">
                          <a:effectLst/>
                          <a:latin typeface="Proxima Nova Cn Rg" panose="02000506030000020004" pitchFamily="50" charset="0"/>
                        </a:rPr>
                        <a:t>Always using a seat belt</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32%</a:t>
                      </a:r>
                    </a:p>
                  </a:txBody>
                  <a:tcPr marL="9525" marR="9525" marT="9525" marB="0" anchor="ctr"/>
                </a:tc>
                <a:extLst>
                  <a:ext uri="{0D108BD9-81ED-4DB2-BD59-A6C34878D82A}">
                    <a16:rowId xmlns:a16="http://schemas.microsoft.com/office/drawing/2014/main" val="2462524267"/>
                  </a:ext>
                </a:extLst>
              </a:tr>
              <a:tr h="734926">
                <a:tc>
                  <a:txBody>
                    <a:bodyPr/>
                    <a:lstStyle/>
                    <a:p>
                      <a:pPr algn="l" fontAlgn="ctr"/>
                      <a:r>
                        <a:rPr lang="en-US" sz="1200" u="none" strike="noStrike">
                          <a:effectLst/>
                          <a:latin typeface="Proxima Nova Cn Rg" panose="02000506030000020004" pitchFamily="50" charset="0"/>
                        </a:rPr>
                        <a:t>Never exceeding the speed limit</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33%</a:t>
                      </a:r>
                    </a:p>
                  </a:txBody>
                  <a:tcPr marL="9525" marR="9525" marT="9525" marB="0" anchor="ctr"/>
                </a:tc>
                <a:extLst>
                  <a:ext uri="{0D108BD9-81ED-4DB2-BD59-A6C34878D82A}">
                    <a16:rowId xmlns:a16="http://schemas.microsoft.com/office/drawing/2014/main" val="2371291582"/>
                  </a:ext>
                </a:extLst>
              </a:tr>
              <a:tr h="734926">
                <a:tc>
                  <a:txBody>
                    <a:bodyPr/>
                    <a:lstStyle/>
                    <a:p>
                      <a:pPr algn="l" fontAlgn="ctr"/>
                      <a:r>
                        <a:rPr lang="en-US" sz="1200" u="none" strike="noStrike">
                          <a:effectLst/>
                          <a:latin typeface="Proxima Nova Cn Rg" panose="02000506030000020004" pitchFamily="50" charset="0"/>
                        </a:rPr>
                        <a:t>Never driving after consuming alcohol</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28%</a:t>
                      </a:r>
                    </a:p>
                  </a:txBody>
                  <a:tcPr marL="9525" marR="9525" marT="9525" marB="0" anchor="ctr"/>
                </a:tc>
                <a:extLst>
                  <a:ext uri="{0D108BD9-81ED-4DB2-BD59-A6C34878D82A}">
                    <a16:rowId xmlns:a16="http://schemas.microsoft.com/office/drawing/2014/main" val="3557274636"/>
                  </a:ext>
                </a:extLst>
              </a:tr>
              <a:tr h="734926">
                <a:tc>
                  <a:txBody>
                    <a:bodyPr/>
                    <a:lstStyle/>
                    <a:p>
                      <a:pPr algn="l" fontAlgn="ctr"/>
                      <a:r>
                        <a:rPr lang="en-US" sz="1200" u="none" strike="noStrike">
                          <a:effectLst/>
                          <a:latin typeface="Proxima Nova Cn Rg" panose="02000506030000020004" pitchFamily="50" charset="0"/>
                        </a:rPr>
                        <a:t>Never driving after consuming cannabis</a:t>
                      </a:r>
                      <a:endParaRPr lang="en-US" sz="1200" b="0" i="0" u="none" strike="noStrike">
                        <a:solidFill>
                          <a:srgbClr val="000000"/>
                        </a:solidFill>
                        <a:effectLst/>
                        <a:latin typeface="Proxima Nova Cn Rg" panose="02000506030000020004" pitchFamily="50" charset="0"/>
                      </a:endParaRP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29%</a:t>
                      </a:r>
                    </a:p>
                  </a:txBody>
                  <a:tcPr marL="9525" marR="9525" marT="9525" marB="0" anchor="ctr"/>
                </a:tc>
                <a:extLst>
                  <a:ext uri="{0D108BD9-81ED-4DB2-BD59-A6C34878D82A}">
                    <a16:rowId xmlns:a16="http://schemas.microsoft.com/office/drawing/2014/main" val="4130324360"/>
                  </a:ext>
                </a:extLst>
              </a:tr>
              <a:tr h="734926">
                <a:tc>
                  <a:txBody>
                    <a:bodyPr/>
                    <a:lstStyle/>
                    <a:p>
                      <a:pPr algn="l" fontAlgn="ctr"/>
                      <a:r>
                        <a:rPr lang="en-US" sz="1200" b="0" i="0" u="none" strike="noStrike">
                          <a:solidFill>
                            <a:srgbClr val="000000"/>
                          </a:solidFill>
                          <a:effectLst/>
                          <a:latin typeface="Proxima Nova Cn Rg" panose="02000506030000020004" pitchFamily="50" charset="0"/>
                        </a:rPr>
                        <a:t>Never using a cell phone while driving</a:t>
                      </a:r>
                    </a:p>
                  </a:txBody>
                  <a:tcPr marL="45720"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43%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32%</a:t>
                      </a:r>
                    </a:p>
                  </a:txBody>
                  <a:tcPr marL="9525" marR="9525" marT="9525" marB="0" anchor="ctr"/>
                </a:tc>
                <a:extLst>
                  <a:ext uri="{0D108BD9-81ED-4DB2-BD59-A6C34878D82A}">
                    <a16:rowId xmlns:a16="http://schemas.microsoft.com/office/drawing/2014/main" val="2977354378"/>
                  </a:ext>
                </a:extLst>
              </a:tr>
            </a:tbl>
          </a:graphicData>
        </a:graphic>
      </p:graphicFrame>
    </p:spTree>
    <p:extLst>
      <p:ext uri="{BB962C8B-B14F-4D97-AF65-F5344CB8AC3E}">
        <p14:creationId xmlns:p14="http://schemas.microsoft.com/office/powerpoint/2010/main" val="338812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0834-7081-4127-BA24-3B7EF4B3989D}"/>
              </a:ext>
            </a:extLst>
          </p:cNvPr>
          <p:cNvSpPr>
            <a:spLocks noGrp="1"/>
          </p:cNvSpPr>
          <p:nvPr>
            <p:ph type="title"/>
          </p:nvPr>
        </p:nvSpPr>
        <p:spPr/>
        <p:txBody>
          <a:bodyPr>
            <a:normAutofit/>
          </a:bodyPr>
          <a:lstStyle/>
          <a:p>
            <a:r>
              <a:rPr lang="en-US" sz="2400" b="0"/>
              <a:t>Methodology</a:t>
            </a:r>
          </a:p>
        </p:txBody>
      </p:sp>
      <p:sp>
        <p:nvSpPr>
          <p:cNvPr id="7" name="TextBox 6">
            <a:extLst>
              <a:ext uri="{FF2B5EF4-FFF2-40B4-BE49-F238E27FC236}">
                <a16:creationId xmlns:a16="http://schemas.microsoft.com/office/drawing/2014/main" id="{E69FC111-AFD1-4682-81D5-C4C39376ADC3}"/>
              </a:ext>
            </a:extLst>
          </p:cNvPr>
          <p:cNvSpPr txBox="1"/>
          <p:nvPr/>
        </p:nvSpPr>
        <p:spPr>
          <a:xfrm>
            <a:off x="457200" y="876211"/>
            <a:ext cx="8327571" cy="5555367"/>
          </a:xfrm>
          <a:prstGeom prst="rect">
            <a:avLst/>
          </a:prstGeom>
          <a:noFill/>
        </p:spPr>
        <p:txBody>
          <a:bodyPr wrap="square" numCol="2" spcCol="365760" rtlCol="0">
            <a:spAutoFit/>
          </a:bodyPr>
          <a:lstStyle/>
          <a:p>
            <a:pPr>
              <a:spcAft>
                <a:spcPts val="600"/>
              </a:spcAft>
            </a:pPr>
            <a:r>
              <a:rPr lang="en-US" sz="1400">
                <a:solidFill>
                  <a:schemeClr val="accent3"/>
                </a:solidFill>
                <a:latin typeface="Urbane Demi Bold" panose="00000700000000000000" pitchFamily="2" charset="0"/>
                <a:cs typeface="Arial" panose="020B0604020202020204" pitchFamily="34" charset="0"/>
              </a:rPr>
              <a:t>Weighting (cont’d)</a:t>
            </a:r>
            <a:endParaRPr lang="en-US" sz="1400">
              <a:solidFill>
                <a:schemeClr val="tx1">
                  <a:lumMod val="85000"/>
                  <a:lumOff val="15000"/>
                </a:schemeClr>
              </a:solidFill>
              <a:highlight>
                <a:srgbClr val="FFFF00"/>
              </a:highlight>
              <a:latin typeface="Proxima Nova Cn Rg" panose="02000506030000020004" pitchFamily="50" charset="0"/>
              <a:cs typeface="Arial" panose="020B0604020202020204" pitchFamily="34" charset="0"/>
            </a:endParaRPr>
          </a:p>
          <a:p>
            <a:r>
              <a:rPr lang="en-US" sz="1600" b="1">
                <a:solidFill>
                  <a:schemeClr val="accent2">
                    <a:lumMod val="75000"/>
                  </a:schemeClr>
                </a:solidFill>
                <a:latin typeface="Proxima Nova Cn Rg" panose="02000506030000020004" pitchFamily="50" charset="0"/>
                <a:cs typeface="Arial" panose="020B0604020202020204" pitchFamily="34" charset="0"/>
              </a:rPr>
              <a:t>2) Compute probability base weights and non-response adjustments</a:t>
            </a:r>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probability sample weights are computed as the inverse of the predicted inclusion probabilities:</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pPr algn="ct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BW(</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)=N(</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)/S(</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 </a:t>
            </a:r>
            <a:endParaRPr lang="en-US" sz="1400">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endParaRPr>
          </a:p>
          <a:p>
            <a:endParaRPr lang="en-US" sz="1400" i="1">
              <a:solidFill>
                <a:schemeClr val="tx1">
                  <a:lumMod val="85000"/>
                  <a:lumOff val="15000"/>
                </a:schemeClr>
              </a:solidFill>
              <a:latin typeface="Proxima Nova Cn Rg" panose="02000506030000020004" pitchFamily="50" charset="0"/>
              <a:cs typeface="Arial" panose="020B0604020202020204" pitchFamily="34" charset="0"/>
            </a:endParaRPr>
          </a:p>
          <a:p>
            <a:r>
              <a:rPr lang="en-US" sz="1200" i="1">
                <a:solidFill>
                  <a:schemeClr val="tx1">
                    <a:lumMod val="85000"/>
                    <a:lumOff val="15000"/>
                  </a:schemeClr>
                </a:solidFill>
                <a:latin typeface="Proxima Nova Cn Rg" panose="02000506030000020004" pitchFamily="50" charset="0"/>
                <a:cs typeface="Arial" panose="020B0604020202020204" pitchFamily="34" charset="0"/>
              </a:rPr>
              <a:t>Where N is the universe count for each region </a:t>
            </a:r>
            <a:r>
              <a:rPr lang="en-US" sz="1200" i="1" err="1">
                <a:solidFill>
                  <a:schemeClr val="tx1">
                    <a:lumMod val="85000"/>
                    <a:lumOff val="15000"/>
                  </a:schemeClr>
                </a:solidFill>
                <a:latin typeface="Proxima Nova Cn Rg" panose="02000506030000020004" pitchFamily="50" charset="0"/>
                <a:cs typeface="Arial" panose="020B0604020202020204" pitchFamily="34" charset="0"/>
              </a:rPr>
              <a:t>i</a:t>
            </a:r>
            <a:r>
              <a:rPr lang="en-US" sz="1200" i="1">
                <a:solidFill>
                  <a:schemeClr val="tx1">
                    <a:lumMod val="85000"/>
                    <a:lumOff val="15000"/>
                  </a:schemeClr>
                </a:solidFill>
                <a:latin typeface="Proxima Nova Cn Rg" panose="02000506030000020004" pitchFamily="50" charset="0"/>
                <a:cs typeface="Arial" panose="020B0604020202020204" pitchFamily="34" charset="0"/>
              </a:rPr>
              <a:t>. And S is the sampled count for each region </a:t>
            </a:r>
            <a:r>
              <a:rPr lang="en-US" sz="1200" i="1" err="1">
                <a:solidFill>
                  <a:schemeClr val="tx1">
                    <a:lumMod val="85000"/>
                    <a:lumOff val="15000"/>
                  </a:schemeClr>
                </a:solidFill>
                <a:latin typeface="Proxima Nova Cn Rg" panose="02000506030000020004" pitchFamily="50" charset="0"/>
                <a:cs typeface="Arial" panose="020B0604020202020204" pitchFamily="34" charset="0"/>
              </a:rPr>
              <a:t>i</a:t>
            </a:r>
            <a:r>
              <a:rPr lang="en-US" sz="1200" i="1">
                <a:solidFill>
                  <a:schemeClr val="tx1">
                    <a:lumMod val="85000"/>
                    <a:lumOff val="15000"/>
                  </a:schemeClr>
                </a:solidFill>
                <a:latin typeface="Proxima Nova Cn Rg" panose="02000506030000020004" pitchFamily="50" charset="0"/>
                <a:cs typeface="Arial" panose="020B0604020202020204" pitchFamily="34" charset="0"/>
              </a:rPr>
              <a:t>.</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Non-response adjustments are assigned separately to each record from the purchased list. These weights are equal to:</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pPr algn="ct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NR(</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 = S(</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)/n(</a:t>
            </a:r>
            <a:r>
              <a:rPr lang="en-US" sz="1400" b="1" err="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i</a:t>
            </a:r>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b="1">
                <a:solidFill>
                  <a:schemeClr val="tx1">
                    <a:lumMod val="85000"/>
                    <a:lumOff val="15000"/>
                  </a:schemeClr>
                </a:solidFill>
                <a:latin typeface="Proxima Nova Cn Rg" panose="02000506030000020004" pitchFamily="50" charset="0"/>
                <a:cs typeface="Arial" panose="020B0604020202020204" pitchFamily="34" charset="0"/>
              </a:rPr>
              <a:t>The final design weights are computed as:</a:t>
            </a:r>
          </a:p>
          <a:p>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DS=NR*BW;</a:t>
            </a:r>
            <a:r>
              <a:rPr lang="en-US" sz="1400" b="1">
                <a:solidFill>
                  <a:schemeClr val="tx1">
                    <a:lumMod val="85000"/>
                    <a:lumOff val="15000"/>
                  </a:schemeClr>
                </a:solidFill>
                <a:latin typeface="Proxima Nova Cn Rg" panose="02000506030000020004" pitchFamily="50" charset="0"/>
                <a:cs typeface="Arial" panose="020B0604020202020204" pitchFamily="34" charset="0"/>
              </a:rPr>
              <a:t>		for the mailing sample</a:t>
            </a:r>
          </a:p>
          <a:p>
            <a:r>
              <a:rPr lang="en-US" sz="1400" b="1">
                <a:solidFill>
                  <a:schemeClr val="tx1">
                    <a:lumMod val="85000"/>
                    <a:lumOff val="15000"/>
                  </a:schemeClr>
                </a:solidFill>
                <a:latin typeface="Cambria" panose="02040503050406030204" pitchFamily="18" charset="0"/>
                <a:ea typeface="Cambria" panose="02040503050406030204" pitchFamily="18" charset="0"/>
                <a:cs typeface="Arial" panose="020B0604020202020204" pitchFamily="34" charset="0"/>
              </a:rPr>
              <a:t>DS=BW;</a:t>
            </a:r>
            <a:r>
              <a:rPr lang="en-US" sz="1400" b="1">
                <a:solidFill>
                  <a:schemeClr val="tx1">
                    <a:lumMod val="85000"/>
                    <a:lumOff val="15000"/>
                  </a:schemeClr>
                </a:solidFill>
                <a:latin typeface="Proxima Nova Cn Rg" panose="02000506030000020004" pitchFamily="50" charset="0"/>
                <a:cs typeface="Arial" panose="020B0604020202020204" pitchFamily="34" charset="0"/>
              </a:rPr>
              <a:t>			for the panel sample</a:t>
            </a:r>
          </a:p>
          <a:p>
            <a:endParaRPr lang="en-US" sz="1200">
              <a:solidFill>
                <a:schemeClr val="tx1">
                  <a:lumMod val="85000"/>
                  <a:lumOff val="15000"/>
                </a:schemeClr>
              </a:solidFill>
              <a:highlight>
                <a:srgbClr val="FFFF00"/>
              </a:highlight>
              <a:latin typeface="Proxima Nova Cn Rg" panose="02000506030000020004" pitchFamily="50" charset="0"/>
              <a:cs typeface="Arial" panose="020B0604020202020204" pitchFamily="34" charset="0"/>
            </a:endParaRPr>
          </a:p>
          <a:p>
            <a:endParaRPr lang="en-US" sz="1200">
              <a:solidFill>
                <a:schemeClr val="tx1">
                  <a:lumMod val="85000"/>
                  <a:lumOff val="15000"/>
                </a:schemeClr>
              </a:solidFill>
              <a:highlight>
                <a:srgbClr val="FFFF00"/>
              </a:highlight>
              <a:latin typeface="Proxima Nova Cn Rg" panose="02000506030000020004" pitchFamily="50" charset="0"/>
              <a:cs typeface="Arial" panose="020B0604020202020204" pitchFamily="34" charset="0"/>
            </a:endParaRPr>
          </a:p>
          <a:p>
            <a:r>
              <a:rPr lang="en-US" sz="1600" b="1">
                <a:solidFill>
                  <a:schemeClr val="accent2">
                    <a:lumMod val="75000"/>
                  </a:schemeClr>
                </a:solidFill>
                <a:latin typeface="Proxima Nova Cn Rg" panose="02000506030000020004" pitchFamily="50" charset="0"/>
                <a:cs typeface="Arial" panose="020B0604020202020204" pitchFamily="34" charset="0"/>
              </a:rPr>
              <a:t>3) Post-stratification adjustments</a:t>
            </a:r>
            <a:endParaRPr lang="en-US" sz="12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2023 American Community Survey (ACS) data from the United States Census Bureau was used for post-stratification adjustments. </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final weighting adjustments were made is to standardize weights so they sum to the actual population surveyed based on the following criteria: </a:t>
            </a:r>
          </a:p>
          <a:p>
            <a:pPr marL="285750" indent="-285750">
              <a:buFont typeface="Arial" panose="020B0604020202020204" pitchFamily="34" charset="0"/>
              <a:buChar char="•"/>
            </a:pPr>
            <a:r>
              <a:rPr lang="en-US" sz="1400">
                <a:solidFill>
                  <a:schemeClr val="tx1">
                    <a:lumMod val="85000"/>
                    <a:lumOff val="15000"/>
                  </a:schemeClr>
                </a:solidFill>
                <a:latin typeface="Proxima Nova Cn Rg" panose="02000506030000020004" pitchFamily="50" charset="0"/>
                <a:cs typeface="Arial" panose="020B0604020202020204" pitchFamily="34" charset="0"/>
              </a:rPr>
              <a:t>Region by gender</a:t>
            </a:r>
          </a:p>
          <a:p>
            <a:pPr marL="285750" indent="-285750">
              <a:buFont typeface="Arial" panose="020B0604020202020204" pitchFamily="34" charset="0"/>
              <a:buChar char="•"/>
            </a:pPr>
            <a:r>
              <a:rPr lang="en-US" sz="1400">
                <a:solidFill>
                  <a:schemeClr val="tx1">
                    <a:lumMod val="85000"/>
                    <a:lumOff val="15000"/>
                  </a:schemeClr>
                </a:solidFill>
                <a:latin typeface="Proxima Nova Cn Rg" panose="02000506030000020004" pitchFamily="50" charset="0"/>
                <a:cs typeface="Arial" panose="020B0604020202020204" pitchFamily="34" charset="0"/>
              </a:rPr>
              <a:t>Region by age</a:t>
            </a:r>
          </a:p>
          <a:p>
            <a:pPr marL="285750" indent="-285750">
              <a:buFont typeface="Arial" panose="020B0604020202020204" pitchFamily="34" charset="0"/>
              <a:buChar char="•"/>
            </a:pPr>
            <a:r>
              <a:rPr lang="en-US" sz="1400">
                <a:solidFill>
                  <a:schemeClr val="tx1">
                    <a:lumMod val="85000"/>
                    <a:lumOff val="15000"/>
                  </a:schemeClr>
                </a:solidFill>
                <a:latin typeface="Proxima Nova Cn Rg" panose="02000506030000020004" pitchFamily="50" charset="0"/>
                <a:cs typeface="Arial" panose="020B0604020202020204" pitchFamily="34" charset="0"/>
              </a:rPr>
              <a:t>Race/Ethnicity</a:t>
            </a:r>
          </a:p>
          <a:p>
            <a:pPr marL="285750" indent="-285750">
              <a:buFont typeface="Arial" panose="020B0604020202020204" pitchFamily="34" charset="0"/>
              <a:buChar char="•"/>
            </a:pPr>
            <a:r>
              <a:rPr lang="en-US" sz="1400">
                <a:solidFill>
                  <a:schemeClr val="tx1">
                    <a:lumMod val="85000"/>
                    <a:lumOff val="15000"/>
                  </a:schemeClr>
                </a:solidFill>
                <a:latin typeface="Proxima Nova Cn Rg" panose="02000506030000020004" pitchFamily="50" charset="0"/>
                <a:cs typeface="Arial" panose="020B0604020202020204" pitchFamily="34" charset="0"/>
              </a:rPr>
              <a:t>Income</a:t>
            </a:r>
          </a:p>
          <a:p>
            <a:pPr marL="285750" indent="-285750">
              <a:buFont typeface="Arial" panose="020B0604020202020204" pitchFamily="34" charset="0"/>
              <a:buChar char="•"/>
            </a:pPr>
            <a:r>
              <a:rPr lang="en-US" sz="1400">
                <a:solidFill>
                  <a:schemeClr val="tx1">
                    <a:lumMod val="85000"/>
                    <a:lumOff val="15000"/>
                  </a:schemeClr>
                </a:solidFill>
                <a:latin typeface="Proxima Nova Cn Rg" panose="02000506030000020004" pitchFamily="50" charset="0"/>
                <a:cs typeface="Arial" panose="020B0604020202020204" pitchFamily="34" charset="0"/>
              </a:rPr>
              <a:t>County</a:t>
            </a:r>
          </a:p>
          <a:p>
            <a:endParaRPr lang="en-US" sz="1400">
              <a:solidFill>
                <a:schemeClr val="accent3"/>
              </a:solidFill>
              <a:latin typeface="Urbane Demi Bold" panose="00000700000000000000" pitchFamily="2" charset="0"/>
              <a:cs typeface="Arial" panose="020B0604020202020204" pitchFamily="34" charset="0"/>
            </a:endParaRP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weighted data set is designed to provide data that can be generalized to the targeted population. The population size reflected in the final data set is 6,065,086.</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pPr>
              <a:spcAft>
                <a:spcPts val="600"/>
              </a:spcAft>
            </a:pPr>
            <a:r>
              <a:rPr lang="en-US" sz="1400">
                <a:solidFill>
                  <a:schemeClr val="accent3"/>
                </a:solidFill>
                <a:latin typeface="Urbane Demi Bold" panose="00000700000000000000" pitchFamily="2" charset="0"/>
                <a:cs typeface="Arial" panose="020B0604020202020204" pitchFamily="34" charset="0"/>
              </a:rPr>
              <a:t>Limitations</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Due to the use of a partly non-probability sample in the sampling design, it is important to use caution when assessing significant differences between subgroups in the survey. Margins of error (which are based on the assumptions of a random probability sample and normality) are approximated and as a result variance statistics may be underestimated.</a:t>
            </a:r>
          </a:p>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p:txBody>
      </p:sp>
    </p:spTree>
    <p:extLst>
      <p:ext uri="{BB962C8B-B14F-4D97-AF65-F5344CB8AC3E}">
        <p14:creationId xmlns:p14="http://schemas.microsoft.com/office/powerpoint/2010/main" val="2179101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2D9A60-B12C-05F0-E4AE-892FD10E95D4}"/>
              </a:ext>
            </a:extLst>
          </p:cNvPr>
          <p:cNvSpPr>
            <a:spLocks noGrp="1"/>
          </p:cNvSpPr>
          <p:nvPr>
            <p:ph type="body" sz="quarter" idx="12"/>
          </p:nvPr>
        </p:nvSpPr>
        <p:spPr/>
        <p:txBody>
          <a:bodyPr/>
          <a:lstStyle/>
          <a:p>
            <a:r>
              <a:rPr lang="en-US"/>
              <a:t>Does your employer* have a policy about... - Always using a seat belt?</a:t>
            </a:r>
          </a:p>
        </p:txBody>
      </p:sp>
      <p:sp>
        <p:nvSpPr>
          <p:cNvPr id="3" name="Title 2">
            <a:extLst>
              <a:ext uri="{FF2B5EF4-FFF2-40B4-BE49-F238E27FC236}">
                <a16:creationId xmlns:a16="http://schemas.microsoft.com/office/drawing/2014/main" id="{C40873B4-0891-47EC-E040-CC0E1FE44FFC}"/>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7D8A583D-2795-20A2-07F4-BCB5831E3FFF}"/>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1541987223"/>
                    </a:ext>
                  </a:extLst>
                </a:gridCol>
                <a:gridCol w="684922">
                  <a:extLst>
                    <a:ext uri="{9D8B030D-6E8A-4147-A177-3AD203B41FA5}">
                      <a16:colId xmlns:a16="http://schemas.microsoft.com/office/drawing/2014/main" val="110675710"/>
                    </a:ext>
                  </a:extLst>
                </a:gridCol>
                <a:gridCol w="684922">
                  <a:extLst>
                    <a:ext uri="{9D8B030D-6E8A-4147-A177-3AD203B41FA5}">
                      <a16:colId xmlns:a16="http://schemas.microsoft.com/office/drawing/2014/main" val="2931798480"/>
                    </a:ext>
                  </a:extLst>
                </a:gridCol>
                <a:gridCol w="684922">
                  <a:extLst>
                    <a:ext uri="{9D8B030D-6E8A-4147-A177-3AD203B41FA5}">
                      <a16:colId xmlns:a16="http://schemas.microsoft.com/office/drawing/2014/main" val="199655972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3526235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0346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6961107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387175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2090022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836428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extLst>
                  <a:ext uri="{0D108BD9-81ED-4DB2-BD59-A6C34878D82A}">
                    <a16:rowId xmlns:a16="http://schemas.microsoft.com/office/drawing/2014/main" val="1488314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889528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5605589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412782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570040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8868915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extLst>
                  <a:ext uri="{0D108BD9-81ED-4DB2-BD59-A6C34878D82A}">
                    <a16:rowId xmlns:a16="http://schemas.microsoft.com/office/drawing/2014/main" val="18938655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6480656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2981368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17276132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138304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19388311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408645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extLst>
                  <a:ext uri="{0D108BD9-81ED-4DB2-BD59-A6C34878D82A}">
                    <a16:rowId xmlns:a16="http://schemas.microsoft.com/office/drawing/2014/main" val="36930297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38295940"/>
                  </a:ext>
                </a:extLst>
              </a:tr>
            </a:tbl>
          </a:graphicData>
        </a:graphic>
      </p:graphicFrame>
      <p:sp>
        <p:nvSpPr>
          <p:cNvPr id="5" name="Text Placeholder 1">
            <a:extLst>
              <a:ext uri="{FF2B5EF4-FFF2-40B4-BE49-F238E27FC236}">
                <a16:creationId xmlns:a16="http://schemas.microsoft.com/office/drawing/2014/main" id="{69205C5F-465D-6D29-7EA5-83143521798C}"/>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an employer</a:t>
            </a:r>
          </a:p>
        </p:txBody>
      </p:sp>
    </p:spTree>
    <p:extLst>
      <p:ext uri="{BB962C8B-B14F-4D97-AF65-F5344CB8AC3E}">
        <p14:creationId xmlns:p14="http://schemas.microsoft.com/office/powerpoint/2010/main" val="1654637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1C1B2-E082-31AD-36B6-EAFAF64116E8}"/>
              </a:ext>
            </a:extLst>
          </p:cNvPr>
          <p:cNvSpPr>
            <a:spLocks noGrp="1"/>
          </p:cNvSpPr>
          <p:nvPr>
            <p:ph type="body" sz="quarter" idx="12"/>
          </p:nvPr>
        </p:nvSpPr>
        <p:spPr/>
        <p:txBody>
          <a:bodyPr/>
          <a:lstStyle/>
          <a:p>
            <a:r>
              <a:rPr lang="en-US"/>
              <a:t>Does your employer* have a policy about... - Never exceeding the speed limit?</a:t>
            </a:r>
          </a:p>
        </p:txBody>
      </p:sp>
      <p:sp>
        <p:nvSpPr>
          <p:cNvPr id="3" name="Title 2">
            <a:extLst>
              <a:ext uri="{FF2B5EF4-FFF2-40B4-BE49-F238E27FC236}">
                <a16:creationId xmlns:a16="http://schemas.microsoft.com/office/drawing/2014/main" id="{D4EC8E46-9D4D-3D75-21D4-E8A610D8F7D2}"/>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449DB992-9ABD-5EEC-3C79-56F895C38637}"/>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78419609"/>
                    </a:ext>
                  </a:extLst>
                </a:gridCol>
                <a:gridCol w="684922">
                  <a:extLst>
                    <a:ext uri="{9D8B030D-6E8A-4147-A177-3AD203B41FA5}">
                      <a16:colId xmlns:a16="http://schemas.microsoft.com/office/drawing/2014/main" val="2757806143"/>
                    </a:ext>
                  </a:extLst>
                </a:gridCol>
                <a:gridCol w="684922">
                  <a:extLst>
                    <a:ext uri="{9D8B030D-6E8A-4147-A177-3AD203B41FA5}">
                      <a16:colId xmlns:a16="http://schemas.microsoft.com/office/drawing/2014/main" val="1064637435"/>
                    </a:ext>
                  </a:extLst>
                </a:gridCol>
                <a:gridCol w="684922">
                  <a:extLst>
                    <a:ext uri="{9D8B030D-6E8A-4147-A177-3AD203B41FA5}">
                      <a16:colId xmlns:a16="http://schemas.microsoft.com/office/drawing/2014/main" val="109123813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174641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506987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extLst>
                  <a:ext uri="{0D108BD9-81ED-4DB2-BD59-A6C34878D82A}">
                    <a16:rowId xmlns:a16="http://schemas.microsoft.com/office/drawing/2014/main" val="31129123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996644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9527543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396792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extLst>
                  <a:ext uri="{0D108BD9-81ED-4DB2-BD59-A6C34878D82A}">
                    <a16:rowId xmlns:a16="http://schemas.microsoft.com/office/drawing/2014/main" val="31490751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297878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extLst>
                  <a:ext uri="{0D108BD9-81ED-4DB2-BD59-A6C34878D82A}">
                    <a16:rowId xmlns:a16="http://schemas.microsoft.com/office/drawing/2014/main" val="39903676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279570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0880090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53486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extLst>
                  <a:ext uri="{0D108BD9-81ED-4DB2-BD59-A6C34878D82A}">
                    <a16:rowId xmlns:a16="http://schemas.microsoft.com/office/drawing/2014/main" val="17460626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89796205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794727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7388656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608052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22734760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588476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33844949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243885130"/>
                  </a:ext>
                </a:extLst>
              </a:tr>
            </a:tbl>
          </a:graphicData>
        </a:graphic>
      </p:graphicFrame>
      <p:sp>
        <p:nvSpPr>
          <p:cNvPr id="5" name="Text Placeholder 1">
            <a:extLst>
              <a:ext uri="{FF2B5EF4-FFF2-40B4-BE49-F238E27FC236}">
                <a16:creationId xmlns:a16="http://schemas.microsoft.com/office/drawing/2014/main" id="{460DAEE3-33F8-880C-C9C7-0BCA5F7D236E}"/>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an employer</a:t>
            </a:r>
          </a:p>
        </p:txBody>
      </p:sp>
    </p:spTree>
    <p:extLst>
      <p:ext uri="{BB962C8B-B14F-4D97-AF65-F5344CB8AC3E}">
        <p14:creationId xmlns:p14="http://schemas.microsoft.com/office/powerpoint/2010/main" val="3509884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B3C560-961D-3C20-0AF1-915B76306E53}"/>
              </a:ext>
            </a:extLst>
          </p:cNvPr>
          <p:cNvSpPr>
            <a:spLocks noGrp="1"/>
          </p:cNvSpPr>
          <p:nvPr>
            <p:ph type="body" sz="quarter" idx="12"/>
          </p:nvPr>
        </p:nvSpPr>
        <p:spPr/>
        <p:txBody>
          <a:bodyPr/>
          <a:lstStyle/>
          <a:p>
            <a:r>
              <a:rPr lang="en-US"/>
              <a:t>Does your employer* have a policy about... - Never driving after consuming alcohol?</a:t>
            </a:r>
          </a:p>
        </p:txBody>
      </p:sp>
      <p:sp>
        <p:nvSpPr>
          <p:cNvPr id="3" name="Title 2">
            <a:extLst>
              <a:ext uri="{FF2B5EF4-FFF2-40B4-BE49-F238E27FC236}">
                <a16:creationId xmlns:a16="http://schemas.microsoft.com/office/drawing/2014/main" id="{3C593629-8332-D60D-0A42-5068D88F227D}"/>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4A89435F-D2A4-4516-1DA6-A744A32128C8}"/>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3022173074"/>
                    </a:ext>
                  </a:extLst>
                </a:gridCol>
                <a:gridCol w="684922">
                  <a:extLst>
                    <a:ext uri="{9D8B030D-6E8A-4147-A177-3AD203B41FA5}">
                      <a16:colId xmlns:a16="http://schemas.microsoft.com/office/drawing/2014/main" val="3656650775"/>
                    </a:ext>
                  </a:extLst>
                </a:gridCol>
                <a:gridCol w="684922">
                  <a:extLst>
                    <a:ext uri="{9D8B030D-6E8A-4147-A177-3AD203B41FA5}">
                      <a16:colId xmlns:a16="http://schemas.microsoft.com/office/drawing/2014/main" val="162640939"/>
                    </a:ext>
                  </a:extLst>
                </a:gridCol>
                <a:gridCol w="684922">
                  <a:extLst>
                    <a:ext uri="{9D8B030D-6E8A-4147-A177-3AD203B41FA5}">
                      <a16:colId xmlns:a16="http://schemas.microsoft.com/office/drawing/2014/main" val="74620633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2174769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825918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extLst>
                  <a:ext uri="{0D108BD9-81ED-4DB2-BD59-A6C34878D82A}">
                    <a16:rowId xmlns:a16="http://schemas.microsoft.com/office/drawing/2014/main" val="29638716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395723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2413415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729865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extLst>
                  <a:ext uri="{0D108BD9-81ED-4DB2-BD59-A6C34878D82A}">
                    <a16:rowId xmlns:a16="http://schemas.microsoft.com/office/drawing/2014/main" val="7513464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346816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15020497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923997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9322670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2782867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4006277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2910434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1993984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18308668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863049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37494211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759031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extLst>
                  <a:ext uri="{0D108BD9-81ED-4DB2-BD59-A6C34878D82A}">
                    <a16:rowId xmlns:a16="http://schemas.microsoft.com/office/drawing/2014/main" val="29215432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894808189"/>
                  </a:ext>
                </a:extLst>
              </a:tr>
            </a:tbl>
          </a:graphicData>
        </a:graphic>
      </p:graphicFrame>
      <p:sp>
        <p:nvSpPr>
          <p:cNvPr id="5" name="Text Placeholder 1">
            <a:extLst>
              <a:ext uri="{FF2B5EF4-FFF2-40B4-BE49-F238E27FC236}">
                <a16:creationId xmlns:a16="http://schemas.microsoft.com/office/drawing/2014/main" id="{760F6F88-9DF3-1132-916C-CE3D82BB0149}"/>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an employer</a:t>
            </a:r>
          </a:p>
        </p:txBody>
      </p:sp>
    </p:spTree>
    <p:extLst>
      <p:ext uri="{BB962C8B-B14F-4D97-AF65-F5344CB8AC3E}">
        <p14:creationId xmlns:p14="http://schemas.microsoft.com/office/powerpoint/2010/main" val="938169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C700F-32A8-F807-7D05-115F48C076B7}"/>
              </a:ext>
            </a:extLst>
          </p:cNvPr>
          <p:cNvSpPr>
            <a:spLocks noGrp="1"/>
          </p:cNvSpPr>
          <p:nvPr>
            <p:ph type="body" sz="quarter" idx="12"/>
          </p:nvPr>
        </p:nvSpPr>
        <p:spPr/>
        <p:txBody>
          <a:bodyPr/>
          <a:lstStyle/>
          <a:p>
            <a:r>
              <a:rPr lang="en-US"/>
              <a:t>Does your employer* have a policy about... - Never driving after consuming cannabis?</a:t>
            </a:r>
          </a:p>
        </p:txBody>
      </p:sp>
      <p:sp>
        <p:nvSpPr>
          <p:cNvPr id="3" name="Title 2">
            <a:extLst>
              <a:ext uri="{FF2B5EF4-FFF2-40B4-BE49-F238E27FC236}">
                <a16:creationId xmlns:a16="http://schemas.microsoft.com/office/drawing/2014/main" id="{4065E341-BCF4-4ED9-8DCB-9057FF9D0296}"/>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74D0E6FE-E3A6-F346-9093-CB719E57BCF0}"/>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1553641763"/>
                    </a:ext>
                  </a:extLst>
                </a:gridCol>
                <a:gridCol w="684922">
                  <a:extLst>
                    <a:ext uri="{9D8B030D-6E8A-4147-A177-3AD203B41FA5}">
                      <a16:colId xmlns:a16="http://schemas.microsoft.com/office/drawing/2014/main" val="558124589"/>
                    </a:ext>
                  </a:extLst>
                </a:gridCol>
                <a:gridCol w="684922">
                  <a:extLst>
                    <a:ext uri="{9D8B030D-6E8A-4147-A177-3AD203B41FA5}">
                      <a16:colId xmlns:a16="http://schemas.microsoft.com/office/drawing/2014/main" val="89858489"/>
                    </a:ext>
                  </a:extLst>
                </a:gridCol>
                <a:gridCol w="684922">
                  <a:extLst>
                    <a:ext uri="{9D8B030D-6E8A-4147-A177-3AD203B41FA5}">
                      <a16:colId xmlns:a16="http://schemas.microsoft.com/office/drawing/2014/main" val="234480818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9463047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1045282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18491582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18916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2537759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228787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extLst>
                  <a:ext uri="{0D108BD9-81ED-4DB2-BD59-A6C34878D82A}">
                    <a16:rowId xmlns:a16="http://schemas.microsoft.com/office/drawing/2014/main" val="24082386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419452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533648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238958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8436931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964015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extLst>
                  <a:ext uri="{0D108BD9-81ED-4DB2-BD59-A6C34878D82A}">
                    <a16:rowId xmlns:a16="http://schemas.microsoft.com/office/drawing/2014/main" val="7942968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531161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233645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2460038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111128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extLst>
                  <a:ext uri="{0D108BD9-81ED-4DB2-BD59-A6C34878D82A}">
                    <a16:rowId xmlns:a16="http://schemas.microsoft.com/office/drawing/2014/main" val="18436664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03298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extLst>
                  <a:ext uri="{0D108BD9-81ED-4DB2-BD59-A6C34878D82A}">
                    <a16:rowId xmlns:a16="http://schemas.microsoft.com/office/drawing/2014/main" val="34016917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58993126"/>
                  </a:ext>
                </a:extLst>
              </a:tr>
            </a:tbl>
          </a:graphicData>
        </a:graphic>
      </p:graphicFrame>
      <p:sp>
        <p:nvSpPr>
          <p:cNvPr id="5" name="Text Placeholder 1">
            <a:extLst>
              <a:ext uri="{FF2B5EF4-FFF2-40B4-BE49-F238E27FC236}">
                <a16:creationId xmlns:a16="http://schemas.microsoft.com/office/drawing/2014/main" id="{7ACCCCEE-554D-A28E-F538-3E1AB8781D83}"/>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an employer</a:t>
            </a:r>
          </a:p>
        </p:txBody>
      </p:sp>
    </p:spTree>
    <p:extLst>
      <p:ext uri="{BB962C8B-B14F-4D97-AF65-F5344CB8AC3E}">
        <p14:creationId xmlns:p14="http://schemas.microsoft.com/office/powerpoint/2010/main" val="1712896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B0B20-65FF-C164-B39C-9F5960E4BDFC}"/>
              </a:ext>
            </a:extLst>
          </p:cNvPr>
          <p:cNvSpPr>
            <a:spLocks noGrp="1"/>
          </p:cNvSpPr>
          <p:nvPr>
            <p:ph type="body" sz="quarter" idx="12"/>
          </p:nvPr>
        </p:nvSpPr>
        <p:spPr/>
        <p:txBody>
          <a:bodyPr/>
          <a:lstStyle/>
          <a:p>
            <a:r>
              <a:rPr lang="en-US"/>
              <a:t>Does your employer* have a policy about... - Never using a cell phone while driving?</a:t>
            </a:r>
          </a:p>
        </p:txBody>
      </p:sp>
      <p:sp>
        <p:nvSpPr>
          <p:cNvPr id="3" name="Title 2">
            <a:extLst>
              <a:ext uri="{FF2B5EF4-FFF2-40B4-BE49-F238E27FC236}">
                <a16:creationId xmlns:a16="http://schemas.microsoft.com/office/drawing/2014/main" id="{C1E2E26E-4278-DC76-A866-F804B4DD3CE5}"/>
              </a:ext>
            </a:extLst>
          </p:cNvPr>
          <p:cNvSpPr>
            <a:spLocks noGrp="1"/>
          </p:cNvSpPr>
          <p:nvPr>
            <p:ph type="title"/>
          </p:nvPr>
        </p:nvSpPr>
        <p:spPr/>
        <p:txBody>
          <a:bodyPr/>
          <a:lstStyle/>
          <a:p>
            <a:r>
              <a:rPr lang="en-US"/>
              <a:t>DRIVING RULES</a:t>
            </a:r>
          </a:p>
        </p:txBody>
      </p:sp>
      <p:graphicFrame>
        <p:nvGraphicFramePr>
          <p:cNvPr id="4" name="Table 3">
            <a:extLst>
              <a:ext uri="{FF2B5EF4-FFF2-40B4-BE49-F238E27FC236}">
                <a16:creationId xmlns:a16="http://schemas.microsoft.com/office/drawing/2014/main" id="{1851E75D-B3BD-7A68-B915-B9E870069D9C}"/>
              </a:ext>
            </a:extLst>
          </p:cNvPr>
          <p:cNvGraphicFramePr>
            <a:graphicFrameLocks noGrp="1"/>
          </p:cNvGraphicFramePr>
          <p:nvPr/>
        </p:nvGraphicFramePr>
        <p:xfrm>
          <a:off x="482600" y="1524000"/>
          <a:ext cx="4026975" cy="4572000"/>
        </p:xfrm>
        <a:graphic>
          <a:graphicData uri="http://schemas.openxmlformats.org/drawingml/2006/table">
            <a:tbl>
              <a:tblPr/>
              <a:tblGrid>
                <a:gridCol w="1972209">
                  <a:extLst>
                    <a:ext uri="{9D8B030D-6E8A-4147-A177-3AD203B41FA5}">
                      <a16:colId xmlns:a16="http://schemas.microsoft.com/office/drawing/2014/main" val="3521639116"/>
                    </a:ext>
                  </a:extLst>
                </a:gridCol>
                <a:gridCol w="684922">
                  <a:extLst>
                    <a:ext uri="{9D8B030D-6E8A-4147-A177-3AD203B41FA5}">
                      <a16:colId xmlns:a16="http://schemas.microsoft.com/office/drawing/2014/main" val="4032175199"/>
                    </a:ext>
                  </a:extLst>
                </a:gridCol>
                <a:gridCol w="684922">
                  <a:extLst>
                    <a:ext uri="{9D8B030D-6E8A-4147-A177-3AD203B41FA5}">
                      <a16:colId xmlns:a16="http://schemas.microsoft.com/office/drawing/2014/main" val="2902966214"/>
                    </a:ext>
                  </a:extLst>
                </a:gridCol>
                <a:gridCol w="684922">
                  <a:extLst>
                    <a:ext uri="{9D8B030D-6E8A-4147-A177-3AD203B41FA5}">
                      <a16:colId xmlns:a16="http://schemas.microsoft.com/office/drawing/2014/main" val="578179467"/>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Yes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1998809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400084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40750041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75070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403519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904773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819955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91888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extLst>
                  <a:ext uri="{0D108BD9-81ED-4DB2-BD59-A6C34878D82A}">
                    <a16:rowId xmlns:a16="http://schemas.microsoft.com/office/drawing/2014/main" val="19161788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672390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17287740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681276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34979156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63684796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013101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8308934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0717490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28358431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927050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2390349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745186432"/>
                  </a:ext>
                </a:extLst>
              </a:tr>
            </a:tbl>
          </a:graphicData>
        </a:graphic>
      </p:graphicFrame>
      <p:sp>
        <p:nvSpPr>
          <p:cNvPr id="5" name="Text Placeholder 1">
            <a:extLst>
              <a:ext uri="{FF2B5EF4-FFF2-40B4-BE49-F238E27FC236}">
                <a16:creationId xmlns:a16="http://schemas.microsoft.com/office/drawing/2014/main" id="{11233175-F73C-E8C9-DCD6-3CA83A051D5A}"/>
              </a:ext>
            </a:extLst>
          </p:cNvPr>
          <p:cNvSpPr txBox="1">
            <a:spLocks/>
          </p:cNvSpPr>
          <p:nvPr/>
        </p:nvSpPr>
        <p:spPr>
          <a:xfrm>
            <a:off x="482600" y="6096000"/>
            <a:ext cx="6126480" cy="609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3"/>
                </a:solidFill>
                <a:latin typeface="Urbane Demi Bold" panose="00000700000000000000"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accent1"/>
                </a:solidFill>
                <a:latin typeface="Proxima Nova Cn Rg" panose="02000506030000020004"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t>
            </a:r>
            <a:r>
              <a:rPr lang="en-US" sz="800"/>
              <a:t>among those with an employer</a:t>
            </a:r>
          </a:p>
        </p:txBody>
      </p:sp>
    </p:spTree>
    <p:extLst>
      <p:ext uri="{BB962C8B-B14F-4D97-AF65-F5344CB8AC3E}">
        <p14:creationId xmlns:p14="http://schemas.microsoft.com/office/powerpoint/2010/main" val="3293298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251D6A-2C6C-4734-C9DB-1F43E67F3297}"/>
              </a:ext>
            </a:extLst>
          </p:cNvPr>
          <p:cNvSpPr>
            <a:spLocks noGrp="1"/>
          </p:cNvSpPr>
          <p:nvPr>
            <p:ph type="body" sz="quarter" idx="12"/>
          </p:nvPr>
        </p:nvSpPr>
        <p:spPr/>
        <p:txBody>
          <a:bodyPr/>
          <a:lstStyle/>
          <a:p>
            <a:r>
              <a:rPr lang="en-US"/>
              <a:t>How dangerous do you feel it is to... (Overall %)</a:t>
            </a:r>
          </a:p>
        </p:txBody>
      </p:sp>
      <p:sp>
        <p:nvSpPr>
          <p:cNvPr id="11" name="Title 10">
            <a:extLst>
              <a:ext uri="{FF2B5EF4-FFF2-40B4-BE49-F238E27FC236}">
                <a16:creationId xmlns:a16="http://schemas.microsoft.com/office/drawing/2014/main" id="{E0B10D33-DDAC-DDC8-AD3A-601DADC5CE11}"/>
              </a:ext>
            </a:extLst>
          </p:cNvPr>
          <p:cNvSpPr>
            <a:spLocks noGrp="1"/>
          </p:cNvSpPr>
          <p:nvPr>
            <p:ph type="title"/>
          </p:nvPr>
        </p:nvSpPr>
        <p:spPr/>
        <p:txBody>
          <a:bodyPr/>
          <a:lstStyle/>
          <a:p>
            <a:r>
              <a:rPr lang="en-US"/>
              <a:t>SAFETY</a:t>
            </a:r>
          </a:p>
        </p:txBody>
      </p:sp>
      <p:sp>
        <p:nvSpPr>
          <p:cNvPr id="7" name="TextBox 6">
            <a:extLst>
              <a:ext uri="{FF2B5EF4-FFF2-40B4-BE49-F238E27FC236}">
                <a16:creationId xmlns:a16="http://schemas.microsoft.com/office/drawing/2014/main" id="{B0C69706-F6B8-B323-A160-3D43AC6B68CD}"/>
              </a:ext>
            </a:extLst>
          </p:cNvPr>
          <p:cNvSpPr txBox="1"/>
          <p:nvPr/>
        </p:nvSpPr>
        <p:spPr>
          <a:xfrm>
            <a:off x="482601" y="1250058"/>
            <a:ext cx="393192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Drive a motor vehicle on public roads</a:t>
            </a:r>
          </a:p>
        </p:txBody>
      </p:sp>
      <p:sp>
        <p:nvSpPr>
          <p:cNvPr id="8" name="TextBox 7">
            <a:extLst>
              <a:ext uri="{FF2B5EF4-FFF2-40B4-BE49-F238E27FC236}">
                <a16:creationId xmlns:a16="http://schemas.microsoft.com/office/drawing/2014/main" id="{C2D7DC5D-39E9-56E7-9816-C5381C18241E}"/>
              </a:ext>
            </a:extLst>
          </p:cNvPr>
          <p:cNvSpPr txBox="1"/>
          <p:nvPr/>
        </p:nvSpPr>
        <p:spPr>
          <a:xfrm>
            <a:off x="4571999" y="1254111"/>
            <a:ext cx="3931919"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Ride a bicycle on public roads</a:t>
            </a:r>
          </a:p>
        </p:txBody>
      </p:sp>
      <p:sp>
        <p:nvSpPr>
          <p:cNvPr id="9" name="TextBox 8">
            <a:extLst>
              <a:ext uri="{FF2B5EF4-FFF2-40B4-BE49-F238E27FC236}">
                <a16:creationId xmlns:a16="http://schemas.microsoft.com/office/drawing/2014/main" id="{09D5CD4A-103E-5824-87C9-5E4C9234C995}"/>
              </a:ext>
            </a:extLst>
          </p:cNvPr>
          <p:cNvSpPr txBox="1"/>
          <p:nvPr/>
        </p:nvSpPr>
        <p:spPr>
          <a:xfrm>
            <a:off x="482600" y="3883323"/>
            <a:ext cx="393192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Walk or jog on public roads</a:t>
            </a:r>
          </a:p>
        </p:txBody>
      </p:sp>
      <p:sp>
        <p:nvSpPr>
          <p:cNvPr id="10" name="TextBox 9">
            <a:extLst>
              <a:ext uri="{FF2B5EF4-FFF2-40B4-BE49-F238E27FC236}">
                <a16:creationId xmlns:a16="http://schemas.microsoft.com/office/drawing/2014/main" id="{3881F5C2-8460-26D2-FAE8-9CBF00E1602F}"/>
              </a:ext>
            </a:extLst>
          </p:cNvPr>
          <p:cNvSpPr txBox="1"/>
          <p:nvPr/>
        </p:nvSpPr>
        <p:spPr>
          <a:xfrm>
            <a:off x="4572000" y="3890058"/>
            <a:ext cx="3840480" cy="276999"/>
          </a:xfrm>
          <a:prstGeom prst="rect">
            <a:avLst/>
          </a:prstGeom>
          <a:noFill/>
        </p:spPr>
        <p:txBody>
          <a:bodyPr wrap="square">
            <a:spAutoFit/>
          </a:bodyPr>
          <a:lstStyle/>
          <a:p>
            <a:pPr algn="ctr"/>
            <a:r>
              <a:rPr lang="en-US" sz="1200">
                <a:solidFill>
                  <a:schemeClr val="accent1"/>
                </a:solidFill>
                <a:latin typeface="Urbane Demi Bold" panose="00000700000000000000" pitchFamily="2" charset="0"/>
              </a:rPr>
              <a:t>Use public transportation</a:t>
            </a:r>
          </a:p>
        </p:txBody>
      </p:sp>
      <p:graphicFrame>
        <p:nvGraphicFramePr>
          <p:cNvPr id="3" name="Chart 2">
            <a:extLst>
              <a:ext uri="{FF2B5EF4-FFF2-40B4-BE49-F238E27FC236}">
                <a16:creationId xmlns:a16="http://schemas.microsoft.com/office/drawing/2014/main" id="{2E68CE66-84B6-8E20-91F7-AC3FDCA0B1D7}"/>
              </a:ext>
            </a:extLst>
          </p:cNvPr>
          <p:cNvGraphicFramePr>
            <a:graphicFrameLocks noGrp="1"/>
          </p:cNvGraphicFramePr>
          <p:nvPr>
            <p:extLst>
              <p:ext uri="{D42A27DB-BD31-4B8C-83A1-F6EECF244321}">
                <p14:modId xmlns:p14="http://schemas.microsoft.com/office/powerpoint/2010/main" val="981417802"/>
              </p:ext>
            </p:extLst>
          </p:nvPr>
        </p:nvGraphicFramePr>
        <p:xfrm>
          <a:off x="482600" y="1554480"/>
          <a:ext cx="3657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D9848E1-152D-12E9-EC3E-C3A07A5C6D28}"/>
              </a:ext>
            </a:extLst>
          </p:cNvPr>
          <p:cNvGraphicFramePr>
            <a:graphicFrameLocks noGrp="1"/>
          </p:cNvGraphicFramePr>
          <p:nvPr>
            <p:extLst>
              <p:ext uri="{D42A27DB-BD31-4B8C-83A1-F6EECF244321}">
                <p14:modId xmlns:p14="http://schemas.microsoft.com/office/powerpoint/2010/main" val="1920256371"/>
              </p:ext>
            </p:extLst>
          </p:nvPr>
        </p:nvGraphicFramePr>
        <p:xfrm>
          <a:off x="4882896" y="1554480"/>
          <a:ext cx="365760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F99CA87-2C0E-C6EB-641F-5FD73919308B}"/>
              </a:ext>
            </a:extLst>
          </p:cNvPr>
          <p:cNvGraphicFramePr>
            <a:graphicFrameLocks noGrp="1"/>
          </p:cNvGraphicFramePr>
          <p:nvPr>
            <p:extLst>
              <p:ext uri="{D42A27DB-BD31-4B8C-83A1-F6EECF244321}">
                <p14:modId xmlns:p14="http://schemas.microsoft.com/office/powerpoint/2010/main" val="2452546324"/>
              </p:ext>
            </p:extLst>
          </p:nvPr>
        </p:nvGraphicFramePr>
        <p:xfrm>
          <a:off x="482600" y="4206240"/>
          <a:ext cx="36576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4740B0B-C8F0-285E-A57C-79D585296119}"/>
              </a:ext>
            </a:extLst>
          </p:cNvPr>
          <p:cNvGraphicFramePr>
            <a:graphicFrameLocks noGrp="1"/>
          </p:cNvGraphicFramePr>
          <p:nvPr>
            <p:extLst>
              <p:ext uri="{D42A27DB-BD31-4B8C-83A1-F6EECF244321}">
                <p14:modId xmlns:p14="http://schemas.microsoft.com/office/powerpoint/2010/main" val="3764476043"/>
              </p:ext>
            </p:extLst>
          </p:nvPr>
        </p:nvGraphicFramePr>
        <p:xfrm>
          <a:off x="4882896" y="4206240"/>
          <a:ext cx="3657600" cy="1828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7302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64B90A-C05D-174E-9E71-A5817D87A9E6}"/>
              </a:ext>
            </a:extLst>
          </p:cNvPr>
          <p:cNvSpPr>
            <a:spLocks noGrp="1"/>
          </p:cNvSpPr>
          <p:nvPr>
            <p:ph type="body" sz="quarter" idx="12"/>
          </p:nvPr>
        </p:nvSpPr>
        <p:spPr/>
        <p:txBody>
          <a:bodyPr/>
          <a:lstStyle/>
          <a:p>
            <a:r>
              <a:rPr lang="en-US"/>
              <a:t>How dangerous do you feel it is to... - Drive a motor vehicle on public roads?</a:t>
            </a:r>
          </a:p>
        </p:txBody>
      </p:sp>
      <p:sp>
        <p:nvSpPr>
          <p:cNvPr id="3" name="Title 2">
            <a:extLst>
              <a:ext uri="{FF2B5EF4-FFF2-40B4-BE49-F238E27FC236}">
                <a16:creationId xmlns:a16="http://schemas.microsoft.com/office/drawing/2014/main" id="{2CB62023-75C4-8E6A-255B-AC1F396B388D}"/>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36E6B804-C62C-04AC-3A13-47815F99AA8F}"/>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019935281"/>
                    </a:ext>
                  </a:extLst>
                </a:gridCol>
                <a:gridCol w="685054">
                  <a:extLst>
                    <a:ext uri="{9D8B030D-6E8A-4147-A177-3AD203B41FA5}">
                      <a16:colId xmlns:a16="http://schemas.microsoft.com/office/drawing/2014/main" val="1068456089"/>
                    </a:ext>
                  </a:extLst>
                </a:gridCol>
                <a:gridCol w="685054">
                  <a:extLst>
                    <a:ext uri="{9D8B030D-6E8A-4147-A177-3AD203B41FA5}">
                      <a16:colId xmlns:a16="http://schemas.microsoft.com/office/drawing/2014/main" val="960169665"/>
                    </a:ext>
                  </a:extLst>
                </a:gridCol>
                <a:gridCol w="685054">
                  <a:extLst>
                    <a:ext uri="{9D8B030D-6E8A-4147-A177-3AD203B41FA5}">
                      <a16:colId xmlns:a16="http://schemas.microsoft.com/office/drawing/2014/main" val="3982563377"/>
                    </a:ext>
                  </a:extLst>
                </a:gridCol>
                <a:gridCol w="685054">
                  <a:extLst>
                    <a:ext uri="{9D8B030D-6E8A-4147-A177-3AD203B41FA5}">
                      <a16:colId xmlns:a16="http://schemas.microsoft.com/office/drawing/2014/main" val="1925195929"/>
                    </a:ext>
                  </a:extLst>
                </a:gridCol>
                <a:gridCol w="685054">
                  <a:extLst>
                    <a:ext uri="{9D8B030D-6E8A-4147-A177-3AD203B41FA5}">
                      <a16:colId xmlns:a16="http://schemas.microsoft.com/office/drawing/2014/main" val="3404167236"/>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14761940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166224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6925172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420431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1711148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100679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8437489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136801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0821840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034249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858501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482985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12312791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093211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450906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64654692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880967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9496963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675312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69819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276177389"/>
                  </a:ext>
                </a:extLst>
              </a:tr>
            </a:tbl>
          </a:graphicData>
        </a:graphic>
      </p:graphicFrame>
    </p:spTree>
    <p:extLst>
      <p:ext uri="{BB962C8B-B14F-4D97-AF65-F5344CB8AC3E}">
        <p14:creationId xmlns:p14="http://schemas.microsoft.com/office/powerpoint/2010/main" val="3060303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36865-8C36-555C-4DC3-56BAF96DFC7C}"/>
              </a:ext>
            </a:extLst>
          </p:cNvPr>
          <p:cNvSpPr>
            <a:spLocks noGrp="1"/>
          </p:cNvSpPr>
          <p:nvPr>
            <p:ph type="body" sz="quarter" idx="12"/>
          </p:nvPr>
        </p:nvSpPr>
        <p:spPr/>
        <p:txBody>
          <a:bodyPr/>
          <a:lstStyle/>
          <a:p>
            <a:r>
              <a:rPr lang="en-US"/>
              <a:t>How dangerous do you feel it is to... - Ride a bicycle on public roads?</a:t>
            </a:r>
          </a:p>
        </p:txBody>
      </p:sp>
      <p:sp>
        <p:nvSpPr>
          <p:cNvPr id="3" name="Title 2">
            <a:extLst>
              <a:ext uri="{FF2B5EF4-FFF2-40B4-BE49-F238E27FC236}">
                <a16:creationId xmlns:a16="http://schemas.microsoft.com/office/drawing/2014/main" id="{1463CD34-9CAC-9E53-4F0F-7DF7D94B44AB}"/>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4B031E56-63BE-9D44-D9E8-126802684E3A}"/>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645557517"/>
                    </a:ext>
                  </a:extLst>
                </a:gridCol>
                <a:gridCol w="685054">
                  <a:extLst>
                    <a:ext uri="{9D8B030D-6E8A-4147-A177-3AD203B41FA5}">
                      <a16:colId xmlns:a16="http://schemas.microsoft.com/office/drawing/2014/main" val="647791645"/>
                    </a:ext>
                  </a:extLst>
                </a:gridCol>
                <a:gridCol w="685054">
                  <a:extLst>
                    <a:ext uri="{9D8B030D-6E8A-4147-A177-3AD203B41FA5}">
                      <a16:colId xmlns:a16="http://schemas.microsoft.com/office/drawing/2014/main" val="235414061"/>
                    </a:ext>
                  </a:extLst>
                </a:gridCol>
                <a:gridCol w="685054">
                  <a:extLst>
                    <a:ext uri="{9D8B030D-6E8A-4147-A177-3AD203B41FA5}">
                      <a16:colId xmlns:a16="http://schemas.microsoft.com/office/drawing/2014/main" val="2646413343"/>
                    </a:ext>
                  </a:extLst>
                </a:gridCol>
                <a:gridCol w="685054">
                  <a:extLst>
                    <a:ext uri="{9D8B030D-6E8A-4147-A177-3AD203B41FA5}">
                      <a16:colId xmlns:a16="http://schemas.microsoft.com/office/drawing/2014/main" val="2972556599"/>
                    </a:ext>
                  </a:extLst>
                </a:gridCol>
                <a:gridCol w="685054">
                  <a:extLst>
                    <a:ext uri="{9D8B030D-6E8A-4147-A177-3AD203B41FA5}">
                      <a16:colId xmlns:a16="http://schemas.microsoft.com/office/drawing/2014/main" val="62695172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01807283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875163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8429714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302396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78998230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046688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16049782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579217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11520226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183626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6531876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799499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42393100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264022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934799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215109481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479885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24781801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17122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7466077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58329390"/>
                  </a:ext>
                </a:extLst>
              </a:tr>
            </a:tbl>
          </a:graphicData>
        </a:graphic>
      </p:graphicFrame>
    </p:spTree>
    <p:extLst>
      <p:ext uri="{BB962C8B-B14F-4D97-AF65-F5344CB8AC3E}">
        <p14:creationId xmlns:p14="http://schemas.microsoft.com/office/powerpoint/2010/main" val="577257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B01A3A-CB35-892D-C41F-B24198D66699}"/>
              </a:ext>
            </a:extLst>
          </p:cNvPr>
          <p:cNvSpPr>
            <a:spLocks noGrp="1"/>
          </p:cNvSpPr>
          <p:nvPr>
            <p:ph type="body" sz="quarter" idx="12"/>
          </p:nvPr>
        </p:nvSpPr>
        <p:spPr/>
        <p:txBody>
          <a:bodyPr/>
          <a:lstStyle/>
          <a:p>
            <a:r>
              <a:rPr lang="en-US"/>
              <a:t>How dangerous do you feel it is to... - Walk or jog on public roads?</a:t>
            </a:r>
          </a:p>
        </p:txBody>
      </p:sp>
      <p:sp>
        <p:nvSpPr>
          <p:cNvPr id="3" name="Title 2">
            <a:extLst>
              <a:ext uri="{FF2B5EF4-FFF2-40B4-BE49-F238E27FC236}">
                <a16:creationId xmlns:a16="http://schemas.microsoft.com/office/drawing/2014/main" id="{7F7D9B38-D98A-E4BB-FDA1-A4E921F0925B}"/>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ED20C6D8-EDDA-4440-281B-CEEE874C34F4}"/>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821080836"/>
                    </a:ext>
                  </a:extLst>
                </a:gridCol>
                <a:gridCol w="685054">
                  <a:extLst>
                    <a:ext uri="{9D8B030D-6E8A-4147-A177-3AD203B41FA5}">
                      <a16:colId xmlns:a16="http://schemas.microsoft.com/office/drawing/2014/main" val="3258274117"/>
                    </a:ext>
                  </a:extLst>
                </a:gridCol>
                <a:gridCol w="685054">
                  <a:extLst>
                    <a:ext uri="{9D8B030D-6E8A-4147-A177-3AD203B41FA5}">
                      <a16:colId xmlns:a16="http://schemas.microsoft.com/office/drawing/2014/main" val="2305289542"/>
                    </a:ext>
                  </a:extLst>
                </a:gridCol>
                <a:gridCol w="685054">
                  <a:extLst>
                    <a:ext uri="{9D8B030D-6E8A-4147-A177-3AD203B41FA5}">
                      <a16:colId xmlns:a16="http://schemas.microsoft.com/office/drawing/2014/main" val="1887429078"/>
                    </a:ext>
                  </a:extLst>
                </a:gridCol>
                <a:gridCol w="685054">
                  <a:extLst>
                    <a:ext uri="{9D8B030D-6E8A-4147-A177-3AD203B41FA5}">
                      <a16:colId xmlns:a16="http://schemas.microsoft.com/office/drawing/2014/main" val="1250980559"/>
                    </a:ext>
                  </a:extLst>
                </a:gridCol>
                <a:gridCol w="685054">
                  <a:extLst>
                    <a:ext uri="{9D8B030D-6E8A-4147-A177-3AD203B41FA5}">
                      <a16:colId xmlns:a16="http://schemas.microsoft.com/office/drawing/2014/main" val="124067195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89535721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706389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7987627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57802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1952657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674840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3317845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092674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22382714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469742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863421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435053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9460532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7809963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47637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18426569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759941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extLst>
                  <a:ext uri="{0D108BD9-81ED-4DB2-BD59-A6C34878D82A}">
                    <a16:rowId xmlns:a16="http://schemas.microsoft.com/office/drawing/2014/main" val="38318429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353121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12154960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586037218"/>
                  </a:ext>
                </a:extLst>
              </a:tr>
            </a:tbl>
          </a:graphicData>
        </a:graphic>
      </p:graphicFrame>
    </p:spTree>
    <p:extLst>
      <p:ext uri="{BB962C8B-B14F-4D97-AF65-F5344CB8AC3E}">
        <p14:creationId xmlns:p14="http://schemas.microsoft.com/office/powerpoint/2010/main" val="4581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35D46-D671-3233-9654-DAD0DD03A80D}"/>
              </a:ext>
            </a:extLst>
          </p:cNvPr>
          <p:cNvSpPr>
            <a:spLocks noGrp="1"/>
          </p:cNvSpPr>
          <p:nvPr>
            <p:ph type="body" sz="quarter" idx="12"/>
          </p:nvPr>
        </p:nvSpPr>
        <p:spPr/>
        <p:txBody>
          <a:bodyPr/>
          <a:lstStyle/>
          <a:p>
            <a:r>
              <a:rPr lang="en-US"/>
              <a:t>How dangerous do you feel it is to... - Use public transportation?</a:t>
            </a:r>
          </a:p>
        </p:txBody>
      </p:sp>
      <p:sp>
        <p:nvSpPr>
          <p:cNvPr id="3" name="Title 2">
            <a:extLst>
              <a:ext uri="{FF2B5EF4-FFF2-40B4-BE49-F238E27FC236}">
                <a16:creationId xmlns:a16="http://schemas.microsoft.com/office/drawing/2014/main" id="{F876D109-54C6-5837-23D1-9749DEF7C390}"/>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ADC0161F-1CB0-BCC9-E875-031DBFBC38DD}"/>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579367019"/>
                    </a:ext>
                  </a:extLst>
                </a:gridCol>
                <a:gridCol w="685054">
                  <a:extLst>
                    <a:ext uri="{9D8B030D-6E8A-4147-A177-3AD203B41FA5}">
                      <a16:colId xmlns:a16="http://schemas.microsoft.com/office/drawing/2014/main" val="597076392"/>
                    </a:ext>
                  </a:extLst>
                </a:gridCol>
                <a:gridCol w="685054">
                  <a:extLst>
                    <a:ext uri="{9D8B030D-6E8A-4147-A177-3AD203B41FA5}">
                      <a16:colId xmlns:a16="http://schemas.microsoft.com/office/drawing/2014/main" val="1185234281"/>
                    </a:ext>
                  </a:extLst>
                </a:gridCol>
                <a:gridCol w="685054">
                  <a:extLst>
                    <a:ext uri="{9D8B030D-6E8A-4147-A177-3AD203B41FA5}">
                      <a16:colId xmlns:a16="http://schemas.microsoft.com/office/drawing/2014/main" val="2859365829"/>
                    </a:ext>
                  </a:extLst>
                </a:gridCol>
                <a:gridCol w="685054">
                  <a:extLst>
                    <a:ext uri="{9D8B030D-6E8A-4147-A177-3AD203B41FA5}">
                      <a16:colId xmlns:a16="http://schemas.microsoft.com/office/drawing/2014/main" val="2131042116"/>
                    </a:ext>
                  </a:extLst>
                </a:gridCol>
                <a:gridCol w="685054">
                  <a:extLst>
                    <a:ext uri="{9D8B030D-6E8A-4147-A177-3AD203B41FA5}">
                      <a16:colId xmlns:a16="http://schemas.microsoft.com/office/drawing/2014/main" val="184814508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1930860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6749965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6828375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387513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55266406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1011303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70009532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34720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1366706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550383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01116126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559274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29073863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18097666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48154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extLst>
                  <a:ext uri="{0D108BD9-81ED-4DB2-BD59-A6C34878D82A}">
                    <a16:rowId xmlns:a16="http://schemas.microsoft.com/office/drawing/2014/main" val="21743738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5122832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extLst>
                  <a:ext uri="{0D108BD9-81ED-4DB2-BD59-A6C34878D82A}">
                    <a16:rowId xmlns:a16="http://schemas.microsoft.com/office/drawing/2014/main" val="31021746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988240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extLst>
                  <a:ext uri="{0D108BD9-81ED-4DB2-BD59-A6C34878D82A}">
                    <a16:rowId xmlns:a16="http://schemas.microsoft.com/office/drawing/2014/main" val="22260136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778718381"/>
                  </a:ext>
                </a:extLst>
              </a:tr>
            </a:tbl>
          </a:graphicData>
        </a:graphic>
      </p:graphicFrame>
    </p:spTree>
    <p:extLst>
      <p:ext uri="{BB962C8B-B14F-4D97-AF65-F5344CB8AC3E}">
        <p14:creationId xmlns:p14="http://schemas.microsoft.com/office/powerpoint/2010/main" val="354972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0834-7081-4127-BA24-3B7EF4B3989D}"/>
              </a:ext>
            </a:extLst>
          </p:cNvPr>
          <p:cNvSpPr>
            <a:spLocks noGrp="1"/>
          </p:cNvSpPr>
          <p:nvPr>
            <p:ph type="title"/>
          </p:nvPr>
        </p:nvSpPr>
        <p:spPr/>
        <p:txBody>
          <a:bodyPr>
            <a:normAutofit/>
          </a:bodyPr>
          <a:lstStyle/>
          <a:p>
            <a:r>
              <a:rPr lang="en-US" sz="2400" b="0"/>
              <a:t>Methodology</a:t>
            </a:r>
          </a:p>
        </p:txBody>
      </p:sp>
      <p:sp>
        <p:nvSpPr>
          <p:cNvPr id="7" name="TextBox 6">
            <a:extLst>
              <a:ext uri="{FF2B5EF4-FFF2-40B4-BE49-F238E27FC236}">
                <a16:creationId xmlns:a16="http://schemas.microsoft.com/office/drawing/2014/main" id="{E69FC111-AFD1-4682-81D5-C4C39376ADC3}"/>
              </a:ext>
            </a:extLst>
          </p:cNvPr>
          <p:cNvSpPr txBox="1"/>
          <p:nvPr/>
        </p:nvSpPr>
        <p:spPr>
          <a:xfrm>
            <a:off x="457200" y="805868"/>
            <a:ext cx="8128000" cy="1246495"/>
          </a:xfrm>
          <a:prstGeom prst="rect">
            <a:avLst/>
          </a:prstGeom>
          <a:noFill/>
        </p:spPr>
        <p:txBody>
          <a:bodyPr wrap="square" numCol="1" spcCol="182880" rtlCol="0">
            <a:spAutoFit/>
          </a:bodyPr>
          <a:lstStyle/>
          <a:p>
            <a:endParaRPr lang="en-US" sz="1400">
              <a:solidFill>
                <a:schemeClr val="tx1">
                  <a:lumMod val="85000"/>
                  <a:lumOff val="15000"/>
                </a:schemeClr>
              </a:solidFill>
              <a:latin typeface="Proxima Nova Cn Rg" panose="02000506030000020004" pitchFamily="50" charset="0"/>
              <a:cs typeface="Arial" panose="020B0604020202020204" pitchFamily="34" charset="0"/>
            </a:endParaRPr>
          </a:p>
          <a:p>
            <a:pPr>
              <a:spcAft>
                <a:spcPts val="600"/>
              </a:spcAft>
            </a:pPr>
            <a:r>
              <a:rPr lang="en-US" sz="1400">
                <a:solidFill>
                  <a:schemeClr val="accent3"/>
                </a:solidFill>
                <a:latin typeface="Urbane Demi Bold" panose="00000700000000000000" pitchFamily="2" charset="0"/>
                <a:cs typeface="Arial" panose="020B0604020202020204" pitchFamily="34" charset="0"/>
              </a:rPr>
              <a:t>Response Rates and Sampling Error</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The overall survey response rate for the ABS sample was 20% in 2025 which is inline with 2024. The survey margin of error among the probability (ABS) sample is +/- 1.3% at 95% confidence. The table below shows the ABS margin of error within each Target Zero Region. </a:t>
            </a:r>
            <a:endParaRPr lang="en-US" sz="1400">
              <a:latin typeface="Proxima Nova Cn Rg" panose="02000506030000020004" pitchFamily="50" charset="0"/>
              <a:cs typeface="Arial" panose="020B0604020202020204" pitchFamily="34" charset="0"/>
            </a:endParaRPr>
          </a:p>
        </p:txBody>
      </p:sp>
      <p:graphicFrame>
        <p:nvGraphicFramePr>
          <p:cNvPr id="5" name="Table 4">
            <a:extLst>
              <a:ext uri="{FF2B5EF4-FFF2-40B4-BE49-F238E27FC236}">
                <a16:creationId xmlns:a16="http://schemas.microsoft.com/office/drawing/2014/main" id="{F60979E6-D5B1-E68C-8BBB-AD7CAC583193}"/>
              </a:ext>
            </a:extLst>
          </p:cNvPr>
          <p:cNvGraphicFramePr>
            <a:graphicFrameLocks noGrp="1"/>
          </p:cNvGraphicFramePr>
          <p:nvPr>
            <p:extLst>
              <p:ext uri="{D42A27DB-BD31-4B8C-83A1-F6EECF244321}">
                <p14:modId xmlns:p14="http://schemas.microsoft.com/office/powerpoint/2010/main" val="1199914786"/>
              </p:ext>
            </p:extLst>
          </p:nvPr>
        </p:nvGraphicFramePr>
        <p:xfrm>
          <a:off x="1034144" y="2068287"/>
          <a:ext cx="6400800" cy="4062981"/>
        </p:xfrm>
        <a:graphic>
          <a:graphicData uri="http://schemas.openxmlformats.org/drawingml/2006/table">
            <a:tbl>
              <a:tblPr firstRow="1" bandRow="1">
                <a:tableStyleId>{3B4B98B0-60AC-42C2-AFA5-B58CD77FA1E5}</a:tableStyleId>
              </a:tblPr>
              <a:tblGrid>
                <a:gridCol w="1156376">
                  <a:extLst>
                    <a:ext uri="{9D8B030D-6E8A-4147-A177-3AD203B41FA5}">
                      <a16:colId xmlns:a16="http://schemas.microsoft.com/office/drawing/2014/main" val="1773245581"/>
                    </a:ext>
                  </a:extLst>
                </a:gridCol>
                <a:gridCol w="1005952">
                  <a:extLst>
                    <a:ext uri="{9D8B030D-6E8A-4147-A177-3AD203B41FA5}">
                      <a16:colId xmlns:a16="http://schemas.microsoft.com/office/drawing/2014/main" val="4274784048"/>
                    </a:ext>
                  </a:extLst>
                </a:gridCol>
                <a:gridCol w="940932">
                  <a:extLst>
                    <a:ext uri="{9D8B030D-6E8A-4147-A177-3AD203B41FA5}">
                      <a16:colId xmlns:a16="http://schemas.microsoft.com/office/drawing/2014/main" val="3119176872"/>
                    </a:ext>
                  </a:extLst>
                </a:gridCol>
                <a:gridCol w="1099180">
                  <a:extLst>
                    <a:ext uri="{9D8B030D-6E8A-4147-A177-3AD203B41FA5}">
                      <a16:colId xmlns:a16="http://schemas.microsoft.com/office/drawing/2014/main" val="1049715332"/>
                    </a:ext>
                  </a:extLst>
                </a:gridCol>
                <a:gridCol w="1099180">
                  <a:extLst>
                    <a:ext uri="{9D8B030D-6E8A-4147-A177-3AD203B41FA5}">
                      <a16:colId xmlns:a16="http://schemas.microsoft.com/office/drawing/2014/main" val="1405305004"/>
                    </a:ext>
                  </a:extLst>
                </a:gridCol>
                <a:gridCol w="1099180">
                  <a:extLst>
                    <a:ext uri="{9D8B030D-6E8A-4147-A177-3AD203B41FA5}">
                      <a16:colId xmlns:a16="http://schemas.microsoft.com/office/drawing/2014/main" val="386265437"/>
                    </a:ext>
                  </a:extLst>
                </a:gridCol>
              </a:tblGrid>
              <a:tr h="431611">
                <a:tc>
                  <a:txBody>
                    <a:bodyPr/>
                    <a:lstStyle/>
                    <a:p>
                      <a:pPr algn="ctr" fontAlgn="ctr"/>
                      <a:r>
                        <a:rPr lang="en-US" sz="1200" u="none" strike="noStrike">
                          <a:effectLst/>
                          <a:latin typeface="Proxima Nova Cn Rg" panose="02000506030000020004" pitchFamily="50" charset="0"/>
                        </a:rPr>
                        <a:t>Region</a:t>
                      </a:r>
                      <a:endParaRPr lang="en-US" sz="1200" b="1" i="0" u="none" strike="noStrike">
                        <a:solidFill>
                          <a:srgbClr val="000000"/>
                        </a:solidFill>
                        <a:effectLst/>
                        <a:latin typeface="Proxima Nova Cn Rg" panose="02000506030000020004" pitchFamily="50" charset="0"/>
                      </a:endParaRPr>
                    </a:p>
                  </a:txBody>
                  <a:tcPr marL="4221" marR="4221" marT="4221" marB="0" anchor="ctr"/>
                </a:tc>
                <a:tc>
                  <a:txBody>
                    <a:bodyPr/>
                    <a:lstStyle/>
                    <a:p>
                      <a:pPr algn="ctr" fontAlgn="ctr"/>
                      <a:r>
                        <a:rPr lang="en-US" sz="1200" u="none" strike="noStrike">
                          <a:effectLst/>
                          <a:latin typeface="Proxima Nova Cn Rg" panose="02000506030000020004" pitchFamily="50" charset="0"/>
                        </a:rPr>
                        <a:t>Population Size</a:t>
                      </a:r>
                      <a:endParaRPr lang="en-US" sz="1200" b="1" i="0" u="none" strike="noStrike">
                        <a:solidFill>
                          <a:srgbClr val="000000"/>
                        </a:solidFill>
                        <a:effectLst/>
                        <a:latin typeface="Proxima Nova Cn Rg" panose="02000506030000020004" pitchFamily="50" charset="0"/>
                      </a:endParaRPr>
                    </a:p>
                  </a:txBody>
                  <a:tcPr marL="4221" marR="4221" marT="4221" marB="0" anchor="ctr"/>
                </a:tc>
                <a:tc>
                  <a:txBody>
                    <a:bodyPr/>
                    <a:lstStyle/>
                    <a:p>
                      <a:pPr algn="ctr" fontAlgn="ctr"/>
                      <a:r>
                        <a:rPr lang="en-US" sz="1200" u="none" strike="noStrike">
                          <a:effectLst/>
                          <a:latin typeface="Proxima Nova Cn Rg" panose="02000506030000020004" pitchFamily="50" charset="0"/>
                        </a:rPr>
                        <a:t>ABS </a:t>
                      </a:r>
                    </a:p>
                    <a:p>
                      <a:pPr algn="ctr" fontAlgn="ctr"/>
                      <a:r>
                        <a:rPr lang="en-US" sz="1200" u="none" strike="noStrike">
                          <a:effectLst/>
                          <a:latin typeface="Proxima Nova Cn Rg" panose="02000506030000020004" pitchFamily="50" charset="0"/>
                        </a:rPr>
                        <a:t>Completes</a:t>
                      </a:r>
                      <a:endParaRPr lang="en-US" sz="1200" b="1" i="0" u="none" strike="noStrike">
                        <a:solidFill>
                          <a:srgbClr val="000000"/>
                        </a:solidFill>
                        <a:effectLst/>
                        <a:latin typeface="Proxima Nova Cn Rg" panose="02000506030000020004" pitchFamily="50" charset="0"/>
                      </a:endParaRPr>
                    </a:p>
                  </a:txBody>
                  <a:tcPr marL="4221" marR="4221" marT="4221" marB="0" anchor="ctr"/>
                </a:tc>
                <a:tc>
                  <a:txBody>
                    <a:bodyPr/>
                    <a:lstStyle/>
                    <a:p>
                      <a:pPr algn="ctr" fontAlgn="ctr"/>
                      <a:r>
                        <a:rPr lang="en-US" sz="1200" u="none" strike="noStrike">
                          <a:effectLst/>
                          <a:latin typeface="Proxima Nova Cn Rg" panose="02000506030000020004" pitchFamily="50" charset="0"/>
                        </a:rPr>
                        <a:t>Panel</a:t>
                      </a:r>
                    </a:p>
                    <a:p>
                      <a:pPr algn="ctr" fontAlgn="ctr"/>
                      <a:r>
                        <a:rPr lang="en-US" sz="1200" u="none" strike="noStrike">
                          <a:effectLst/>
                          <a:latin typeface="Proxima Nova Cn Rg" panose="02000506030000020004" pitchFamily="50" charset="0"/>
                        </a:rPr>
                        <a:t>Completes</a:t>
                      </a:r>
                      <a:endParaRPr lang="en-US" sz="1200" b="1" i="0" u="none" strike="noStrike">
                        <a:solidFill>
                          <a:srgbClr val="000000"/>
                        </a:solidFill>
                        <a:effectLst/>
                        <a:latin typeface="Proxima Nova Cn Rg" panose="02000506030000020004" pitchFamily="50" charset="0"/>
                      </a:endParaRPr>
                    </a:p>
                  </a:txBody>
                  <a:tcPr marL="4221" marR="4221" marT="4221" marB="0" anchor="ctr"/>
                </a:tc>
                <a:tc>
                  <a:txBody>
                    <a:bodyPr/>
                    <a:lstStyle/>
                    <a:p>
                      <a:pPr algn="ctr" fontAlgn="ctr"/>
                      <a:r>
                        <a:rPr lang="en-US" sz="1200" u="none" strike="noStrike">
                          <a:effectLst/>
                          <a:latin typeface="Proxima Nova Cn Rg" panose="02000506030000020004" pitchFamily="50" charset="0"/>
                        </a:rPr>
                        <a:t>Total</a:t>
                      </a:r>
                    </a:p>
                    <a:p>
                      <a:pPr algn="ctr" fontAlgn="ctr"/>
                      <a:r>
                        <a:rPr lang="en-US" sz="1200" u="none" strike="noStrike">
                          <a:effectLst/>
                          <a:latin typeface="Proxima Nova Cn Rg" panose="02000506030000020004" pitchFamily="50" charset="0"/>
                        </a:rPr>
                        <a:t>Completes</a:t>
                      </a:r>
                      <a:endParaRPr lang="en-US" sz="1200" b="1" i="0" u="none" strike="noStrike">
                        <a:solidFill>
                          <a:srgbClr val="000000"/>
                        </a:solidFill>
                        <a:effectLst/>
                        <a:latin typeface="Proxima Nova Cn Rg" panose="02000506030000020004" pitchFamily="50" charset="0"/>
                      </a:endParaRPr>
                    </a:p>
                  </a:txBody>
                  <a:tcPr marL="4221" marR="4221" marT="4221" marB="0" anchor="ctr"/>
                </a:tc>
                <a:tc>
                  <a:txBody>
                    <a:bodyPr/>
                    <a:lstStyle/>
                    <a:p>
                      <a:pPr algn="ctr" fontAlgn="ctr"/>
                      <a:r>
                        <a:rPr lang="en-US" sz="1200" u="none" strike="noStrike">
                          <a:effectLst/>
                          <a:latin typeface="Proxima Nova Cn Rg" panose="02000506030000020004" pitchFamily="50" charset="0"/>
                        </a:rPr>
                        <a:t>Margin of Error (MOE) 95% CI</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332968703"/>
                  </a:ext>
                </a:extLst>
              </a:tr>
              <a:tr h="213610">
                <a:tc>
                  <a:txBody>
                    <a:bodyPr/>
                    <a:lstStyle/>
                    <a:p>
                      <a:pPr algn="l" fontAlgn="b"/>
                      <a:r>
                        <a:rPr lang="en-US" sz="1200" u="none" strike="noStrike">
                          <a:effectLst/>
                          <a:latin typeface="Proxima Nova Cn Rg" panose="02000506030000020004" pitchFamily="50" charset="0"/>
                        </a:rPr>
                        <a:t>Region 1</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94,368</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410</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63</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473</a:t>
                      </a:r>
                    </a:p>
                  </a:txBody>
                  <a:tcPr marL="9525" marR="9525" marT="9525" marB="0" anchor="b"/>
                </a:tc>
                <a:tc>
                  <a:txBody>
                    <a:bodyPr/>
                    <a:lstStyle/>
                    <a:p>
                      <a:pPr algn="ctr" fontAlgn="b"/>
                      <a:r>
                        <a:rPr lang="en-US" sz="1200" u="none" strike="noStrike">
                          <a:effectLst/>
                          <a:latin typeface="Proxima Nova Cn Rg" panose="02000506030000020004" pitchFamily="50" charset="0"/>
                        </a:rPr>
                        <a:t>+/- 4.8%</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748187307"/>
                  </a:ext>
                </a:extLst>
              </a:tr>
              <a:tr h="213610">
                <a:tc>
                  <a:txBody>
                    <a:bodyPr/>
                    <a:lstStyle/>
                    <a:p>
                      <a:pPr algn="l" fontAlgn="b"/>
                      <a:r>
                        <a:rPr lang="en-US" sz="1200" u="none" strike="noStrike">
                          <a:effectLst/>
                          <a:latin typeface="Proxima Nova Cn Rg" panose="02000506030000020004" pitchFamily="50" charset="0"/>
                        </a:rPr>
                        <a:t>Region 2</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135,125</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259</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115</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374</a:t>
                      </a:r>
                    </a:p>
                  </a:txBody>
                  <a:tcPr marL="9525" marR="9525" marT="9525" marB="0" anchor="b"/>
                </a:tc>
                <a:tc>
                  <a:txBody>
                    <a:bodyPr/>
                    <a:lstStyle/>
                    <a:p>
                      <a:pPr algn="ctr" fontAlgn="b"/>
                      <a:r>
                        <a:rPr lang="en-US" sz="1200" u="none" strike="noStrike">
                          <a:effectLst/>
                          <a:latin typeface="Proxima Nova Cn Rg" panose="02000506030000020004" pitchFamily="50" charset="0"/>
                        </a:rPr>
                        <a:t>+/- 6.1%</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1768575919"/>
                  </a:ext>
                </a:extLst>
              </a:tr>
              <a:tr h="213610">
                <a:tc>
                  <a:txBody>
                    <a:bodyPr/>
                    <a:lstStyle/>
                    <a:p>
                      <a:pPr algn="l" fontAlgn="b"/>
                      <a:r>
                        <a:rPr lang="en-US" sz="1200" u="none" strike="noStrike">
                          <a:effectLst/>
                          <a:latin typeface="Proxima Nova Cn Rg" panose="02000506030000020004" pitchFamily="50" charset="0"/>
                        </a:rPr>
                        <a:t>Region 3</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155,791</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232</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178</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410</a:t>
                      </a:r>
                    </a:p>
                  </a:txBody>
                  <a:tcPr marL="9525" marR="9525" marT="9525" marB="0" anchor="b"/>
                </a:tc>
                <a:tc>
                  <a:txBody>
                    <a:bodyPr/>
                    <a:lstStyle/>
                    <a:p>
                      <a:pPr algn="ctr" fontAlgn="b"/>
                      <a:r>
                        <a:rPr lang="en-US" sz="1200" u="none" strike="noStrike">
                          <a:effectLst/>
                          <a:latin typeface="Proxima Nova Cn Rg" panose="02000506030000020004" pitchFamily="50" charset="0"/>
                        </a:rPr>
                        <a:t>+/- 6.4%</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1484988730"/>
                  </a:ext>
                </a:extLst>
              </a:tr>
              <a:tr h="213610">
                <a:tc>
                  <a:txBody>
                    <a:bodyPr/>
                    <a:lstStyle/>
                    <a:p>
                      <a:pPr algn="l" fontAlgn="b"/>
                      <a:r>
                        <a:rPr lang="en-US" sz="1200" u="none" strike="noStrike">
                          <a:effectLst/>
                          <a:latin typeface="Proxima Nova Cn Rg" panose="02000506030000020004" pitchFamily="50" charset="0"/>
                        </a:rPr>
                        <a:t>Region 4</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234,047</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255</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199</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454</a:t>
                      </a:r>
                    </a:p>
                  </a:txBody>
                  <a:tcPr marL="9525" marR="9525" marT="9525" marB="0" anchor="b"/>
                </a:tc>
                <a:tc>
                  <a:txBody>
                    <a:bodyPr/>
                    <a:lstStyle/>
                    <a:p>
                      <a:pPr algn="ctr" fontAlgn="b"/>
                      <a:r>
                        <a:rPr lang="en-US" sz="1200" u="none" strike="noStrike">
                          <a:effectLst/>
                          <a:latin typeface="Proxima Nova Cn Rg" panose="02000506030000020004" pitchFamily="50" charset="0"/>
                        </a:rPr>
                        <a:t>+/- 6.1%</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1883020456"/>
                  </a:ext>
                </a:extLst>
              </a:tr>
              <a:tr h="213610">
                <a:tc>
                  <a:txBody>
                    <a:bodyPr/>
                    <a:lstStyle/>
                    <a:p>
                      <a:pPr algn="l" fontAlgn="b"/>
                      <a:r>
                        <a:rPr lang="en-US" sz="1200" u="none" strike="noStrike">
                          <a:effectLst/>
                          <a:latin typeface="Proxima Nova Cn Rg" panose="02000506030000020004" pitchFamily="50" charset="0"/>
                        </a:rPr>
                        <a:t>Region 5</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709,667</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462</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619</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1081</a:t>
                      </a:r>
                    </a:p>
                  </a:txBody>
                  <a:tcPr marL="9525" marR="9525" marT="9525" marB="0" anchor="b"/>
                </a:tc>
                <a:tc>
                  <a:txBody>
                    <a:bodyPr/>
                    <a:lstStyle/>
                    <a:p>
                      <a:pPr algn="ctr" fontAlgn="b"/>
                      <a:r>
                        <a:rPr lang="en-US" sz="1200" u="none" strike="noStrike">
                          <a:effectLst/>
                          <a:latin typeface="Proxima Nova Cn Rg" panose="02000506030000020004" pitchFamily="50" charset="0"/>
                        </a:rPr>
                        <a:t>+/- 4.6%</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4276152326"/>
                  </a:ext>
                </a:extLst>
              </a:tr>
              <a:tr h="213610">
                <a:tc>
                  <a:txBody>
                    <a:bodyPr/>
                    <a:lstStyle/>
                    <a:p>
                      <a:pPr algn="l" fontAlgn="b"/>
                      <a:r>
                        <a:rPr lang="en-US" sz="1200" u="none" strike="noStrike">
                          <a:effectLst/>
                          <a:latin typeface="Proxima Nova Cn Rg" panose="02000506030000020004" pitchFamily="50" charset="0"/>
                        </a:rPr>
                        <a:t>Region 6</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402,612</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381</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421</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802</a:t>
                      </a:r>
                    </a:p>
                  </a:txBody>
                  <a:tcPr marL="9525" marR="9525" marT="9525" marB="0" anchor="b"/>
                </a:tc>
                <a:tc>
                  <a:txBody>
                    <a:bodyPr/>
                    <a:lstStyle/>
                    <a:p>
                      <a:pPr algn="ctr" fontAlgn="b"/>
                      <a:r>
                        <a:rPr lang="en-US" sz="1200" u="none" strike="noStrike">
                          <a:effectLst/>
                          <a:latin typeface="Proxima Nova Cn Rg" panose="02000506030000020004" pitchFamily="50" charset="0"/>
                        </a:rPr>
                        <a:t>+/- 5.0%</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276444332"/>
                  </a:ext>
                </a:extLst>
              </a:tr>
              <a:tr h="213610">
                <a:tc>
                  <a:txBody>
                    <a:bodyPr/>
                    <a:lstStyle/>
                    <a:p>
                      <a:pPr algn="l" fontAlgn="b"/>
                      <a:r>
                        <a:rPr lang="en-US" sz="1200" u="none" strike="noStrike">
                          <a:effectLst/>
                          <a:latin typeface="Proxima Nova Cn Rg" panose="02000506030000020004" pitchFamily="50" charset="0"/>
                        </a:rPr>
                        <a:t>Region 7/8</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1,815,592</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856</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1934</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2790</a:t>
                      </a:r>
                    </a:p>
                  </a:txBody>
                  <a:tcPr marL="9525" marR="9525" marT="9525" marB="0" anchor="b"/>
                </a:tc>
                <a:tc>
                  <a:txBody>
                    <a:bodyPr/>
                    <a:lstStyle/>
                    <a:p>
                      <a:pPr algn="ctr" fontAlgn="b"/>
                      <a:r>
                        <a:rPr lang="en-US" sz="1200" u="none" strike="noStrike">
                          <a:effectLst/>
                          <a:latin typeface="Proxima Nova Cn Rg" panose="02000506030000020004" pitchFamily="50" charset="0"/>
                        </a:rPr>
                        <a:t>+/- 3.4%</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767717659"/>
                  </a:ext>
                </a:extLst>
              </a:tr>
              <a:tr h="213610">
                <a:tc>
                  <a:txBody>
                    <a:bodyPr/>
                    <a:lstStyle/>
                    <a:p>
                      <a:pPr algn="l" fontAlgn="b"/>
                      <a:r>
                        <a:rPr lang="en-US" sz="1200" u="none" strike="noStrike">
                          <a:effectLst/>
                          <a:latin typeface="Proxima Nova Cn Rg" panose="02000506030000020004" pitchFamily="50" charset="0"/>
                        </a:rPr>
                        <a:t>Region 9</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221,457</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268</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200</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468</a:t>
                      </a:r>
                    </a:p>
                  </a:txBody>
                  <a:tcPr marL="9525" marR="9525" marT="9525" marB="0" anchor="b"/>
                </a:tc>
                <a:tc>
                  <a:txBody>
                    <a:bodyPr/>
                    <a:lstStyle/>
                    <a:p>
                      <a:pPr algn="ctr" fontAlgn="b"/>
                      <a:r>
                        <a:rPr lang="en-US" sz="1200" u="none" strike="noStrike">
                          <a:effectLst/>
                          <a:latin typeface="Proxima Nova Cn Rg" panose="02000506030000020004" pitchFamily="50" charset="0"/>
                        </a:rPr>
                        <a:t>+/- 6.0%</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459497091"/>
                  </a:ext>
                </a:extLst>
              </a:tr>
              <a:tr h="213610">
                <a:tc>
                  <a:txBody>
                    <a:bodyPr/>
                    <a:lstStyle/>
                    <a:p>
                      <a:pPr algn="l" fontAlgn="b"/>
                      <a:r>
                        <a:rPr lang="en-US" sz="1200" u="none" strike="noStrike">
                          <a:effectLst/>
                          <a:latin typeface="Proxima Nova Cn Rg" panose="02000506030000020004" pitchFamily="50" charset="0"/>
                        </a:rPr>
                        <a:t>Region 10</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648,013</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622</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490</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1112</a:t>
                      </a:r>
                    </a:p>
                  </a:txBody>
                  <a:tcPr marL="9525" marR="9525" marT="9525" marB="0" anchor="b"/>
                </a:tc>
                <a:tc>
                  <a:txBody>
                    <a:bodyPr/>
                    <a:lstStyle/>
                    <a:p>
                      <a:pPr algn="ctr" fontAlgn="b"/>
                      <a:r>
                        <a:rPr lang="en-US" sz="1200" u="none" strike="noStrike">
                          <a:effectLst/>
                          <a:latin typeface="Proxima Nova Cn Rg" panose="02000506030000020004" pitchFamily="50" charset="0"/>
                        </a:rPr>
                        <a:t>+/- 3.9%</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664375603"/>
                  </a:ext>
                </a:extLst>
              </a:tr>
              <a:tr h="213610">
                <a:tc>
                  <a:txBody>
                    <a:bodyPr/>
                    <a:lstStyle/>
                    <a:p>
                      <a:pPr algn="l" fontAlgn="b"/>
                      <a:r>
                        <a:rPr lang="en-US" sz="1200" u="none" strike="noStrike">
                          <a:effectLst/>
                          <a:latin typeface="Proxima Nova Cn Rg" panose="02000506030000020004" pitchFamily="50" charset="0"/>
                        </a:rPr>
                        <a:t>Region 11</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375,578</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458</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237</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695</a:t>
                      </a:r>
                    </a:p>
                  </a:txBody>
                  <a:tcPr marL="9525" marR="9525" marT="9525" marB="0" anchor="b"/>
                </a:tc>
                <a:tc>
                  <a:txBody>
                    <a:bodyPr/>
                    <a:lstStyle/>
                    <a:p>
                      <a:pPr algn="ctr" fontAlgn="b"/>
                      <a:r>
                        <a:rPr lang="en-US" sz="1200" u="none" strike="noStrike">
                          <a:effectLst/>
                          <a:latin typeface="Proxima Nova Cn Rg" panose="02000506030000020004" pitchFamily="50" charset="0"/>
                        </a:rPr>
                        <a:t>+/- 4.6%</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609955953"/>
                  </a:ext>
                </a:extLst>
              </a:tr>
              <a:tr h="213610">
                <a:tc>
                  <a:txBody>
                    <a:bodyPr/>
                    <a:lstStyle/>
                    <a:p>
                      <a:pPr algn="l" fontAlgn="b"/>
                      <a:r>
                        <a:rPr lang="en-US" sz="1200" u="none" strike="noStrike">
                          <a:effectLst/>
                          <a:latin typeface="Proxima Nova Cn Rg" panose="02000506030000020004" pitchFamily="50" charset="0"/>
                        </a:rPr>
                        <a:t>Region 12</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164,360</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277</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115</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392</a:t>
                      </a:r>
                    </a:p>
                  </a:txBody>
                  <a:tcPr marL="9525" marR="9525" marT="9525" marB="0" anchor="b"/>
                </a:tc>
                <a:tc>
                  <a:txBody>
                    <a:bodyPr/>
                    <a:lstStyle/>
                    <a:p>
                      <a:pPr algn="ctr" fontAlgn="b"/>
                      <a:r>
                        <a:rPr lang="en-US" sz="1200" u="none" strike="noStrike">
                          <a:effectLst/>
                          <a:latin typeface="Proxima Nova Cn Rg" panose="02000506030000020004" pitchFamily="50" charset="0"/>
                        </a:rPr>
                        <a:t>+/- 5.9%</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500322695"/>
                  </a:ext>
                </a:extLst>
              </a:tr>
              <a:tr h="213610">
                <a:tc>
                  <a:txBody>
                    <a:bodyPr/>
                    <a:lstStyle/>
                    <a:p>
                      <a:pPr algn="l" fontAlgn="b"/>
                      <a:r>
                        <a:rPr lang="en-US" sz="1200" u="none" strike="noStrike">
                          <a:effectLst/>
                          <a:latin typeface="Proxima Nova Cn Rg" panose="02000506030000020004" pitchFamily="50" charset="0"/>
                        </a:rPr>
                        <a:t>Region 13</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200,344</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181</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171</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352</a:t>
                      </a:r>
                    </a:p>
                  </a:txBody>
                  <a:tcPr marL="9525" marR="9525" marT="9525" marB="0" anchor="b"/>
                </a:tc>
                <a:tc>
                  <a:txBody>
                    <a:bodyPr/>
                    <a:lstStyle/>
                    <a:p>
                      <a:pPr algn="ctr" fontAlgn="b"/>
                      <a:r>
                        <a:rPr lang="en-US" sz="1200" u="none" strike="noStrike">
                          <a:effectLst/>
                          <a:latin typeface="Proxima Nova Cn Rg" panose="02000506030000020004" pitchFamily="50" charset="0"/>
                        </a:rPr>
                        <a:t>+/- 7.3%</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2196260466"/>
                  </a:ext>
                </a:extLst>
              </a:tr>
              <a:tr h="213610">
                <a:tc>
                  <a:txBody>
                    <a:bodyPr/>
                    <a:lstStyle/>
                    <a:p>
                      <a:pPr algn="l" fontAlgn="b"/>
                      <a:r>
                        <a:rPr lang="en-US" sz="1200" u="none" strike="noStrike">
                          <a:effectLst/>
                          <a:latin typeface="Proxima Nova Cn Rg" panose="02000506030000020004" pitchFamily="50" charset="0"/>
                        </a:rPr>
                        <a:t>Region 14</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221,690</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243</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163</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406</a:t>
                      </a:r>
                    </a:p>
                  </a:txBody>
                  <a:tcPr marL="9525" marR="9525" marT="9525" marB="0" anchor="b"/>
                </a:tc>
                <a:tc>
                  <a:txBody>
                    <a:bodyPr/>
                    <a:lstStyle/>
                    <a:p>
                      <a:pPr algn="ctr" fontAlgn="b"/>
                      <a:r>
                        <a:rPr lang="en-US" sz="1200" u="none" strike="noStrike">
                          <a:effectLst/>
                          <a:latin typeface="Proxima Nova Cn Rg" panose="02000506030000020004" pitchFamily="50" charset="0"/>
                        </a:rPr>
                        <a:t>+/- 6.3%</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3333367685"/>
                  </a:ext>
                </a:extLst>
              </a:tr>
              <a:tr h="213610">
                <a:tc>
                  <a:txBody>
                    <a:bodyPr/>
                    <a:lstStyle/>
                    <a:p>
                      <a:pPr algn="l" fontAlgn="b"/>
                      <a:r>
                        <a:rPr lang="en-US" sz="1200" u="none" strike="noStrike">
                          <a:effectLst/>
                          <a:latin typeface="Proxima Nova Cn Rg" panose="02000506030000020004" pitchFamily="50" charset="0"/>
                        </a:rPr>
                        <a:t>Region 15</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99,876</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276</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79</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355</a:t>
                      </a:r>
                    </a:p>
                  </a:txBody>
                  <a:tcPr marL="9525" marR="9525" marT="9525" marB="0" anchor="b"/>
                </a:tc>
                <a:tc>
                  <a:txBody>
                    <a:bodyPr/>
                    <a:lstStyle/>
                    <a:p>
                      <a:pPr algn="ctr" fontAlgn="b"/>
                      <a:r>
                        <a:rPr lang="en-US" sz="1200" u="none" strike="noStrike">
                          <a:effectLst/>
                          <a:latin typeface="Proxima Nova Cn Rg" panose="02000506030000020004" pitchFamily="50" charset="0"/>
                        </a:rPr>
                        <a:t>+/- 5.9%</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979342616"/>
                  </a:ext>
                </a:extLst>
              </a:tr>
              <a:tr h="213610">
                <a:tc>
                  <a:txBody>
                    <a:bodyPr/>
                    <a:lstStyle/>
                    <a:p>
                      <a:pPr algn="l" fontAlgn="b"/>
                      <a:r>
                        <a:rPr lang="en-US" sz="1200" u="none" strike="noStrike">
                          <a:effectLst/>
                          <a:latin typeface="Proxima Nova Cn Rg" panose="02000506030000020004" pitchFamily="50" charset="0"/>
                        </a:rPr>
                        <a:t>Region 16</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514,070</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467</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568</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1035</a:t>
                      </a:r>
                    </a:p>
                  </a:txBody>
                  <a:tcPr marL="9525" marR="9525" marT="9525" marB="0" anchor="b"/>
                </a:tc>
                <a:tc>
                  <a:txBody>
                    <a:bodyPr/>
                    <a:lstStyle/>
                    <a:p>
                      <a:pPr algn="ctr" fontAlgn="b"/>
                      <a:r>
                        <a:rPr lang="en-US" sz="1200" u="none" strike="noStrike">
                          <a:effectLst/>
                          <a:latin typeface="Proxima Nova Cn Rg" panose="02000506030000020004" pitchFamily="50" charset="0"/>
                        </a:rPr>
                        <a:t>+/- 4.5%</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2160388255"/>
                  </a:ext>
                </a:extLst>
              </a:tr>
              <a:tr h="213610">
                <a:tc>
                  <a:txBody>
                    <a:bodyPr/>
                    <a:lstStyle/>
                    <a:p>
                      <a:pPr algn="l" fontAlgn="b"/>
                      <a:r>
                        <a:rPr lang="en-US" sz="1200" u="none" strike="noStrike">
                          <a:effectLst/>
                          <a:latin typeface="Proxima Nova Cn Rg" panose="02000506030000020004" pitchFamily="50" charset="0"/>
                        </a:rPr>
                        <a:t>Region 17</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72,496</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346</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50</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396</a:t>
                      </a:r>
                    </a:p>
                  </a:txBody>
                  <a:tcPr marL="9525" marR="9525" marT="9525" marB="0" anchor="b"/>
                </a:tc>
                <a:tc>
                  <a:txBody>
                    <a:bodyPr/>
                    <a:lstStyle/>
                    <a:p>
                      <a:pPr algn="ctr" fontAlgn="b"/>
                      <a:r>
                        <a:rPr lang="en-US" sz="1200" u="none" strike="noStrike">
                          <a:effectLst/>
                          <a:latin typeface="Proxima Nova Cn Rg" panose="02000506030000020004" pitchFamily="50" charset="0"/>
                        </a:rPr>
                        <a:t>+/- 5.3%</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129652551"/>
                  </a:ext>
                </a:extLst>
              </a:tr>
              <a:tr h="213610">
                <a:tc>
                  <a:txBody>
                    <a:bodyPr/>
                    <a:lstStyle/>
                    <a:p>
                      <a:pPr algn="l" fontAlgn="b"/>
                      <a:r>
                        <a:rPr lang="en-US" sz="1200" u="none" strike="noStrike">
                          <a:effectLst/>
                          <a:latin typeface="Proxima Nova Cn Rg" panose="02000506030000020004" pitchFamily="50" charset="0"/>
                        </a:rPr>
                        <a:t>Statewide</a:t>
                      </a:r>
                      <a:endParaRPr lang="en-US" sz="1200" b="0" i="0" u="none" strike="noStrike">
                        <a:solidFill>
                          <a:srgbClr val="000000"/>
                        </a:solidFill>
                        <a:effectLst/>
                        <a:latin typeface="Proxima Nova Cn Rg" panose="02000506030000020004" pitchFamily="50" charset="0"/>
                      </a:endParaRPr>
                    </a:p>
                  </a:txBody>
                  <a:tcPr marL="45720" marR="4221" marT="4221"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6,065,086</a:t>
                      </a:r>
                    </a:p>
                  </a:txBody>
                  <a:tcPr marL="9525" marR="9525" marT="9525" marB="0" anchor="ctr"/>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5993</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5602</a:t>
                      </a:r>
                    </a:p>
                  </a:txBody>
                  <a:tcPr marL="9525" marR="9525" marT="9525" marB="0" anchor="b"/>
                </a:tc>
                <a:tc>
                  <a:txBody>
                    <a:bodyPr/>
                    <a:lstStyle/>
                    <a:p>
                      <a:pPr marL="0" algn="ctr" defTabSz="914400" rtl="0" eaLnBrk="1" fontAlgn="b" latinLnBrk="0" hangingPunct="1">
                        <a:buNone/>
                      </a:pPr>
                      <a:r>
                        <a:rPr lang="en-US" sz="1200" b="0" i="0" u="none" strike="noStrike" kern="1200">
                          <a:solidFill>
                            <a:schemeClr val="tx1"/>
                          </a:solidFill>
                          <a:effectLst/>
                          <a:latin typeface="Proxima Nova Cn Rg" panose="02000506030000020004" charset="0"/>
                          <a:ea typeface="+mn-ea"/>
                          <a:cs typeface="+mn-cs"/>
                        </a:rPr>
                        <a:t>11595</a:t>
                      </a:r>
                    </a:p>
                  </a:txBody>
                  <a:tcPr marL="9525" marR="9525" marT="9525" marB="0" anchor="b"/>
                </a:tc>
                <a:tc>
                  <a:txBody>
                    <a:bodyPr/>
                    <a:lstStyle/>
                    <a:p>
                      <a:pPr algn="ctr" fontAlgn="b"/>
                      <a:r>
                        <a:rPr lang="en-US" sz="1200" u="none" strike="noStrike">
                          <a:effectLst/>
                          <a:latin typeface="Proxima Nova Cn Rg" panose="02000506030000020004" pitchFamily="50" charset="0"/>
                        </a:rPr>
                        <a:t>+/- 1.3%</a:t>
                      </a:r>
                      <a:endParaRPr lang="en-US" sz="1200" b="1" i="0" u="none" strike="noStrike">
                        <a:solidFill>
                          <a:srgbClr val="000000"/>
                        </a:solidFill>
                        <a:effectLst/>
                        <a:latin typeface="Proxima Nova Cn Rg" panose="02000506030000020004" pitchFamily="50" charset="0"/>
                      </a:endParaRPr>
                    </a:p>
                  </a:txBody>
                  <a:tcPr marL="4221" marR="4221" marT="4221" marB="0" anchor="ctr"/>
                </a:tc>
                <a:extLst>
                  <a:ext uri="{0D108BD9-81ED-4DB2-BD59-A6C34878D82A}">
                    <a16:rowId xmlns:a16="http://schemas.microsoft.com/office/drawing/2014/main" val="1395296978"/>
                  </a:ext>
                </a:extLst>
              </a:tr>
            </a:tbl>
          </a:graphicData>
        </a:graphic>
      </p:graphicFrame>
    </p:spTree>
    <p:extLst>
      <p:ext uri="{BB962C8B-B14F-4D97-AF65-F5344CB8AC3E}">
        <p14:creationId xmlns:p14="http://schemas.microsoft.com/office/powerpoint/2010/main" val="16306629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5AAE8-931C-076E-2DB9-91AC5DCF48A5}"/>
              </a:ext>
            </a:extLst>
          </p:cNvPr>
          <p:cNvSpPr>
            <a:spLocks noGrp="1"/>
          </p:cNvSpPr>
          <p:nvPr>
            <p:ph type="body" sz="quarter" idx="12"/>
          </p:nvPr>
        </p:nvSpPr>
        <p:spPr/>
        <p:txBody>
          <a:bodyPr/>
          <a:lstStyle/>
          <a:p>
            <a:r>
              <a:rPr lang="en-US"/>
              <a:t>How dangerous do you feel the following driving behaviors are? (% Very/Extremely Dangerous Overall)</a:t>
            </a:r>
          </a:p>
        </p:txBody>
      </p:sp>
      <p:sp>
        <p:nvSpPr>
          <p:cNvPr id="4" name="Title 3">
            <a:extLst>
              <a:ext uri="{FF2B5EF4-FFF2-40B4-BE49-F238E27FC236}">
                <a16:creationId xmlns:a16="http://schemas.microsoft.com/office/drawing/2014/main" id="{C1C2F616-360C-0556-0ACF-8DB53ECF4F9F}"/>
              </a:ext>
            </a:extLst>
          </p:cNvPr>
          <p:cNvSpPr>
            <a:spLocks noGrp="1"/>
          </p:cNvSpPr>
          <p:nvPr>
            <p:ph type="title"/>
          </p:nvPr>
        </p:nvSpPr>
        <p:spPr/>
        <p:txBody>
          <a:bodyPr/>
          <a:lstStyle/>
          <a:p>
            <a:r>
              <a:rPr lang="en-US"/>
              <a:t>SAFETY</a:t>
            </a:r>
          </a:p>
        </p:txBody>
      </p:sp>
      <p:graphicFrame>
        <p:nvGraphicFramePr>
          <p:cNvPr id="2" name="Chart 1">
            <a:extLst>
              <a:ext uri="{FF2B5EF4-FFF2-40B4-BE49-F238E27FC236}">
                <a16:creationId xmlns:a16="http://schemas.microsoft.com/office/drawing/2014/main" id="{59705ECA-62E1-E290-795B-CE778F7FEF24}"/>
              </a:ext>
            </a:extLst>
          </p:cNvPr>
          <p:cNvGraphicFramePr>
            <a:graphicFrameLocks noGrp="1"/>
          </p:cNvGraphicFramePr>
          <p:nvPr>
            <p:extLst>
              <p:ext uri="{D42A27DB-BD31-4B8C-83A1-F6EECF244321}">
                <p14:modId xmlns:p14="http://schemas.microsoft.com/office/powerpoint/2010/main" val="3951932409"/>
              </p:ext>
            </p:extLst>
          </p:nvPr>
        </p:nvGraphicFramePr>
        <p:xfrm>
          <a:off x="457200" y="1527048"/>
          <a:ext cx="585216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447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D0729-5EDF-760B-2004-0872BDDF60C0}"/>
              </a:ext>
            </a:extLst>
          </p:cNvPr>
          <p:cNvSpPr>
            <a:spLocks noGrp="1"/>
          </p:cNvSpPr>
          <p:nvPr>
            <p:ph type="body" sz="quarter" idx="12"/>
          </p:nvPr>
        </p:nvSpPr>
        <p:spPr/>
        <p:txBody>
          <a:bodyPr/>
          <a:lstStyle/>
          <a:p>
            <a:r>
              <a:rPr lang="en-US"/>
              <a:t>How dangerous do you feel the following driving behaviors are? - Drivers holding and talking on cell phones (Overall %)</a:t>
            </a:r>
          </a:p>
        </p:txBody>
      </p:sp>
      <p:sp>
        <p:nvSpPr>
          <p:cNvPr id="3" name="Title 2">
            <a:extLst>
              <a:ext uri="{FF2B5EF4-FFF2-40B4-BE49-F238E27FC236}">
                <a16:creationId xmlns:a16="http://schemas.microsoft.com/office/drawing/2014/main" id="{BF285F96-9B8D-FC3E-C352-2107E46A69F7}"/>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921F7FC2-DBD4-3005-CC23-398139CE5FA2}"/>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7350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37205-F1B6-327F-D101-AC8ED81095F6}"/>
              </a:ext>
            </a:extLst>
          </p:cNvPr>
          <p:cNvSpPr>
            <a:spLocks noGrp="1"/>
          </p:cNvSpPr>
          <p:nvPr>
            <p:ph type="body" sz="quarter" idx="12"/>
          </p:nvPr>
        </p:nvSpPr>
        <p:spPr/>
        <p:txBody>
          <a:bodyPr/>
          <a:lstStyle/>
          <a:p>
            <a:r>
              <a:rPr lang="en-US"/>
              <a:t>How dangerous do you feel the following driving behaviors are? - Drivers holding and talking on cell phones</a:t>
            </a:r>
          </a:p>
        </p:txBody>
      </p:sp>
      <p:sp>
        <p:nvSpPr>
          <p:cNvPr id="3" name="Title 2">
            <a:extLst>
              <a:ext uri="{FF2B5EF4-FFF2-40B4-BE49-F238E27FC236}">
                <a16:creationId xmlns:a16="http://schemas.microsoft.com/office/drawing/2014/main" id="{72EF911C-CE06-EE26-AAC4-415D1911BD89}"/>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3E34B789-AE7C-5DFB-3B1D-347157CE980E}"/>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4163075414"/>
                    </a:ext>
                  </a:extLst>
                </a:gridCol>
                <a:gridCol w="685054">
                  <a:extLst>
                    <a:ext uri="{9D8B030D-6E8A-4147-A177-3AD203B41FA5}">
                      <a16:colId xmlns:a16="http://schemas.microsoft.com/office/drawing/2014/main" val="3019669948"/>
                    </a:ext>
                  </a:extLst>
                </a:gridCol>
                <a:gridCol w="685054">
                  <a:extLst>
                    <a:ext uri="{9D8B030D-6E8A-4147-A177-3AD203B41FA5}">
                      <a16:colId xmlns:a16="http://schemas.microsoft.com/office/drawing/2014/main" val="2734721494"/>
                    </a:ext>
                  </a:extLst>
                </a:gridCol>
                <a:gridCol w="685054">
                  <a:extLst>
                    <a:ext uri="{9D8B030D-6E8A-4147-A177-3AD203B41FA5}">
                      <a16:colId xmlns:a16="http://schemas.microsoft.com/office/drawing/2014/main" val="472753060"/>
                    </a:ext>
                  </a:extLst>
                </a:gridCol>
                <a:gridCol w="685054">
                  <a:extLst>
                    <a:ext uri="{9D8B030D-6E8A-4147-A177-3AD203B41FA5}">
                      <a16:colId xmlns:a16="http://schemas.microsoft.com/office/drawing/2014/main" val="3796028331"/>
                    </a:ext>
                  </a:extLst>
                </a:gridCol>
                <a:gridCol w="685054">
                  <a:extLst>
                    <a:ext uri="{9D8B030D-6E8A-4147-A177-3AD203B41FA5}">
                      <a16:colId xmlns:a16="http://schemas.microsoft.com/office/drawing/2014/main" val="174805680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7850067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144405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16453464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217404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6346568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223130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extLst>
                  <a:ext uri="{0D108BD9-81ED-4DB2-BD59-A6C34878D82A}">
                    <a16:rowId xmlns:a16="http://schemas.microsoft.com/office/drawing/2014/main" val="36784035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015256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extLst>
                  <a:ext uri="{0D108BD9-81ED-4DB2-BD59-A6C34878D82A}">
                    <a16:rowId xmlns:a16="http://schemas.microsoft.com/office/drawing/2014/main" val="21333239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325758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52622457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9008615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13241664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82586788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012146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39677863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52544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extLst>
                  <a:ext uri="{0D108BD9-81ED-4DB2-BD59-A6C34878D82A}">
                    <a16:rowId xmlns:a16="http://schemas.microsoft.com/office/drawing/2014/main" val="42328782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587754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extLst>
                  <a:ext uri="{0D108BD9-81ED-4DB2-BD59-A6C34878D82A}">
                    <a16:rowId xmlns:a16="http://schemas.microsoft.com/office/drawing/2014/main" val="10003893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869510319"/>
                  </a:ext>
                </a:extLst>
              </a:tr>
            </a:tbl>
          </a:graphicData>
        </a:graphic>
      </p:graphicFrame>
    </p:spTree>
    <p:extLst>
      <p:ext uri="{BB962C8B-B14F-4D97-AF65-F5344CB8AC3E}">
        <p14:creationId xmlns:p14="http://schemas.microsoft.com/office/powerpoint/2010/main" val="30171668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35BF1-BE7D-6405-3EED-569ACA58D5D4}"/>
              </a:ext>
            </a:extLst>
          </p:cNvPr>
          <p:cNvSpPr>
            <a:spLocks noGrp="1"/>
          </p:cNvSpPr>
          <p:nvPr>
            <p:ph type="body" sz="quarter" idx="12"/>
          </p:nvPr>
        </p:nvSpPr>
        <p:spPr>
          <a:xfrm>
            <a:off x="457199" y="822960"/>
            <a:ext cx="6222733" cy="609600"/>
          </a:xfrm>
        </p:spPr>
        <p:txBody>
          <a:bodyPr>
            <a:normAutofit/>
          </a:bodyPr>
          <a:lstStyle/>
          <a:p>
            <a:r>
              <a:rPr lang="en-US"/>
              <a:t>How dangerous do you feel the following driving behaviors are? - Drivers reading or looking at their cell phones (Overall %)</a:t>
            </a:r>
          </a:p>
        </p:txBody>
      </p:sp>
      <p:sp>
        <p:nvSpPr>
          <p:cNvPr id="3" name="Title 2">
            <a:extLst>
              <a:ext uri="{FF2B5EF4-FFF2-40B4-BE49-F238E27FC236}">
                <a16:creationId xmlns:a16="http://schemas.microsoft.com/office/drawing/2014/main" id="{AFC4C173-67C9-A397-EDE7-D7AD1C793083}"/>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30F2F496-4D3F-2033-B27A-DA5561A0FB12}"/>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3740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7B78BF-B0A1-59C3-058B-5B079CBCB6F6}"/>
              </a:ext>
            </a:extLst>
          </p:cNvPr>
          <p:cNvSpPr>
            <a:spLocks noGrp="1"/>
          </p:cNvSpPr>
          <p:nvPr>
            <p:ph type="body" sz="quarter" idx="12"/>
          </p:nvPr>
        </p:nvSpPr>
        <p:spPr/>
        <p:txBody>
          <a:bodyPr/>
          <a:lstStyle/>
          <a:p>
            <a:r>
              <a:rPr lang="en-US"/>
              <a:t>How dangerous do you feel the following driving behaviors are? - Drivers reading or looking at their cell phones</a:t>
            </a:r>
          </a:p>
        </p:txBody>
      </p:sp>
      <p:sp>
        <p:nvSpPr>
          <p:cNvPr id="3" name="Title 2">
            <a:extLst>
              <a:ext uri="{FF2B5EF4-FFF2-40B4-BE49-F238E27FC236}">
                <a16:creationId xmlns:a16="http://schemas.microsoft.com/office/drawing/2014/main" id="{21539D68-01AC-882D-C786-AA3953D7A792}"/>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EA2EB59F-4788-EB8C-87DD-9B35DD773FC7}"/>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765164352"/>
                    </a:ext>
                  </a:extLst>
                </a:gridCol>
                <a:gridCol w="685054">
                  <a:extLst>
                    <a:ext uri="{9D8B030D-6E8A-4147-A177-3AD203B41FA5}">
                      <a16:colId xmlns:a16="http://schemas.microsoft.com/office/drawing/2014/main" val="3681017953"/>
                    </a:ext>
                  </a:extLst>
                </a:gridCol>
                <a:gridCol w="685054">
                  <a:extLst>
                    <a:ext uri="{9D8B030D-6E8A-4147-A177-3AD203B41FA5}">
                      <a16:colId xmlns:a16="http://schemas.microsoft.com/office/drawing/2014/main" val="1146662652"/>
                    </a:ext>
                  </a:extLst>
                </a:gridCol>
                <a:gridCol w="685054">
                  <a:extLst>
                    <a:ext uri="{9D8B030D-6E8A-4147-A177-3AD203B41FA5}">
                      <a16:colId xmlns:a16="http://schemas.microsoft.com/office/drawing/2014/main" val="3773727759"/>
                    </a:ext>
                  </a:extLst>
                </a:gridCol>
                <a:gridCol w="685054">
                  <a:extLst>
                    <a:ext uri="{9D8B030D-6E8A-4147-A177-3AD203B41FA5}">
                      <a16:colId xmlns:a16="http://schemas.microsoft.com/office/drawing/2014/main" val="1156405088"/>
                    </a:ext>
                  </a:extLst>
                </a:gridCol>
                <a:gridCol w="685054">
                  <a:extLst>
                    <a:ext uri="{9D8B030D-6E8A-4147-A177-3AD203B41FA5}">
                      <a16:colId xmlns:a16="http://schemas.microsoft.com/office/drawing/2014/main" val="376101079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6999543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800526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34527280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474025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1222629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5009226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33585829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104000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26873620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25236726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42007968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10109680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noFill/>
                  </a:tcPr>
                </a:tc>
                <a:extLst>
                  <a:ext uri="{0D108BD9-81ED-4DB2-BD59-A6C34878D82A}">
                    <a16:rowId xmlns:a16="http://schemas.microsoft.com/office/drawing/2014/main" val="32759140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9320728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0536793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49%</a:t>
                      </a:r>
                    </a:p>
                  </a:txBody>
                  <a:tcPr marL="9180" marR="9180" marT="9180" marB="0" anchor="ctr">
                    <a:lnL>
                      <a:noFill/>
                    </a:lnL>
                    <a:lnR>
                      <a:noFill/>
                    </a:lnR>
                    <a:lnT>
                      <a:noFill/>
                    </a:lnT>
                    <a:lnB>
                      <a:noFill/>
                    </a:lnB>
                    <a:noFill/>
                  </a:tcPr>
                </a:tc>
                <a:extLst>
                  <a:ext uri="{0D108BD9-81ED-4DB2-BD59-A6C34878D82A}">
                    <a16:rowId xmlns:a16="http://schemas.microsoft.com/office/drawing/2014/main" val="30656877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5764155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noFill/>
                  </a:tcPr>
                </a:tc>
                <a:extLst>
                  <a:ext uri="{0D108BD9-81ED-4DB2-BD59-A6C34878D82A}">
                    <a16:rowId xmlns:a16="http://schemas.microsoft.com/office/drawing/2014/main" val="24757668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7876464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extLst>
                  <a:ext uri="{0D108BD9-81ED-4DB2-BD59-A6C34878D82A}">
                    <a16:rowId xmlns:a16="http://schemas.microsoft.com/office/drawing/2014/main" val="33639010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37502524"/>
                  </a:ext>
                </a:extLst>
              </a:tr>
            </a:tbl>
          </a:graphicData>
        </a:graphic>
      </p:graphicFrame>
    </p:spTree>
    <p:extLst>
      <p:ext uri="{BB962C8B-B14F-4D97-AF65-F5344CB8AC3E}">
        <p14:creationId xmlns:p14="http://schemas.microsoft.com/office/powerpoint/2010/main" val="1429916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FD104-0633-C519-77F3-1CEB582613B4}"/>
              </a:ext>
            </a:extLst>
          </p:cNvPr>
          <p:cNvSpPr>
            <a:spLocks noGrp="1"/>
          </p:cNvSpPr>
          <p:nvPr>
            <p:ph type="body" sz="quarter" idx="12"/>
          </p:nvPr>
        </p:nvSpPr>
        <p:spPr/>
        <p:txBody>
          <a:bodyPr>
            <a:normAutofit lnSpcReduction="10000"/>
          </a:bodyPr>
          <a:lstStyle/>
          <a:p>
            <a:r>
              <a:rPr lang="en-US"/>
              <a:t>How dangerous do you feel the following driving behaviors are? - Drivers manually typing or interacting with their cell phones with their hands (Overall %)</a:t>
            </a:r>
          </a:p>
        </p:txBody>
      </p:sp>
      <p:sp>
        <p:nvSpPr>
          <p:cNvPr id="3" name="Title 2">
            <a:extLst>
              <a:ext uri="{FF2B5EF4-FFF2-40B4-BE49-F238E27FC236}">
                <a16:creationId xmlns:a16="http://schemas.microsoft.com/office/drawing/2014/main" id="{61FFDC05-5BB2-75CB-7F89-FF994F5344FC}"/>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DA345501-3C5A-580E-EC05-73C4436D52F8}"/>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9638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DD000-622A-6DE0-14FB-CBF8AD1EFD2E}"/>
              </a:ext>
            </a:extLst>
          </p:cNvPr>
          <p:cNvSpPr>
            <a:spLocks noGrp="1"/>
          </p:cNvSpPr>
          <p:nvPr>
            <p:ph type="body" sz="quarter" idx="12"/>
          </p:nvPr>
        </p:nvSpPr>
        <p:spPr/>
        <p:txBody>
          <a:bodyPr>
            <a:normAutofit lnSpcReduction="10000"/>
          </a:bodyPr>
          <a:lstStyle/>
          <a:p>
            <a:r>
              <a:rPr lang="en-US"/>
              <a:t>How dangerous do you feel the following driving behaviors are? - Drivers manually typing or interacting with their cell phones with their hands</a:t>
            </a:r>
          </a:p>
        </p:txBody>
      </p:sp>
      <p:sp>
        <p:nvSpPr>
          <p:cNvPr id="3" name="Title 2">
            <a:extLst>
              <a:ext uri="{FF2B5EF4-FFF2-40B4-BE49-F238E27FC236}">
                <a16:creationId xmlns:a16="http://schemas.microsoft.com/office/drawing/2014/main" id="{A514CC79-F5B3-02B3-9C0D-87B3E3129BD9}"/>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00C9AE13-5AEF-D836-9AB3-545BE2C748E5}"/>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1063472932"/>
                    </a:ext>
                  </a:extLst>
                </a:gridCol>
                <a:gridCol w="685054">
                  <a:extLst>
                    <a:ext uri="{9D8B030D-6E8A-4147-A177-3AD203B41FA5}">
                      <a16:colId xmlns:a16="http://schemas.microsoft.com/office/drawing/2014/main" val="2788233253"/>
                    </a:ext>
                  </a:extLst>
                </a:gridCol>
                <a:gridCol w="685054">
                  <a:extLst>
                    <a:ext uri="{9D8B030D-6E8A-4147-A177-3AD203B41FA5}">
                      <a16:colId xmlns:a16="http://schemas.microsoft.com/office/drawing/2014/main" val="4261335660"/>
                    </a:ext>
                  </a:extLst>
                </a:gridCol>
                <a:gridCol w="685054">
                  <a:extLst>
                    <a:ext uri="{9D8B030D-6E8A-4147-A177-3AD203B41FA5}">
                      <a16:colId xmlns:a16="http://schemas.microsoft.com/office/drawing/2014/main" val="1651070216"/>
                    </a:ext>
                  </a:extLst>
                </a:gridCol>
                <a:gridCol w="685054">
                  <a:extLst>
                    <a:ext uri="{9D8B030D-6E8A-4147-A177-3AD203B41FA5}">
                      <a16:colId xmlns:a16="http://schemas.microsoft.com/office/drawing/2014/main" val="974702042"/>
                    </a:ext>
                  </a:extLst>
                </a:gridCol>
                <a:gridCol w="685054">
                  <a:extLst>
                    <a:ext uri="{9D8B030D-6E8A-4147-A177-3AD203B41FA5}">
                      <a16:colId xmlns:a16="http://schemas.microsoft.com/office/drawing/2014/main" val="215220826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2612251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9898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58%</a:t>
                      </a:r>
                    </a:p>
                  </a:txBody>
                  <a:tcPr marL="9180" marR="9180" marT="9180" marB="0" anchor="ctr">
                    <a:lnL>
                      <a:noFill/>
                    </a:lnL>
                    <a:lnR>
                      <a:noFill/>
                    </a:lnR>
                    <a:lnT>
                      <a:noFill/>
                    </a:lnT>
                    <a:lnB>
                      <a:noFill/>
                    </a:lnB>
                    <a:noFill/>
                  </a:tcPr>
                </a:tc>
                <a:extLst>
                  <a:ext uri="{0D108BD9-81ED-4DB2-BD59-A6C34878D82A}">
                    <a16:rowId xmlns:a16="http://schemas.microsoft.com/office/drawing/2014/main" val="32544546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581779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5815750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145851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20538898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733327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51%</a:t>
                      </a:r>
                    </a:p>
                  </a:txBody>
                  <a:tcPr marL="9180" marR="9180" marT="9180" marB="0" anchor="ctr">
                    <a:lnL>
                      <a:noFill/>
                    </a:lnL>
                    <a:lnR>
                      <a:noFill/>
                    </a:lnR>
                    <a:lnT>
                      <a:noFill/>
                    </a:lnT>
                    <a:lnB>
                      <a:noFill/>
                    </a:lnB>
                    <a:noFill/>
                  </a:tcPr>
                </a:tc>
                <a:extLst>
                  <a:ext uri="{0D108BD9-81ED-4DB2-BD59-A6C34878D82A}">
                    <a16:rowId xmlns:a16="http://schemas.microsoft.com/office/drawing/2014/main" val="24101105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165249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5084402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0366155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extLst>
                  <a:ext uri="{0D108BD9-81ED-4DB2-BD59-A6C34878D82A}">
                    <a16:rowId xmlns:a16="http://schemas.microsoft.com/office/drawing/2014/main" val="9500087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47530494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4798914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extLst>
                  <a:ext uri="{0D108BD9-81ED-4DB2-BD59-A6C34878D82A}">
                    <a16:rowId xmlns:a16="http://schemas.microsoft.com/office/drawing/2014/main" val="81285860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112013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a:noFill/>
                    </a:lnB>
                    <a:noFill/>
                  </a:tcPr>
                </a:tc>
                <a:extLst>
                  <a:ext uri="{0D108BD9-81ED-4DB2-BD59-A6C34878D82A}">
                    <a16:rowId xmlns:a16="http://schemas.microsoft.com/office/drawing/2014/main" val="27329159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039092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55%</a:t>
                      </a:r>
                    </a:p>
                  </a:txBody>
                  <a:tcPr marL="9180" marR="9180" marT="9180" marB="0" anchor="ctr">
                    <a:lnL>
                      <a:noFill/>
                    </a:lnL>
                    <a:lnR>
                      <a:noFill/>
                    </a:lnR>
                    <a:lnT>
                      <a:noFill/>
                    </a:lnT>
                    <a:lnB>
                      <a:noFill/>
                    </a:lnB>
                    <a:noFill/>
                  </a:tcPr>
                </a:tc>
                <a:extLst>
                  <a:ext uri="{0D108BD9-81ED-4DB2-BD59-A6C34878D82A}">
                    <a16:rowId xmlns:a16="http://schemas.microsoft.com/office/drawing/2014/main" val="17902419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424613571"/>
                  </a:ext>
                </a:extLst>
              </a:tr>
            </a:tbl>
          </a:graphicData>
        </a:graphic>
      </p:graphicFrame>
    </p:spTree>
    <p:extLst>
      <p:ext uri="{BB962C8B-B14F-4D97-AF65-F5344CB8AC3E}">
        <p14:creationId xmlns:p14="http://schemas.microsoft.com/office/powerpoint/2010/main" val="4243932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D48D9B-B563-D89E-8E48-BFBA5A3F261F}"/>
              </a:ext>
            </a:extLst>
          </p:cNvPr>
          <p:cNvSpPr>
            <a:spLocks noGrp="1"/>
          </p:cNvSpPr>
          <p:nvPr>
            <p:ph type="body" sz="quarter" idx="12"/>
          </p:nvPr>
        </p:nvSpPr>
        <p:spPr/>
        <p:txBody>
          <a:bodyPr/>
          <a:lstStyle/>
          <a:p>
            <a:r>
              <a:rPr lang="en-US"/>
              <a:t>How dangerous do you feel the following driving behaviors are? - Drivers speeding 10 mph or more over the speed limit</a:t>
            </a:r>
          </a:p>
        </p:txBody>
      </p:sp>
      <p:sp>
        <p:nvSpPr>
          <p:cNvPr id="3" name="Title 2">
            <a:extLst>
              <a:ext uri="{FF2B5EF4-FFF2-40B4-BE49-F238E27FC236}">
                <a16:creationId xmlns:a16="http://schemas.microsoft.com/office/drawing/2014/main" id="{798DF5C6-CB98-6FAD-1226-9B4BFCDB7FE7}"/>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DC818E5A-3DD9-E7EA-11D4-666293C1B444}"/>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25080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59290-8447-37DA-0BAF-69584A79B22E}"/>
              </a:ext>
            </a:extLst>
          </p:cNvPr>
          <p:cNvSpPr>
            <a:spLocks noGrp="1"/>
          </p:cNvSpPr>
          <p:nvPr>
            <p:ph type="body" sz="quarter" idx="12"/>
          </p:nvPr>
        </p:nvSpPr>
        <p:spPr/>
        <p:txBody>
          <a:bodyPr/>
          <a:lstStyle/>
          <a:p>
            <a:r>
              <a:rPr lang="en-US"/>
              <a:t>How dangerous do you feel the following driving behaviors are? - Drivers speeding 10 mph or more over the speed limit </a:t>
            </a:r>
          </a:p>
        </p:txBody>
      </p:sp>
      <p:sp>
        <p:nvSpPr>
          <p:cNvPr id="3" name="Title 2">
            <a:extLst>
              <a:ext uri="{FF2B5EF4-FFF2-40B4-BE49-F238E27FC236}">
                <a16:creationId xmlns:a16="http://schemas.microsoft.com/office/drawing/2014/main" id="{093AC6AF-ED6B-A0F6-92CF-268454AE1E96}"/>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11DCD983-7968-69F3-2A0B-CD1234780D1B}"/>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3365601535"/>
                    </a:ext>
                  </a:extLst>
                </a:gridCol>
                <a:gridCol w="685054">
                  <a:extLst>
                    <a:ext uri="{9D8B030D-6E8A-4147-A177-3AD203B41FA5}">
                      <a16:colId xmlns:a16="http://schemas.microsoft.com/office/drawing/2014/main" val="4229518140"/>
                    </a:ext>
                  </a:extLst>
                </a:gridCol>
                <a:gridCol w="685054">
                  <a:extLst>
                    <a:ext uri="{9D8B030D-6E8A-4147-A177-3AD203B41FA5}">
                      <a16:colId xmlns:a16="http://schemas.microsoft.com/office/drawing/2014/main" val="2098396283"/>
                    </a:ext>
                  </a:extLst>
                </a:gridCol>
                <a:gridCol w="685054">
                  <a:extLst>
                    <a:ext uri="{9D8B030D-6E8A-4147-A177-3AD203B41FA5}">
                      <a16:colId xmlns:a16="http://schemas.microsoft.com/office/drawing/2014/main" val="488866966"/>
                    </a:ext>
                  </a:extLst>
                </a:gridCol>
                <a:gridCol w="685054">
                  <a:extLst>
                    <a:ext uri="{9D8B030D-6E8A-4147-A177-3AD203B41FA5}">
                      <a16:colId xmlns:a16="http://schemas.microsoft.com/office/drawing/2014/main" val="1226305917"/>
                    </a:ext>
                  </a:extLst>
                </a:gridCol>
                <a:gridCol w="685054">
                  <a:extLst>
                    <a:ext uri="{9D8B030D-6E8A-4147-A177-3AD203B41FA5}">
                      <a16:colId xmlns:a16="http://schemas.microsoft.com/office/drawing/2014/main" val="151293410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176861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972948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16453202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2808997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88837715"/>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054672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27192446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774138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4480433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847390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427557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930977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extLst>
                  <a:ext uri="{0D108BD9-81ED-4DB2-BD59-A6C34878D82A}">
                    <a16:rowId xmlns:a16="http://schemas.microsoft.com/office/drawing/2014/main" val="112152954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0064869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3656310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8551495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50311553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281111119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640931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extLst>
                  <a:ext uri="{0D108BD9-81ED-4DB2-BD59-A6C34878D82A}">
                    <a16:rowId xmlns:a16="http://schemas.microsoft.com/office/drawing/2014/main" val="7821849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88877496"/>
                  </a:ext>
                </a:extLst>
              </a:tr>
            </a:tbl>
          </a:graphicData>
        </a:graphic>
      </p:graphicFrame>
    </p:spTree>
    <p:extLst>
      <p:ext uri="{BB962C8B-B14F-4D97-AF65-F5344CB8AC3E}">
        <p14:creationId xmlns:p14="http://schemas.microsoft.com/office/powerpoint/2010/main" val="29490794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C7AD9-7EBC-57DC-BD20-006BB5B97E45}"/>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1 drink of alcohol (Overall %)</a:t>
            </a:r>
          </a:p>
        </p:txBody>
      </p:sp>
      <p:sp>
        <p:nvSpPr>
          <p:cNvPr id="3" name="Title 2">
            <a:extLst>
              <a:ext uri="{FF2B5EF4-FFF2-40B4-BE49-F238E27FC236}">
                <a16:creationId xmlns:a16="http://schemas.microsoft.com/office/drawing/2014/main" id="{B1B0FA23-638C-F19F-2771-4B85544CE5FC}"/>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ED3CA8C1-2018-9EA5-0090-C52AC5CD21F8}"/>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8823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0834-7081-4127-BA24-3B7EF4B3989D}"/>
              </a:ext>
            </a:extLst>
          </p:cNvPr>
          <p:cNvSpPr>
            <a:spLocks noGrp="1"/>
          </p:cNvSpPr>
          <p:nvPr>
            <p:ph type="title"/>
          </p:nvPr>
        </p:nvSpPr>
        <p:spPr/>
        <p:txBody>
          <a:bodyPr>
            <a:normAutofit/>
          </a:bodyPr>
          <a:lstStyle/>
          <a:p>
            <a:r>
              <a:rPr lang="en-US" sz="2400" b="0"/>
              <a:t>Methodology</a:t>
            </a:r>
          </a:p>
        </p:txBody>
      </p:sp>
      <p:sp>
        <p:nvSpPr>
          <p:cNvPr id="7" name="TextBox 6">
            <a:extLst>
              <a:ext uri="{FF2B5EF4-FFF2-40B4-BE49-F238E27FC236}">
                <a16:creationId xmlns:a16="http://schemas.microsoft.com/office/drawing/2014/main" id="{E69FC111-AFD1-4682-81D5-C4C39376ADC3}"/>
              </a:ext>
            </a:extLst>
          </p:cNvPr>
          <p:cNvSpPr txBox="1"/>
          <p:nvPr/>
        </p:nvSpPr>
        <p:spPr>
          <a:xfrm>
            <a:off x="457200" y="1056120"/>
            <a:ext cx="8128000" cy="2323713"/>
          </a:xfrm>
          <a:prstGeom prst="rect">
            <a:avLst/>
          </a:prstGeom>
          <a:noFill/>
        </p:spPr>
        <p:txBody>
          <a:bodyPr wrap="square" numCol="2" spcCol="182880" rtlCol="0">
            <a:spAutoFit/>
          </a:bodyPr>
          <a:lstStyle/>
          <a:p>
            <a:pPr>
              <a:spcAft>
                <a:spcPts val="600"/>
              </a:spcAft>
            </a:pPr>
            <a:r>
              <a:rPr lang="en-US" sz="1400">
                <a:solidFill>
                  <a:schemeClr val="accent3"/>
                </a:solidFill>
                <a:latin typeface="Urbane Demi Bold" panose="00000700000000000000" pitchFamily="2" charset="0"/>
                <a:cs typeface="Arial" panose="020B0604020202020204" pitchFamily="34" charset="0"/>
              </a:rPr>
              <a:t>Presentation of Results</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All results presented in this report are based on the final weighted dataset to reflect the overall population of the state. The exceptions to this are the demographic questions which are presented using unweighted data. Comparisons to the population (using data from the American Community Survey) are provided for demographic questions wherever possible to allow for comparisons between the final unweighted sample distribution compared to the population. </a:t>
            </a:r>
          </a:p>
          <a:p>
            <a:pPr>
              <a:spcAft>
                <a:spcPts val="600"/>
              </a:spcAft>
            </a:pPr>
            <a:r>
              <a:rPr lang="en-US" sz="1400">
                <a:solidFill>
                  <a:schemeClr val="accent3"/>
                </a:solidFill>
                <a:latin typeface="Urbane Demi Bold" panose="00000700000000000000" pitchFamily="2" charset="0"/>
                <a:cs typeface="Arial" panose="020B0604020202020204" pitchFamily="34" charset="0"/>
              </a:rPr>
              <a:t>Missing Values</a:t>
            </a:r>
          </a:p>
          <a:p>
            <a:r>
              <a:rPr lang="en-US" sz="1400">
                <a:solidFill>
                  <a:schemeClr val="tx1">
                    <a:lumMod val="85000"/>
                    <a:lumOff val="15000"/>
                  </a:schemeClr>
                </a:solidFill>
                <a:latin typeface="Proxima Nova Cn Rg" panose="02000506030000020004" pitchFamily="50" charset="0"/>
                <a:cs typeface="Arial" panose="020B0604020202020204" pitchFamily="34" charset="0"/>
              </a:rPr>
              <a:t>Respondents were provided an opportunity to skip any question they did not want to answer in the survey by providing a “don’t know” or “no answer” response. While the item level non-response is relatively low for most questions (in the low single digits) please note that the percentages reported in the tables and charts in this report reflect the percentages of valid responses, with “don’t know” and “no answer” responses excluded from the calculations.</a:t>
            </a:r>
          </a:p>
        </p:txBody>
      </p:sp>
    </p:spTree>
    <p:extLst>
      <p:ext uri="{BB962C8B-B14F-4D97-AF65-F5344CB8AC3E}">
        <p14:creationId xmlns:p14="http://schemas.microsoft.com/office/powerpoint/2010/main" val="39909625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9BEBEC-52F0-F64C-D153-44D53219A240}"/>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1 drink of alcohol</a:t>
            </a:r>
          </a:p>
        </p:txBody>
      </p:sp>
      <p:sp>
        <p:nvSpPr>
          <p:cNvPr id="3" name="Title 2">
            <a:extLst>
              <a:ext uri="{FF2B5EF4-FFF2-40B4-BE49-F238E27FC236}">
                <a16:creationId xmlns:a16="http://schemas.microsoft.com/office/drawing/2014/main" id="{B1E06480-30A7-1F1B-631F-93B3682AF1A9}"/>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5FB38EE8-26E5-666B-1D3D-84D8C9FD2B23}"/>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411046281"/>
                    </a:ext>
                  </a:extLst>
                </a:gridCol>
                <a:gridCol w="685054">
                  <a:extLst>
                    <a:ext uri="{9D8B030D-6E8A-4147-A177-3AD203B41FA5}">
                      <a16:colId xmlns:a16="http://schemas.microsoft.com/office/drawing/2014/main" val="960659"/>
                    </a:ext>
                  </a:extLst>
                </a:gridCol>
                <a:gridCol w="685054">
                  <a:extLst>
                    <a:ext uri="{9D8B030D-6E8A-4147-A177-3AD203B41FA5}">
                      <a16:colId xmlns:a16="http://schemas.microsoft.com/office/drawing/2014/main" val="3564163495"/>
                    </a:ext>
                  </a:extLst>
                </a:gridCol>
                <a:gridCol w="685054">
                  <a:extLst>
                    <a:ext uri="{9D8B030D-6E8A-4147-A177-3AD203B41FA5}">
                      <a16:colId xmlns:a16="http://schemas.microsoft.com/office/drawing/2014/main" val="1306200085"/>
                    </a:ext>
                  </a:extLst>
                </a:gridCol>
                <a:gridCol w="685054">
                  <a:extLst>
                    <a:ext uri="{9D8B030D-6E8A-4147-A177-3AD203B41FA5}">
                      <a16:colId xmlns:a16="http://schemas.microsoft.com/office/drawing/2014/main" val="788533091"/>
                    </a:ext>
                  </a:extLst>
                </a:gridCol>
                <a:gridCol w="685054">
                  <a:extLst>
                    <a:ext uri="{9D8B030D-6E8A-4147-A177-3AD203B41FA5}">
                      <a16:colId xmlns:a16="http://schemas.microsoft.com/office/drawing/2014/main" val="3767066540"/>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61149952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7962877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394961976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350116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5092237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2884556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extLst>
                  <a:ext uri="{0D108BD9-81ED-4DB2-BD59-A6C34878D82A}">
                    <a16:rowId xmlns:a16="http://schemas.microsoft.com/office/drawing/2014/main" val="12954400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3548039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extLst>
                  <a:ext uri="{0D108BD9-81ED-4DB2-BD59-A6C34878D82A}">
                    <a16:rowId xmlns:a16="http://schemas.microsoft.com/office/drawing/2014/main" val="1788117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2643121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22130323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983642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324867607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7658090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292327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24240353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6920152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28944163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691310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extLst>
                  <a:ext uri="{0D108BD9-81ED-4DB2-BD59-A6C34878D82A}">
                    <a16:rowId xmlns:a16="http://schemas.microsoft.com/office/drawing/2014/main" val="3731578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748300291"/>
                  </a:ext>
                </a:extLst>
              </a:tr>
            </a:tbl>
          </a:graphicData>
        </a:graphic>
      </p:graphicFrame>
    </p:spTree>
    <p:extLst>
      <p:ext uri="{BB962C8B-B14F-4D97-AF65-F5344CB8AC3E}">
        <p14:creationId xmlns:p14="http://schemas.microsoft.com/office/powerpoint/2010/main" val="3211741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29766-8A99-3245-E308-CD0F181CB35F}"/>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2 or more drinks of alcohol (Overall %)</a:t>
            </a:r>
          </a:p>
        </p:txBody>
      </p:sp>
      <p:sp>
        <p:nvSpPr>
          <p:cNvPr id="3" name="Title 2">
            <a:extLst>
              <a:ext uri="{FF2B5EF4-FFF2-40B4-BE49-F238E27FC236}">
                <a16:creationId xmlns:a16="http://schemas.microsoft.com/office/drawing/2014/main" id="{FF0BCCCA-1993-99B0-2DEF-D2B314F7DBB4}"/>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0BF85E55-49E6-3B4C-92CC-F3BB9B3BE6E5}"/>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5688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A386DD-A089-E5C6-5C28-97FB4B62C64D}"/>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2 or more drinks of alcohol</a:t>
            </a:r>
          </a:p>
        </p:txBody>
      </p:sp>
      <p:sp>
        <p:nvSpPr>
          <p:cNvPr id="3" name="Title 2">
            <a:extLst>
              <a:ext uri="{FF2B5EF4-FFF2-40B4-BE49-F238E27FC236}">
                <a16:creationId xmlns:a16="http://schemas.microsoft.com/office/drawing/2014/main" id="{94F599C0-5B2F-F2ED-56A9-6621E2C399E0}"/>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B0D2C740-1B3B-FA4F-527A-8D182E764E50}"/>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994433381"/>
                    </a:ext>
                  </a:extLst>
                </a:gridCol>
                <a:gridCol w="685054">
                  <a:extLst>
                    <a:ext uri="{9D8B030D-6E8A-4147-A177-3AD203B41FA5}">
                      <a16:colId xmlns:a16="http://schemas.microsoft.com/office/drawing/2014/main" val="3215504631"/>
                    </a:ext>
                  </a:extLst>
                </a:gridCol>
                <a:gridCol w="685054">
                  <a:extLst>
                    <a:ext uri="{9D8B030D-6E8A-4147-A177-3AD203B41FA5}">
                      <a16:colId xmlns:a16="http://schemas.microsoft.com/office/drawing/2014/main" val="1195646974"/>
                    </a:ext>
                  </a:extLst>
                </a:gridCol>
                <a:gridCol w="685054">
                  <a:extLst>
                    <a:ext uri="{9D8B030D-6E8A-4147-A177-3AD203B41FA5}">
                      <a16:colId xmlns:a16="http://schemas.microsoft.com/office/drawing/2014/main" val="1406335666"/>
                    </a:ext>
                  </a:extLst>
                </a:gridCol>
                <a:gridCol w="685054">
                  <a:extLst>
                    <a:ext uri="{9D8B030D-6E8A-4147-A177-3AD203B41FA5}">
                      <a16:colId xmlns:a16="http://schemas.microsoft.com/office/drawing/2014/main" val="1836701569"/>
                    </a:ext>
                  </a:extLst>
                </a:gridCol>
                <a:gridCol w="685054">
                  <a:extLst>
                    <a:ext uri="{9D8B030D-6E8A-4147-A177-3AD203B41FA5}">
                      <a16:colId xmlns:a16="http://schemas.microsoft.com/office/drawing/2014/main" val="4040976411"/>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10424321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51507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43%</a:t>
                      </a:r>
                    </a:p>
                  </a:txBody>
                  <a:tcPr marL="9180" marR="9180" marT="9180" marB="0" anchor="ctr">
                    <a:lnL>
                      <a:noFill/>
                    </a:lnL>
                    <a:lnR>
                      <a:noFill/>
                    </a:lnR>
                    <a:lnT>
                      <a:noFill/>
                    </a:lnT>
                    <a:lnB>
                      <a:noFill/>
                    </a:lnB>
                    <a:noFill/>
                  </a:tcPr>
                </a:tc>
                <a:extLst>
                  <a:ext uri="{0D108BD9-81ED-4DB2-BD59-A6C34878D82A}">
                    <a16:rowId xmlns:a16="http://schemas.microsoft.com/office/drawing/2014/main" val="12395515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352066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37404231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50451013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extLst>
                  <a:ext uri="{0D108BD9-81ED-4DB2-BD59-A6C34878D82A}">
                    <a16:rowId xmlns:a16="http://schemas.microsoft.com/office/drawing/2014/main" val="19737588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617572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1869190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407718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0904790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0847145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extLst>
                  <a:ext uri="{0D108BD9-81ED-4DB2-BD59-A6C34878D82A}">
                    <a16:rowId xmlns:a16="http://schemas.microsoft.com/office/drawing/2014/main" val="202008019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27593060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9280576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noFill/>
                  </a:tcPr>
                </a:tc>
                <a:extLst>
                  <a:ext uri="{0D108BD9-81ED-4DB2-BD59-A6C34878D82A}">
                    <a16:rowId xmlns:a16="http://schemas.microsoft.com/office/drawing/2014/main" val="6169412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8740566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extLst>
                  <a:ext uri="{0D108BD9-81ED-4DB2-BD59-A6C34878D82A}">
                    <a16:rowId xmlns:a16="http://schemas.microsoft.com/office/drawing/2014/main" val="334108897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993628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15467473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253813283"/>
                  </a:ext>
                </a:extLst>
              </a:tr>
            </a:tbl>
          </a:graphicData>
        </a:graphic>
      </p:graphicFrame>
    </p:spTree>
    <p:extLst>
      <p:ext uri="{BB962C8B-B14F-4D97-AF65-F5344CB8AC3E}">
        <p14:creationId xmlns:p14="http://schemas.microsoft.com/office/powerpoint/2010/main" val="1141077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46D07A-BBF1-2D60-3050-279636EAC044}"/>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cannabis (Overall %)</a:t>
            </a:r>
          </a:p>
        </p:txBody>
      </p:sp>
      <p:sp>
        <p:nvSpPr>
          <p:cNvPr id="3" name="Title 2">
            <a:extLst>
              <a:ext uri="{FF2B5EF4-FFF2-40B4-BE49-F238E27FC236}">
                <a16:creationId xmlns:a16="http://schemas.microsoft.com/office/drawing/2014/main" id="{F7CA64F0-05F8-FA03-A6A0-AFBE106DC175}"/>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D3B8D51E-0C7F-BDEB-C534-CD6F74F30E51}"/>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8592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64117E-18E9-BB26-E27D-59430DAD51B2}"/>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an hour) after consuming cannabis</a:t>
            </a:r>
          </a:p>
        </p:txBody>
      </p:sp>
      <p:sp>
        <p:nvSpPr>
          <p:cNvPr id="3" name="Title 2">
            <a:extLst>
              <a:ext uri="{FF2B5EF4-FFF2-40B4-BE49-F238E27FC236}">
                <a16:creationId xmlns:a16="http://schemas.microsoft.com/office/drawing/2014/main" id="{86FB2521-780B-B7D7-C03A-A08CDD77C13B}"/>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9BEE7CF0-7836-5375-5831-4EC70911A5DB}"/>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518609537"/>
                    </a:ext>
                  </a:extLst>
                </a:gridCol>
                <a:gridCol w="685054">
                  <a:extLst>
                    <a:ext uri="{9D8B030D-6E8A-4147-A177-3AD203B41FA5}">
                      <a16:colId xmlns:a16="http://schemas.microsoft.com/office/drawing/2014/main" val="1249072499"/>
                    </a:ext>
                  </a:extLst>
                </a:gridCol>
                <a:gridCol w="685054">
                  <a:extLst>
                    <a:ext uri="{9D8B030D-6E8A-4147-A177-3AD203B41FA5}">
                      <a16:colId xmlns:a16="http://schemas.microsoft.com/office/drawing/2014/main" val="3323504428"/>
                    </a:ext>
                  </a:extLst>
                </a:gridCol>
                <a:gridCol w="685054">
                  <a:extLst>
                    <a:ext uri="{9D8B030D-6E8A-4147-A177-3AD203B41FA5}">
                      <a16:colId xmlns:a16="http://schemas.microsoft.com/office/drawing/2014/main" val="1891181179"/>
                    </a:ext>
                  </a:extLst>
                </a:gridCol>
                <a:gridCol w="685054">
                  <a:extLst>
                    <a:ext uri="{9D8B030D-6E8A-4147-A177-3AD203B41FA5}">
                      <a16:colId xmlns:a16="http://schemas.microsoft.com/office/drawing/2014/main" val="1474685393"/>
                    </a:ext>
                  </a:extLst>
                </a:gridCol>
                <a:gridCol w="685054">
                  <a:extLst>
                    <a:ext uri="{9D8B030D-6E8A-4147-A177-3AD203B41FA5}">
                      <a16:colId xmlns:a16="http://schemas.microsoft.com/office/drawing/2014/main" val="421528724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0910013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734517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20268331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512372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1143827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134731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extLst>
                  <a:ext uri="{0D108BD9-81ED-4DB2-BD59-A6C34878D82A}">
                    <a16:rowId xmlns:a16="http://schemas.microsoft.com/office/drawing/2014/main" val="142208528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77091151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32496536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0996532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0136669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906435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extLst>
                  <a:ext uri="{0D108BD9-81ED-4DB2-BD59-A6C34878D82A}">
                    <a16:rowId xmlns:a16="http://schemas.microsoft.com/office/drawing/2014/main" val="18635624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58472628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318482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extLst>
                  <a:ext uri="{0D108BD9-81ED-4DB2-BD59-A6C34878D82A}">
                    <a16:rowId xmlns:a16="http://schemas.microsoft.com/office/drawing/2014/main" val="1138333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7964941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367748292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1689605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extLst>
                  <a:ext uri="{0D108BD9-81ED-4DB2-BD59-A6C34878D82A}">
                    <a16:rowId xmlns:a16="http://schemas.microsoft.com/office/drawing/2014/main" val="3804675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026308177"/>
                  </a:ext>
                </a:extLst>
              </a:tr>
            </a:tbl>
          </a:graphicData>
        </a:graphic>
      </p:graphicFrame>
    </p:spTree>
    <p:extLst>
      <p:ext uri="{BB962C8B-B14F-4D97-AF65-F5344CB8AC3E}">
        <p14:creationId xmlns:p14="http://schemas.microsoft.com/office/powerpoint/2010/main" val="25648719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7BE745-CCAD-E661-49FC-097C5E8FA400}"/>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one hour) after using prescription or over-the-counter drugs with side effects (Overall %)</a:t>
            </a:r>
          </a:p>
        </p:txBody>
      </p:sp>
      <p:sp>
        <p:nvSpPr>
          <p:cNvPr id="3" name="Title 2">
            <a:extLst>
              <a:ext uri="{FF2B5EF4-FFF2-40B4-BE49-F238E27FC236}">
                <a16:creationId xmlns:a16="http://schemas.microsoft.com/office/drawing/2014/main" id="{B863BABD-E6A8-B2C9-CD4E-78DB65346938}"/>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2CA76E61-1883-C953-4AB5-580D116DC771}"/>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0565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813B8-7FE1-79CC-E050-05EE3DEC01CB}"/>
              </a:ext>
            </a:extLst>
          </p:cNvPr>
          <p:cNvSpPr>
            <a:spLocks noGrp="1"/>
          </p:cNvSpPr>
          <p:nvPr>
            <p:ph type="body" sz="quarter" idx="12"/>
          </p:nvPr>
        </p:nvSpPr>
        <p:spPr/>
        <p:txBody>
          <a:bodyPr>
            <a:normAutofit lnSpcReduction="10000"/>
          </a:bodyPr>
          <a:lstStyle/>
          <a:p>
            <a:r>
              <a:rPr lang="en-US"/>
              <a:t>How dangerous do you feel the following driving behaviors are? - Driving shortly (within one hour) after using prescription or over-the-counter drugs with side effects</a:t>
            </a:r>
          </a:p>
        </p:txBody>
      </p:sp>
      <p:sp>
        <p:nvSpPr>
          <p:cNvPr id="3" name="Title 2">
            <a:extLst>
              <a:ext uri="{FF2B5EF4-FFF2-40B4-BE49-F238E27FC236}">
                <a16:creationId xmlns:a16="http://schemas.microsoft.com/office/drawing/2014/main" id="{078080E0-73D9-543D-FAA2-A24F8A7EC046}"/>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ED378D5A-D1CE-91DC-96B5-B5CAD63E354C}"/>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2659212745"/>
                    </a:ext>
                  </a:extLst>
                </a:gridCol>
                <a:gridCol w="685054">
                  <a:extLst>
                    <a:ext uri="{9D8B030D-6E8A-4147-A177-3AD203B41FA5}">
                      <a16:colId xmlns:a16="http://schemas.microsoft.com/office/drawing/2014/main" val="3073089922"/>
                    </a:ext>
                  </a:extLst>
                </a:gridCol>
                <a:gridCol w="685054">
                  <a:extLst>
                    <a:ext uri="{9D8B030D-6E8A-4147-A177-3AD203B41FA5}">
                      <a16:colId xmlns:a16="http://schemas.microsoft.com/office/drawing/2014/main" val="1745373376"/>
                    </a:ext>
                  </a:extLst>
                </a:gridCol>
                <a:gridCol w="685054">
                  <a:extLst>
                    <a:ext uri="{9D8B030D-6E8A-4147-A177-3AD203B41FA5}">
                      <a16:colId xmlns:a16="http://schemas.microsoft.com/office/drawing/2014/main" val="1000299926"/>
                    </a:ext>
                  </a:extLst>
                </a:gridCol>
                <a:gridCol w="685054">
                  <a:extLst>
                    <a:ext uri="{9D8B030D-6E8A-4147-A177-3AD203B41FA5}">
                      <a16:colId xmlns:a16="http://schemas.microsoft.com/office/drawing/2014/main" val="1689639732"/>
                    </a:ext>
                  </a:extLst>
                </a:gridCol>
                <a:gridCol w="685054">
                  <a:extLst>
                    <a:ext uri="{9D8B030D-6E8A-4147-A177-3AD203B41FA5}">
                      <a16:colId xmlns:a16="http://schemas.microsoft.com/office/drawing/2014/main" val="155679595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9646921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813324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13748888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0703810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00314839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7914484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38632764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106021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extLst>
                  <a:ext uri="{0D108BD9-81ED-4DB2-BD59-A6C34878D82A}">
                    <a16:rowId xmlns:a16="http://schemas.microsoft.com/office/drawing/2014/main" val="221715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6291365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81415662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587145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extLst>
                  <a:ext uri="{0D108BD9-81ED-4DB2-BD59-A6C34878D82A}">
                    <a16:rowId xmlns:a16="http://schemas.microsoft.com/office/drawing/2014/main" val="1161838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7484856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424564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extLst>
                  <a:ext uri="{0D108BD9-81ED-4DB2-BD59-A6C34878D82A}">
                    <a16:rowId xmlns:a16="http://schemas.microsoft.com/office/drawing/2014/main" val="18176743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7830366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noFill/>
                  </a:tcPr>
                </a:tc>
                <a:extLst>
                  <a:ext uri="{0D108BD9-81ED-4DB2-BD59-A6C34878D82A}">
                    <a16:rowId xmlns:a16="http://schemas.microsoft.com/office/drawing/2014/main" val="32400765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5076234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extLst>
                  <a:ext uri="{0D108BD9-81ED-4DB2-BD59-A6C34878D82A}">
                    <a16:rowId xmlns:a16="http://schemas.microsoft.com/office/drawing/2014/main" val="15497147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99719388"/>
                  </a:ext>
                </a:extLst>
              </a:tr>
            </a:tbl>
          </a:graphicData>
        </a:graphic>
      </p:graphicFrame>
    </p:spTree>
    <p:extLst>
      <p:ext uri="{BB962C8B-B14F-4D97-AF65-F5344CB8AC3E}">
        <p14:creationId xmlns:p14="http://schemas.microsoft.com/office/powerpoint/2010/main" val="3643893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54B5C2-7D86-36DE-1472-5130AA6CF1AD}"/>
              </a:ext>
            </a:extLst>
          </p:cNvPr>
          <p:cNvSpPr>
            <a:spLocks noGrp="1"/>
          </p:cNvSpPr>
          <p:nvPr>
            <p:ph type="body" sz="quarter" idx="12"/>
          </p:nvPr>
        </p:nvSpPr>
        <p:spPr/>
        <p:txBody>
          <a:bodyPr/>
          <a:lstStyle/>
          <a:p>
            <a:r>
              <a:rPr lang="en-US"/>
              <a:t>How dangerous do you feel the following driving behaviors are? - Drivers or passengers not wearing seat belts (Overall %)</a:t>
            </a:r>
          </a:p>
        </p:txBody>
      </p:sp>
      <p:sp>
        <p:nvSpPr>
          <p:cNvPr id="3" name="Title 2">
            <a:extLst>
              <a:ext uri="{FF2B5EF4-FFF2-40B4-BE49-F238E27FC236}">
                <a16:creationId xmlns:a16="http://schemas.microsoft.com/office/drawing/2014/main" id="{1A7CE925-C8BE-B62E-D4B1-712C1882BEC9}"/>
              </a:ext>
            </a:extLst>
          </p:cNvPr>
          <p:cNvSpPr>
            <a:spLocks noGrp="1"/>
          </p:cNvSpPr>
          <p:nvPr>
            <p:ph type="title"/>
          </p:nvPr>
        </p:nvSpPr>
        <p:spPr/>
        <p:txBody>
          <a:bodyPr/>
          <a:lstStyle/>
          <a:p>
            <a:r>
              <a:rPr lang="en-US"/>
              <a:t>SAFETY</a:t>
            </a:r>
          </a:p>
        </p:txBody>
      </p:sp>
      <p:graphicFrame>
        <p:nvGraphicFramePr>
          <p:cNvPr id="4" name="Chart 3">
            <a:extLst>
              <a:ext uri="{FF2B5EF4-FFF2-40B4-BE49-F238E27FC236}">
                <a16:creationId xmlns:a16="http://schemas.microsoft.com/office/drawing/2014/main" id="{5F03F85A-547A-C28D-2305-46CFB6C0B9DB}"/>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616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1B273-D504-CA26-1327-22E451D869FE}"/>
              </a:ext>
            </a:extLst>
          </p:cNvPr>
          <p:cNvSpPr>
            <a:spLocks noGrp="1"/>
          </p:cNvSpPr>
          <p:nvPr>
            <p:ph type="body" sz="quarter" idx="12"/>
          </p:nvPr>
        </p:nvSpPr>
        <p:spPr/>
        <p:txBody>
          <a:bodyPr/>
          <a:lstStyle/>
          <a:p>
            <a:r>
              <a:rPr lang="en-US"/>
              <a:t>How dangerous do you feel the following driving behaviors are? - Drivers or passengers not wearing seat belts</a:t>
            </a:r>
          </a:p>
        </p:txBody>
      </p:sp>
      <p:sp>
        <p:nvSpPr>
          <p:cNvPr id="3" name="Title 2">
            <a:extLst>
              <a:ext uri="{FF2B5EF4-FFF2-40B4-BE49-F238E27FC236}">
                <a16:creationId xmlns:a16="http://schemas.microsoft.com/office/drawing/2014/main" id="{09015C3F-45C6-9EDB-DACF-92985CF86892}"/>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A3F213CB-BB76-CDC9-E5A6-9272349DAD54}"/>
              </a:ext>
            </a:extLst>
          </p:cNvPr>
          <p:cNvGraphicFramePr>
            <a:graphicFrameLocks noGrp="1"/>
          </p:cNvGraphicFramePr>
          <p:nvPr/>
        </p:nvGraphicFramePr>
        <p:xfrm>
          <a:off x="482600" y="1524000"/>
          <a:ext cx="5397860" cy="4572000"/>
        </p:xfrm>
        <a:graphic>
          <a:graphicData uri="http://schemas.openxmlformats.org/drawingml/2006/table">
            <a:tbl>
              <a:tblPr/>
              <a:tblGrid>
                <a:gridCol w="1972590">
                  <a:extLst>
                    <a:ext uri="{9D8B030D-6E8A-4147-A177-3AD203B41FA5}">
                      <a16:colId xmlns:a16="http://schemas.microsoft.com/office/drawing/2014/main" val="593525326"/>
                    </a:ext>
                  </a:extLst>
                </a:gridCol>
                <a:gridCol w="685054">
                  <a:extLst>
                    <a:ext uri="{9D8B030D-6E8A-4147-A177-3AD203B41FA5}">
                      <a16:colId xmlns:a16="http://schemas.microsoft.com/office/drawing/2014/main" val="220045953"/>
                    </a:ext>
                  </a:extLst>
                </a:gridCol>
                <a:gridCol w="685054">
                  <a:extLst>
                    <a:ext uri="{9D8B030D-6E8A-4147-A177-3AD203B41FA5}">
                      <a16:colId xmlns:a16="http://schemas.microsoft.com/office/drawing/2014/main" val="1383093518"/>
                    </a:ext>
                  </a:extLst>
                </a:gridCol>
                <a:gridCol w="685054">
                  <a:extLst>
                    <a:ext uri="{9D8B030D-6E8A-4147-A177-3AD203B41FA5}">
                      <a16:colId xmlns:a16="http://schemas.microsoft.com/office/drawing/2014/main" val="885384500"/>
                    </a:ext>
                  </a:extLst>
                </a:gridCol>
                <a:gridCol w="685054">
                  <a:extLst>
                    <a:ext uri="{9D8B030D-6E8A-4147-A177-3AD203B41FA5}">
                      <a16:colId xmlns:a16="http://schemas.microsoft.com/office/drawing/2014/main" val="4189100694"/>
                    </a:ext>
                  </a:extLst>
                </a:gridCol>
                <a:gridCol w="685054">
                  <a:extLst>
                    <a:ext uri="{9D8B030D-6E8A-4147-A177-3AD203B41FA5}">
                      <a16:colId xmlns:a16="http://schemas.microsoft.com/office/drawing/2014/main" val="2306289179"/>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dangerous</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7049976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725742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47%</a:t>
                      </a:r>
                    </a:p>
                  </a:txBody>
                  <a:tcPr marL="9180" marR="9180" marT="9180" marB="0" anchor="ctr">
                    <a:lnL>
                      <a:noFill/>
                    </a:lnL>
                    <a:lnR>
                      <a:noFill/>
                    </a:lnR>
                    <a:lnT>
                      <a:noFill/>
                    </a:lnT>
                    <a:lnB>
                      <a:noFill/>
                    </a:lnB>
                    <a:noFill/>
                  </a:tcPr>
                </a:tc>
                <a:extLst>
                  <a:ext uri="{0D108BD9-81ED-4DB2-BD59-A6C34878D82A}">
                    <a16:rowId xmlns:a16="http://schemas.microsoft.com/office/drawing/2014/main" val="34101274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478367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40606345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66267472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extLst>
                  <a:ext uri="{0D108BD9-81ED-4DB2-BD59-A6C34878D82A}">
                    <a16:rowId xmlns:a16="http://schemas.microsoft.com/office/drawing/2014/main" val="245358752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875270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a:noFill/>
                    </a:lnB>
                    <a:noFill/>
                  </a:tcPr>
                </a:tc>
                <a:extLst>
                  <a:ext uri="{0D108BD9-81ED-4DB2-BD59-A6C34878D82A}">
                    <a16:rowId xmlns:a16="http://schemas.microsoft.com/office/drawing/2014/main" val="18311722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538171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8186869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1250327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a:noFill/>
                    </a:lnB>
                    <a:noFill/>
                  </a:tcPr>
                </a:tc>
                <a:extLst>
                  <a:ext uri="{0D108BD9-81ED-4DB2-BD59-A6C34878D82A}">
                    <a16:rowId xmlns:a16="http://schemas.microsoft.com/office/drawing/2014/main" val="15472924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10874489"/>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266314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noFill/>
                  </a:tcPr>
                </a:tc>
                <a:extLst>
                  <a:ext uri="{0D108BD9-81ED-4DB2-BD59-A6C34878D82A}">
                    <a16:rowId xmlns:a16="http://schemas.microsoft.com/office/drawing/2014/main" val="24814022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2266174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68081861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5384726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40%</a:t>
                      </a:r>
                    </a:p>
                  </a:txBody>
                  <a:tcPr marL="9180" marR="9180" marT="9180" marB="0" anchor="ctr">
                    <a:lnL>
                      <a:noFill/>
                    </a:lnL>
                    <a:lnR>
                      <a:noFill/>
                    </a:lnR>
                    <a:lnT>
                      <a:noFill/>
                    </a:lnT>
                    <a:lnB>
                      <a:noFill/>
                    </a:lnB>
                    <a:noFill/>
                  </a:tcPr>
                </a:tc>
                <a:extLst>
                  <a:ext uri="{0D108BD9-81ED-4DB2-BD59-A6C34878D82A}">
                    <a16:rowId xmlns:a16="http://schemas.microsoft.com/office/drawing/2014/main" val="27701252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4099497697"/>
                  </a:ext>
                </a:extLst>
              </a:tr>
            </a:tbl>
          </a:graphicData>
        </a:graphic>
      </p:graphicFrame>
    </p:spTree>
    <p:extLst>
      <p:ext uri="{BB962C8B-B14F-4D97-AF65-F5344CB8AC3E}">
        <p14:creationId xmlns:p14="http://schemas.microsoft.com/office/powerpoint/2010/main" val="15230706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5C0A1-298B-4186-51FE-A8DC84ECEBF9}"/>
              </a:ext>
            </a:extLst>
          </p:cNvPr>
          <p:cNvSpPr>
            <a:spLocks noGrp="1"/>
          </p:cNvSpPr>
          <p:nvPr>
            <p:ph type="body" sz="quarter" idx="12"/>
          </p:nvPr>
        </p:nvSpPr>
        <p:spPr/>
        <p:txBody>
          <a:bodyPr/>
          <a:lstStyle/>
          <a:p>
            <a:r>
              <a:rPr lang="en-US"/>
              <a:t>What do you believe are the greatest risks to motorcycle riders’ safety? (Overall %)</a:t>
            </a:r>
          </a:p>
        </p:txBody>
      </p:sp>
      <p:sp>
        <p:nvSpPr>
          <p:cNvPr id="3" name="Title 2">
            <a:extLst>
              <a:ext uri="{FF2B5EF4-FFF2-40B4-BE49-F238E27FC236}">
                <a16:creationId xmlns:a16="http://schemas.microsoft.com/office/drawing/2014/main" id="{2BF44113-2C37-48D4-40AA-01B1822543BA}"/>
              </a:ext>
            </a:extLst>
          </p:cNvPr>
          <p:cNvSpPr>
            <a:spLocks noGrp="1"/>
          </p:cNvSpPr>
          <p:nvPr>
            <p:ph type="title"/>
          </p:nvPr>
        </p:nvSpPr>
        <p:spPr/>
        <p:txBody>
          <a:bodyPr/>
          <a:lstStyle/>
          <a:p>
            <a:r>
              <a:rPr lang="en-US" sz="2000"/>
              <a:t>SAFETY</a:t>
            </a:r>
            <a:endParaRPr lang="en-US"/>
          </a:p>
        </p:txBody>
      </p:sp>
      <p:graphicFrame>
        <p:nvGraphicFramePr>
          <p:cNvPr id="4" name="Table 3">
            <a:extLst>
              <a:ext uri="{FF2B5EF4-FFF2-40B4-BE49-F238E27FC236}">
                <a16:creationId xmlns:a16="http://schemas.microsoft.com/office/drawing/2014/main" id="{69B02FA7-7D21-0620-D10C-9EE01FCA7ABA}"/>
              </a:ext>
            </a:extLst>
          </p:cNvPr>
          <p:cNvGraphicFramePr>
            <a:graphicFrameLocks noGrp="1"/>
          </p:cNvGraphicFramePr>
          <p:nvPr>
            <p:extLst>
              <p:ext uri="{D42A27DB-BD31-4B8C-83A1-F6EECF244321}">
                <p14:modId xmlns:p14="http://schemas.microsoft.com/office/powerpoint/2010/main" val="362993061"/>
              </p:ext>
            </p:extLst>
          </p:nvPr>
        </p:nvGraphicFramePr>
        <p:xfrm>
          <a:off x="457200" y="1463040"/>
          <a:ext cx="5677270" cy="2683454"/>
        </p:xfrm>
        <a:graphic>
          <a:graphicData uri="http://schemas.openxmlformats.org/drawingml/2006/table">
            <a:tbl>
              <a:tblPr firstRow="1" bandRow="1">
                <a:tableStyleId>{3B4B98B0-60AC-42C2-AFA5-B58CD77FA1E5}</a:tableStyleId>
              </a:tblPr>
              <a:tblGrid>
                <a:gridCol w="4665216">
                  <a:extLst>
                    <a:ext uri="{9D8B030D-6E8A-4147-A177-3AD203B41FA5}">
                      <a16:colId xmlns:a16="http://schemas.microsoft.com/office/drawing/2014/main" val="3284224561"/>
                    </a:ext>
                  </a:extLst>
                </a:gridCol>
                <a:gridCol w="1012054">
                  <a:extLst>
                    <a:ext uri="{9D8B030D-6E8A-4147-A177-3AD203B41FA5}">
                      <a16:colId xmlns:a16="http://schemas.microsoft.com/office/drawing/2014/main" val="528320485"/>
                    </a:ext>
                  </a:extLst>
                </a:gridCol>
              </a:tblGrid>
              <a:tr h="252722">
                <a:tc>
                  <a:txBody>
                    <a:bodyPr/>
                    <a:lstStyle/>
                    <a:p>
                      <a:pPr algn="l" fontAlgn="b"/>
                      <a:endParaRPr lang="en-US" sz="1200" b="0" i="0" u="none" strike="noStrike">
                        <a:solidFill>
                          <a:srgbClr val="000000"/>
                        </a:solidFill>
                        <a:effectLst/>
                        <a:latin typeface="Proxima Nova Cn Rg" panose="02000506030000020004" charset="0"/>
                      </a:endParaRP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3502141042"/>
                  </a:ext>
                </a:extLst>
              </a:tr>
              <a:tr h="457200">
                <a:tc>
                  <a:txBody>
                    <a:bodyPr/>
                    <a:lstStyle/>
                    <a:p>
                      <a:pPr algn="l" fontAlgn="b">
                        <a:buNone/>
                      </a:pPr>
                      <a:r>
                        <a:rPr lang="en-US" sz="1200" b="0" i="0" u="none" strike="noStrike">
                          <a:solidFill>
                            <a:srgbClr val="000000"/>
                          </a:solidFill>
                          <a:effectLst/>
                          <a:latin typeface="Proxima Nova Cn Rg" panose="02000506030000020004" pitchFamily="50" charset="0"/>
                        </a:rPr>
                        <a:t>Drivers engaging in distracted driving (texting, calling, eating, under the influence of drugs or alcohol, etc.)</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29%</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987085938"/>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Drivers not looking for/seeing motorcyclists or checking their blind spots</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29%</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3990927069"/>
                  </a:ext>
                </a:extLst>
              </a:tr>
              <a:tr h="457200">
                <a:tc>
                  <a:txBody>
                    <a:bodyPr/>
                    <a:lstStyle/>
                    <a:p>
                      <a:pPr algn="l" fontAlgn="b">
                        <a:buNone/>
                      </a:pPr>
                      <a:r>
                        <a:rPr lang="en-US" sz="1200" b="0" i="0" u="none" strike="noStrike">
                          <a:solidFill>
                            <a:srgbClr val="000000"/>
                          </a:solidFill>
                          <a:effectLst/>
                          <a:latin typeface="Proxima Nova Cn Rg" panose="02000506030000020004" pitchFamily="50" charset="0"/>
                        </a:rPr>
                        <a:t>Drivers not adhering to safety or traffic laws (driving too fast, driving aggressively, etc.)</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22%</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3729846604"/>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Road hazards (potholes, debris, rain, animals, children, pedestrians, etc.)</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21%</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1513820234"/>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Lack of protection/safety gear and/or experience</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17%</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3883824085"/>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I believe motorcycles themselves are dangerous</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7%</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2884170798"/>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Other</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3%</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3042627655"/>
                  </a:ext>
                </a:extLst>
              </a:tr>
              <a:tr h="252722">
                <a:tc>
                  <a:txBody>
                    <a:bodyPr/>
                    <a:lstStyle/>
                    <a:p>
                      <a:pPr algn="l" fontAlgn="b">
                        <a:buNone/>
                      </a:pPr>
                      <a:r>
                        <a:rPr lang="en-US" sz="1200" b="0" i="0" u="none" strike="noStrike">
                          <a:solidFill>
                            <a:srgbClr val="000000"/>
                          </a:solidFill>
                          <a:effectLst/>
                          <a:latin typeface="Proxima Nova Cn Rg" panose="02000506030000020004" pitchFamily="50" charset="0"/>
                        </a:rPr>
                        <a:t>I don't know</a:t>
                      </a:r>
                    </a:p>
                  </a:txBody>
                  <a:tcPr marL="9525" marR="9525" marT="9525" marB="0" anchor="b"/>
                </a:tc>
                <a:tc>
                  <a:txBody>
                    <a:bodyPr/>
                    <a:lstStyle/>
                    <a:p>
                      <a:pPr algn="ctr" fontAlgn="b"/>
                      <a:r>
                        <a:rPr lang="en-US" sz="1200" b="0" u="none" strike="noStrike">
                          <a:solidFill>
                            <a:srgbClr val="000000"/>
                          </a:solidFill>
                          <a:effectLst/>
                          <a:latin typeface="Proxima Nova Cn Rg" panose="02000506030000020004" charset="0"/>
                        </a:rPr>
                        <a:t>1%</a:t>
                      </a:r>
                      <a:endParaRPr lang="en-US" sz="1200" b="0" i="0" u="none" strike="noStrike">
                        <a:solidFill>
                          <a:srgbClr val="000000"/>
                        </a:solidFill>
                        <a:effectLst/>
                        <a:latin typeface="Proxima Nova Cn Rg" panose="02000506030000020004" charset="0"/>
                      </a:endParaRPr>
                    </a:p>
                  </a:txBody>
                  <a:tcPr marL="9525" marR="9525" marT="9525" marB="0" anchor="b"/>
                </a:tc>
                <a:extLst>
                  <a:ext uri="{0D108BD9-81ED-4DB2-BD59-A6C34878D82A}">
                    <a16:rowId xmlns:a16="http://schemas.microsoft.com/office/drawing/2014/main" val="2827580938"/>
                  </a:ext>
                </a:extLst>
              </a:tr>
            </a:tbl>
          </a:graphicData>
        </a:graphic>
      </p:graphicFrame>
    </p:spTree>
    <p:extLst>
      <p:ext uri="{BB962C8B-B14F-4D97-AF65-F5344CB8AC3E}">
        <p14:creationId xmlns:p14="http://schemas.microsoft.com/office/powerpoint/2010/main" val="315024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sz="5400" b="1"/>
              <a:t>Summary</a:t>
            </a:r>
          </a:p>
        </p:txBody>
      </p:sp>
    </p:spTree>
    <p:extLst>
      <p:ext uri="{BB962C8B-B14F-4D97-AF65-F5344CB8AC3E}">
        <p14:creationId xmlns:p14="http://schemas.microsoft.com/office/powerpoint/2010/main" val="25510905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5C0A1-298B-4186-51FE-A8DC84ECEBF9}"/>
              </a:ext>
            </a:extLst>
          </p:cNvPr>
          <p:cNvSpPr>
            <a:spLocks noGrp="1"/>
          </p:cNvSpPr>
          <p:nvPr>
            <p:ph type="body" sz="quarter" idx="12"/>
          </p:nvPr>
        </p:nvSpPr>
        <p:spPr>
          <a:xfrm>
            <a:off x="457200" y="822960"/>
            <a:ext cx="7886702" cy="609600"/>
          </a:xfrm>
        </p:spPr>
        <p:txBody>
          <a:bodyPr/>
          <a:lstStyle/>
          <a:p>
            <a:r>
              <a:rPr lang="en-US"/>
              <a:t>What do you believe are the greatest risks to motorcycle riders’ safety?</a:t>
            </a:r>
          </a:p>
        </p:txBody>
      </p:sp>
      <p:sp>
        <p:nvSpPr>
          <p:cNvPr id="3" name="Title 2">
            <a:extLst>
              <a:ext uri="{FF2B5EF4-FFF2-40B4-BE49-F238E27FC236}">
                <a16:creationId xmlns:a16="http://schemas.microsoft.com/office/drawing/2014/main" id="{2BF44113-2C37-48D4-40AA-01B1822543BA}"/>
              </a:ext>
            </a:extLst>
          </p:cNvPr>
          <p:cNvSpPr>
            <a:spLocks noGrp="1"/>
          </p:cNvSpPr>
          <p:nvPr>
            <p:ph type="title"/>
          </p:nvPr>
        </p:nvSpPr>
        <p:spPr/>
        <p:txBody>
          <a:bodyPr/>
          <a:lstStyle/>
          <a:p>
            <a:r>
              <a:rPr lang="en-US" sz="2000"/>
              <a:t>SAFETY</a:t>
            </a:r>
            <a:endParaRPr lang="en-US"/>
          </a:p>
        </p:txBody>
      </p:sp>
      <p:graphicFrame>
        <p:nvGraphicFramePr>
          <p:cNvPr id="6" name="Table 5">
            <a:extLst>
              <a:ext uri="{FF2B5EF4-FFF2-40B4-BE49-F238E27FC236}">
                <a16:creationId xmlns:a16="http://schemas.microsoft.com/office/drawing/2014/main" id="{8F4656B2-EF16-4166-B04C-7FD8F263B25E}"/>
              </a:ext>
            </a:extLst>
          </p:cNvPr>
          <p:cNvGraphicFramePr>
            <a:graphicFrameLocks noGrp="1"/>
          </p:cNvGraphicFramePr>
          <p:nvPr>
            <p:extLst>
              <p:ext uri="{D42A27DB-BD31-4B8C-83A1-F6EECF244321}">
                <p14:modId xmlns:p14="http://schemas.microsoft.com/office/powerpoint/2010/main" val="747583404"/>
              </p:ext>
            </p:extLst>
          </p:nvPr>
        </p:nvGraphicFramePr>
        <p:xfrm>
          <a:off x="457200" y="1554480"/>
          <a:ext cx="7886702" cy="3291840"/>
        </p:xfrm>
        <a:graphic>
          <a:graphicData uri="http://schemas.openxmlformats.org/drawingml/2006/table">
            <a:tbl>
              <a:tblPr/>
              <a:tblGrid>
                <a:gridCol w="3707222">
                  <a:extLst>
                    <a:ext uri="{9D8B030D-6E8A-4147-A177-3AD203B41FA5}">
                      <a16:colId xmlns:a16="http://schemas.microsoft.com/office/drawing/2014/main" val="475988651"/>
                    </a:ext>
                  </a:extLst>
                </a:gridCol>
                <a:gridCol w="522435">
                  <a:extLst>
                    <a:ext uri="{9D8B030D-6E8A-4147-A177-3AD203B41FA5}">
                      <a16:colId xmlns:a16="http://schemas.microsoft.com/office/drawing/2014/main" val="3848519734"/>
                    </a:ext>
                  </a:extLst>
                </a:gridCol>
                <a:gridCol w="522435">
                  <a:extLst>
                    <a:ext uri="{9D8B030D-6E8A-4147-A177-3AD203B41FA5}">
                      <a16:colId xmlns:a16="http://schemas.microsoft.com/office/drawing/2014/main" val="2119800828"/>
                    </a:ext>
                  </a:extLst>
                </a:gridCol>
                <a:gridCol w="522435">
                  <a:extLst>
                    <a:ext uri="{9D8B030D-6E8A-4147-A177-3AD203B41FA5}">
                      <a16:colId xmlns:a16="http://schemas.microsoft.com/office/drawing/2014/main" val="2215519196"/>
                    </a:ext>
                  </a:extLst>
                </a:gridCol>
                <a:gridCol w="522435">
                  <a:extLst>
                    <a:ext uri="{9D8B030D-6E8A-4147-A177-3AD203B41FA5}">
                      <a16:colId xmlns:a16="http://schemas.microsoft.com/office/drawing/2014/main" val="1257813266"/>
                    </a:ext>
                  </a:extLst>
                </a:gridCol>
                <a:gridCol w="522435">
                  <a:extLst>
                    <a:ext uri="{9D8B030D-6E8A-4147-A177-3AD203B41FA5}">
                      <a16:colId xmlns:a16="http://schemas.microsoft.com/office/drawing/2014/main" val="1016719480"/>
                    </a:ext>
                  </a:extLst>
                </a:gridCol>
                <a:gridCol w="522435">
                  <a:extLst>
                    <a:ext uri="{9D8B030D-6E8A-4147-A177-3AD203B41FA5}">
                      <a16:colId xmlns:a16="http://schemas.microsoft.com/office/drawing/2014/main" val="1191848451"/>
                    </a:ext>
                  </a:extLst>
                </a:gridCol>
                <a:gridCol w="522435">
                  <a:extLst>
                    <a:ext uri="{9D8B030D-6E8A-4147-A177-3AD203B41FA5}">
                      <a16:colId xmlns:a16="http://schemas.microsoft.com/office/drawing/2014/main" val="1277201228"/>
                    </a:ext>
                  </a:extLst>
                </a:gridCol>
                <a:gridCol w="522435">
                  <a:extLst>
                    <a:ext uri="{9D8B030D-6E8A-4147-A177-3AD203B41FA5}">
                      <a16:colId xmlns:a16="http://schemas.microsoft.com/office/drawing/2014/main" val="2610945828"/>
                    </a:ext>
                  </a:extLst>
                </a:gridCol>
              </a:tblGrid>
              <a:tr h="219456">
                <a:tc>
                  <a:txBody>
                    <a:bodyPr/>
                    <a:lstStyle/>
                    <a:p>
                      <a:pPr algn="l" fontAlgn="b">
                        <a:buNone/>
                      </a:pPr>
                      <a:r>
                        <a:rPr lang="en-US" sz="1100" b="0" i="0" u="none" strike="noStrike">
                          <a:solidFill>
                            <a:srgbClr val="000000"/>
                          </a:solidFill>
                          <a:effectLst/>
                          <a:latin typeface="Proxima Nova Cn Rg" panose="02000506030000020004" pitchFamily="50" charset="0"/>
                        </a:rPr>
                        <a:t> </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gridSpan="3">
                  <a:txBody>
                    <a:bodyPr/>
                    <a:lstStyle/>
                    <a:p>
                      <a:pPr algn="ctr" rtl="0" fontAlgn="b">
                        <a:buNone/>
                      </a:pPr>
                      <a:r>
                        <a:rPr lang="en-US" sz="1100" b="0" i="0" u="none" strike="noStrike">
                          <a:solidFill>
                            <a:srgbClr val="13407E"/>
                          </a:solidFill>
                          <a:effectLst/>
                          <a:latin typeface="Proxima Nova Cn Rg" panose="02000506030000020004" pitchFamily="50" charset="0"/>
                        </a:rPr>
                        <a:t>Gender</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gridSpan="5">
                  <a:txBody>
                    <a:bodyPr/>
                    <a:lstStyle/>
                    <a:p>
                      <a:pPr algn="ctr" rtl="0" fontAlgn="b">
                        <a:buNone/>
                      </a:pPr>
                      <a:r>
                        <a:rPr lang="en-US" sz="1100" b="0" i="0" u="none" strike="noStrike">
                          <a:solidFill>
                            <a:srgbClr val="13407E"/>
                          </a:solidFill>
                          <a:effectLst/>
                          <a:latin typeface="Proxima Nova Cn Rg" panose="02000506030000020004" pitchFamily="50" charset="0"/>
                        </a:rPr>
                        <a:t>Age</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1028302"/>
                  </a:ext>
                </a:extLst>
              </a:tr>
              <a:tr h="229431">
                <a:tc>
                  <a:txBody>
                    <a:bodyPr/>
                    <a:lstStyle/>
                    <a:p>
                      <a:pPr algn="l" fontAlgn="b">
                        <a:buNone/>
                      </a:pPr>
                      <a:r>
                        <a:rPr lang="en-US" sz="1100" b="0" i="0" u="none" strike="noStrike">
                          <a:solidFill>
                            <a:srgbClr val="000000"/>
                          </a:solidFill>
                          <a:effectLst/>
                          <a:latin typeface="Proxima Nova Cn Rg" panose="02000506030000020004" pitchFamily="50" charset="0"/>
                        </a:rPr>
                        <a:t> </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Female</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Male</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Other*</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18-34</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35-44</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45-54</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55-64</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65+</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662957851"/>
                  </a:ext>
                </a:extLst>
              </a:tr>
              <a:tr h="438912">
                <a:tc>
                  <a:txBody>
                    <a:bodyPr/>
                    <a:lstStyle/>
                    <a:p>
                      <a:pPr algn="l" rtl="0" fontAlgn="b">
                        <a:buNone/>
                      </a:pPr>
                      <a:r>
                        <a:rPr lang="en-US" sz="1100" b="0" i="0" u="none" strike="noStrike">
                          <a:solidFill>
                            <a:srgbClr val="000000"/>
                          </a:solidFill>
                          <a:effectLst/>
                          <a:latin typeface="Proxima Nova Cn Rg" panose="02000506030000020004" pitchFamily="50" charset="0"/>
                        </a:rPr>
                        <a:t>Drivers engaging in distracted driving (texting, calling, eating, under the influence of drugs or alcohol, etc.)</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40%</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16%</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36%</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32%</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37%</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31%</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19%</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extLst>
                  <a:ext uri="{0D108BD9-81ED-4DB2-BD59-A6C34878D82A}">
                    <a16:rowId xmlns:a16="http://schemas.microsoft.com/office/drawing/2014/main" val="2060623593"/>
                  </a:ext>
                </a:extLst>
              </a:tr>
              <a:tr h="438912">
                <a:tc>
                  <a:txBody>
                    <a:bodyPr/>
                    <a:lstStyle/>
                    <a:p>
                      <a:pPr algn="l" rtl="0" fontAlgn="b">
                        <a:buNone/>
                      </a:pPr>
                      <a:r>
                        <a:rPr lang="en-US" sz="1100" b="0" i="0" u="none" strike="noStrike">
                          <a:solidFill>
                            <a:srgbClr val="000000"/>
                          </a:solidFill>
                          <a:effectLst/>
                          <a:latin typeface="Proxima Nova Cn Rg" panose="02000506030000020004" pitchFamily="50" charset="0"/>
                        </a:rPr>
                        <a:t>Drivers not looking for/seeing motorcyclists or checking their blind spots</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42%</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33%</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40%</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31%</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20%</a:t>
                      </a:r>
                    </a:p>
                  </a:txBody>
                  <a:tcPr marL="8881" marR="8881" marT="8881" marB="0" anchor="b">
                    <a:lnL>
                      <a:noFill/>
                    </a:lnL>
                    <a:lnR>
                      <a:noFill/>
                    </a:lnR>
                    <a:lnT>
                      <a:noFill/>
                    </a:lnT>
                    <a:lnB>
                      <a:noFill/>
                    </a:lnB>
                    <a:noFill/>
                  </a:tcPr>
                </a:tc>
                <a:extLst>
                  <a:ext uri="{0D108BD9-81ED-4DB2-BD59-A6C34878D82A}">
                    <a16:rowId xmlns:a16="http://schemas.microsoft.com/office/drawing/2014/main" val="3509613834"/>
                  </a:ext>
                </a:extLst>
              </a:tr>
              <a:tr h="438912">
                <a:tc>
                  <a:txBody>
                    <a:bodyPr/>
                    <a:lstStyle/>
                    <a:p>
                      <a:pPr algn="l" rtl="0" fontAlgn="b">
                        <a:buNone/>
                      </a:pPr>
                      <a:r>
                        <a:rPr lang="en-US" sz="1100" b="0" i="0" u="none" strike="noStrike">
                          <a:solidFill>
                            <a:srgbClr val="000000"/>
                          </a:solidFill>
                          <a:effectLst/>
                          <a:latin typeface="Proxima Nova Cn Rg" panose="02000506030000020004" pitchFamily="50" charset="0"/>
                        </a:rPr>
                        <a:t>Drivers not adhering to safety or traffic laws (driving too fast, driving aggressively, etc.)</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15%</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30%</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12%</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28%</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29%</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2234966907"/>
                  </a:ext>
                </a:extLst>
              </a:tr>
              <a:tr h="438912">
                <a:tc>
                  <a:txBody>
                    <a:bodyPr/>
                    <a:lstStyle/>
                    <a:p>
                      <a:pPr algn="l" rtl="0" fontAlgn="b">
                        <a:buNone/>
                      </a:pPr>
                      <a:r>
                        <a:rPr lang="en-US" sz="1100" b="0" i="0" u="none" strike="noStrike">
                          <a:solidFill>
                            <a:srgbClr val="000000"/>
                          </a:solidFill>
                          <a:effectLst/>
                          <a:latin typeface="Proxima Nova Cn Rg" panose="02000506030000020004" pitchFamily="50" charset="0"/>
                        </a:rPr>
                        <a:t>Road hazards (potholes, debris, rain, animals, children, pedestrians, etc.)</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11%</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29%</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12%</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27%</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21%</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23%</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15%</a:t>
                      </a:r>
                    </a:p>
                  </a:txBody>
                  <a:tcPr marL="8881" marR="8881" marT="8881" marB="0" anchor="b">
                    <a:lnL>
                      <a:noFill/>
                    </a:lnL>
                    <a:lnR>
                      <a:noFill/>
                    </a:lnR>
                    <a:lnT>
                      <a:noFill/>
                    </a:lnT>
                    <a:lnB>
                      <a:noFill/>
                    </a:lnB>
                    <a:noFill/>
                  </a:tcPr>
                </a:tc>
                <a:extLst>
                  <a:ext uri="{0D108BD9-81ED-4DB2-BD59-A6C34878D82A}">
                    <a16:rowId xmlns:a16="http://schemas.microsoft.com/office/drawing/2014/main" val="2288029680"/>
                  </a:ext>
                </a:extLst>
              </a:tr>
              <a:tr h="219456">
                <a:tc>
                  <a:txBody>
                    <a:bodyPr/>
                    <a:lstStyle/>
                    <a:p>
                      <a:pPr algn="l" rtl="0" fontAlgn="b">
                        <a:buNone/>
                      </a:pPr>
                      <a:r>
                        <a:rPr lang="en-US" sz="1100" b="0" i="0" u="none" strike="noStrike">
                          <a:solidFill>
                            <a:srgbClr val="000000"/>
                          </a:solidFill>
                          <a:effectLst/>
                          <a:latin typeface="Proxima Nova Cn Rg" panose="02000506030000020004" pitchFamily="50" charset="0"/>
                        </a:rPr>
                        <a:t>Lack of protection/safety gear and/or experience</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15%</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11%</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3758017597"/>
                  </a:ext>
                </a:extLst>
              </a:tr>
              <a:tr h="219456">
                <a:tc>
                  <a:txBody>
                    <a:bodyPr/>
                    <a:lstStyle/>
                    <a:p>
                      <a:pPr algn="l" rtl="0" fontAlgn="b">
                        <a:buNone/>
                      </a:pPr>
                      <a:r>
                        <a:rPr lang="en-US" sz="1100" b="0" i="0" u="none" strike="noStrike">
                          <a:solidFill>
                            <a:srgbClr val="000000"/>
                          </a:solidFill>
                          <a:effectLst/>
                          <a:latin typeface="Proxima Nova Cn Rg" panose="02000506030000020004" pitchFamily="50" charset="0"/>
                        </a:rPr>
                        <a:t>I believe motorcycles themselves are dangerous</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7%</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8%</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11%</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8%</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9%</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5%</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a:t>
                      </a:r>
                    </a:p>
                  </a:txBody>
                  <a:tcPr marL="8881" marR="8881" marT="8881" marB="0" anchor="b">
                    <a:lnL>
                      <a:noFill/>
                    </a:lnL>
                    <a:lnR>
                      <a:noFill/>
                    </a:lnR>
                    <a:lnT>
                      <a:noFill/>
                    </a:lnT>
                    <a:lnB>
                      <a:noFill/>
                    </a:lnB>
                    <a:noFill/>
                  </a:tcPr>
                </a:tc>
                <a:extLst>
                  <a:ext uri="{0D108BD9-81ED-4DB2-BD59-A6C34878D82A}">
                    <a16:rowId xmlns:a16="http://schemas.microsoft.com/office/drawing/2014/main" val="1098355697"/>
                  </a:ext>
                </a:extLst>
              </a:tr>
              <a:tr h="219456">
                <a:tc>
                  <a:txBody>
                    <a:bodyPr/>
                    <a:lstStyle/>
                    <a:p>
                      <a:pPr algn="l" rtl="0" fontAlgn="b">
                        <a:buNone/>
                      </a:pPr>
                      <a:r>
                        <a:rPr lang="en-US" sz="1100" b="0" i="0" u="none" strike="noStrike">
                          <a:solidFill>
                            <a:srgbClr val="000000"/>
                          </a:solidFill>
                          <a:effectLst/>
                          <a:latin typeface="Proxima Nova Cn Rg" panose="02000506030000020004" pitchFamily="50" charset="0"/>
                        </a:rPr>
                        <a:t>Other</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5%</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6%</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5%</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1281308822"/>
                  </a:ext>
                </a:extLst>
              </a:tr>
              <a:tr h="229431">
                <a:tc>
                  <a:txBody>
                    <a:bodyPr/>
                    <a:lstStyle/>
                    <a:p>
                      <a:pPr algn="l" rtl="0" fontAlgn="b">
                        <a:buNone/>
                      </a:pPr>
                      <a:r>
                        <a:rPr lang="en-US" sz="1100" b="0" i="0" u="none" strike="noStrike">
                          <a:solidFill>
                            <a:srgbClr val="000000"/>
                          </a:solidFill>
                          <a:effectLst/>
                          <a:latin typeface="Proxima Nova Cn Rg" panose="02000506030000020004" pitchFamily="50" charset="0"/>
                        </a:rPr>
                        <a:t>Don't know</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&lt;1%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&lt;1%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&lt;1%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25645050"/>
                  </a:ext>
                </a:extLst>
              </a:tr>
              <a:tr h="199506">
                <a:tc gridSpan="9">
                  <a:txBody>
                    <a:bodyPr/>
                    <a:lstStyle/>
                    <a:p>
                      <a:pPr algn="l" fontAlgn="b">
                        <a:buNone/>
                      </a:pPr>
                      <a:r>
                        <a:rPr lang="en-US" sz="900" b="0" i="0" u="none" strike="noStrike">
                          <a:solidFill>
                            <a:srgbClr val="000000"/>
                          </a:solidFill>
                          <a:effectLst/>
                          <a:latin typeface="Proxima Nova Cn Rg" panose="02000506030000020004" pitchFamily="50" charset="0"/>
                        </a:rPr>
                        <a:t>* Includes Transgender, non-binary, or another gender</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0221697"/>
                  </a:ext>
                </a:extLst>
              </a:tr>
            </a:tbl>
          </a:graphicData>
        </a:graphic>
      </p:graphicFrame>
    </p:spTree>
    <p:extLst>
      <p:ext uri="{BB962C8B-B14F-4D97-AF65-F5344CB8AC3E}">
        <p14:creationId xmlns:p14="http://schemas.microsoft.com/office/powerpoint/2010/main" val="28977542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5C0A1-298B-4186-51FE-A8DC84ECEBF9}"/>
              </a:ext>
            </a:extLst>
          </p:cNvPr>
          <p:cNvSpPr>
            <a:spLocks noGrp="1"/>
          </p:cNvSpPr>
          <p:nvPr>
            <p:ph type="body" sz="quarter" idx="12"/>
          </p:nvPr>
        </p:nvSpPr>
        <p:spPr>
          <a:xfrm>
            <a:off x="457200" y="822960"/>
            <a:ext cx="7886702" cy="609600"/>
          </a:xfrm>
        </p:spPr>
        <p:txBody>
          <a:bodyPr/>
          <a:lstStyle/>
          <a:p>
            <a:r>
              <a:rPr lang="en-US"/>
              <a:t>What do you believe are the greatest risks to motorcycle riders’ safety?</a:t>
            </a:r>
          </a:p>
        </p:txBody>
      </p:sp>
      <p:sp>
        <p:nvSpPr>
          <p:cNvPr id="3" name="Title 2">
            <a:extLst>
              <a:ext uri="{FF2B5EF4-FFF2-40B4-BE49-F238E27FC236}">
                <a16:creationId xmlns:a16="http://schemas.microsoft.com/office/drawing/2014/main" id="{2BF44113-2C37-48D4-40AA-01B1822543BA}"/>
              </a:ext>
            </a:extLst>
          </p:cNvPr>
          <p:cNvSpPr>
            <a:spLocks noGrp="1"/>
          </p:cNvSpPr>
          <p:nvPr>
            <p:ph type="title"/>
          </p:nvPr>
        </p:nvSpPr>
        <p:spPr/>
        <p:txBody>
          <a:bodyPr/>
          <a:lstStyle/>
          <a:p>
            <a:r>
              <a:rPr lang="en-US" sz="2000"/>
              <a:t>SAFETY</a:t>
            </a:r>
            <a:endParaRPr lang="en-US"/>
          </a:p>
        </p:txBody>
      </p:sp>
      <p:graphicFrame>
        <p:nvGraphicFramePr>
          <p:cNvPr id="5" name="Table 4">
            <a:extLst>
              <a:ext uri="{FF2B5EF4-FFF2-40B4-BE49-F238E27FC236}">
                <a16:creationId xmlns:a16="http://schemas.microsoft.com/office/drawing/2014/main" id="{9E3587DF-DD3C-84FC-3EDA-66DEBD95B41B}"/>
              </a:ext>
            </a:extLst>
          </p:cNvPr>
          <p:cNvGraphicFramePr>
            <a:graphicFrameLocks noGrp="1"/>
          </p:cNvGraphicFramePr>
          <p:nvPr>
            <p:extLst>
              <p:ext uri="{D42A27DB-BD31-4B8C-83A1-F6EECF244321}">
                <p14:modId xmlns:p14="http://schemas.microsoft.com/office/powerpoint/2010/main" val="536441160"/>
              </p:ext>
            </p:extLst>
          </p:nvPr>
        </p:nvGraphicFramePr>
        <p:xfrm>
          <a:off x="457200" y="1554480"/>
          <a:ext cx="7886703" cy="3298699"/>
        </p:xfrm>
        <a:graphic>
          <a:graphicData uri="http://schemas.openxmlformats.org/drawingml/2006/table">
            <a:tbl>
              <a:tblPr/>
              <a:tblGrid>
                <a:gridCol w="3707223">
                  <a:extLst>
                    <a:ext uri="{9D8B030D-6E8A-4147-A177-3AD203B41FA5}">
                      <a16:colId xmlns:a16="http://schemas.microsoft.com/office/drawing/2014/main" val="3304764114"/>
                    </a:ext>
                  </a:extLst>
                </a:gridCol>
                <a:gridCol w="522435">
                  <a:extLst>
                    <a:ext uri="{9D8B030D-6E8A-4147-A177-3AD203B41FA5}">
                      <a16:colId xmlns:a16="http://schemas.microsoft.com/office/drawing/2014/main" val="2002067993"/>
                    </a:ext>
                  </a:extLst>
                </a:gridCol>
                <a:gridCol w="522435">
                  <a:extLst>
                    <a:ext uri="{9D8B030D-6E8A-4147-A177-3AD203B41FA5}">
                      <a16:colId xmlns:a16="http://schemas.microsoft.com/office/drawing/2014/main" val="2029274404"/>
                    </a:ext>
                  </a:extLst>
                </a:gridCol>
                <a:gridCol w="522435">
                  <a:extLst>
                    <a:ext uri="{9D8B030D-6E8A-4147-A177-3AD203B41FA5}">
                      <a16:colId xmlns:a16="http://schemas.microsoft.com/office/drawing/2014/main" val="1308686882"/>
                    </a:ext>
                  </a:extLst>
                </a:gridCol>
                <a:gridCol w="522435">
                  <a:extLst>
                    <a:ext uri="{9D8B030D-6E8A-4147-A177-3AD203B41FA5}">
                      <a16:colId xmlns:a16="http://schemas.microsoft.com/office/drawing/2014/main" val="4163426176"/>
                    </a:ext>
                  </a:extLst>
                </a:gridCol>
                <a:gridCol w="522435">
                  <a:extLst>
                    <a:ext uri="{9D8B030D-6E8A-4147-A177-3AD203B41FA5}">
                      <a16:colId xmlns:a16="http://schemas.microsoft.com/office/drawing/2014/main" val="2395748767"/>
                    </a:ext>
                  </a:extLst>
                </a:gridCol>
                <a:gridCol w="522435">
                  <a:extLst>
                    <a:ext uri="{9D8B030D-6E8A-4147-A177-3AD203B41FA5}">
                      <a16:colId xmlns:a16="http://schemas.microsoft.com/office/drawing/2014/main" val="2802749451"/>
                    </a:ext>
                  </a:extLst>
                </a:gridCol>
                <a:gridCol w="522435">
                  <a:extLst>
                    <a:ext uri="{9D8B030D-6E8A-4147-A177-3AD203B41FA5}">
                      <a16:colId xmlns:a16="http://schemas.microsoft.com/office/drawing/2014/main" val="1905980931"/>
                    </a:ext>
                  </a:extLst>
                </a:gridCol>
                <a:gridCol w="522435">
                  <a:extLst>
                    <a:ext uri="{9D8B030D-6E8A-4147-A177-3AD203B41FA5}">
                      <a16:colId xmlns:a16="http://schemas.microsoft.com/office/drawing/2014/main" val="4127115131"/>
                    </a:ext>
                  </a:extLst>
                </a:gridCol>
              </a:tblGrid>
              <a:tr h="104158">
                <a:tc>
                  <a:txBody>
                    <a:bodyPr/>
                    <a:lstStyle/>
                    <a:p>
                      <a:pPr algn="l" fontAlgn="b">
                        <a:buNone/>
                      </a:pPr>
                      <a:r>
                        <a:rPr lang="en-US" sz="1100" b="0" i="0" u="none" strike="noStrike">
                          <a:solidFill>
                            <a:srgbClr val="000000"/>
                          </a:solidFill>
                          <a:effectLst/>
                          <a:latin typeface="Arial" panose="020B0604020202020204" pitchFamily="34" charset="0"/>
                        </a:rPr>
                        <a:t> </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gridSpan="2">
                  <a:txBody>
                    <a:bodyPr/>
                    <a:lstStyle/>
                    <a:p>
                      <a:pPr algn="ctr" rtl="0" fontAlgn="b">
                        <a:buNone/>
                      </a:pPr>
                      <a:r>
                        <a:rPr lang="en-US" sz="1100" b="0" i="0" u="none" strike="noStrike">
                          <a:solidFill>
                            <a:srgbClr val="13407E"/>
                          </a:solidFill>
                          <a:effectLst/>
                          <a:latin typeface="Proxima Nova Cn Rg" panose="02000506030000020004" pitchFamily="50" charset="0"/>
                        </a:rPr>
                        <a:t>Ethnicity</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gridSpan="5">
                  <a:txBody>
                    <a:bodyPr/>
                    <a:lstStyle/>
                    <a:p>
                      <a:pPr algn="ctr" rtl="0" fontAlgn="b">
                        <a:buNone/>
                      </a:pPr>
                      <a:r>
                        <a:rPr lang="en-US" sz="1100" b="0" i="0" u="none" strike="noStrike">
                          <a:solidFill>
                            <a:srgbClr val="13407E"/>
                          </a:solidFill>
                          <a:effectLst/>
                          <a:latin typeface="Proxima Nova Cn Rg" panose="02000506030000020004" pitchFamily="50" charset="0"/>
                        </a:rPr>
                        <a:t>Race</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rial" panose="020B0604020202020204" pitchFamily="34" charset="0"/>
                        </a:rPr>
                        <a:t> </a:t>
                      </a:r>
                    </a:p>
                  </a:txBody>
                  <a:tcPr marL="8881" marR="8881" marT="8881"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18151687"/>
                  </a:ext>
                </a:extLst>
              </a:tr>
              <a:tr h="386557">
                <a:tc>
                  <a:txBody>
                    <a:bodyPr/>
                    <a:lstStyle/>
                    <a:p>
                      <a:pPr algn="l" fontAlgn="b">
                        <a:buNone/>
                      </a:pPr>
                      <a:r>
                        <a:rPr lang="en-US" sz="1700" b="0" i="0" u="none" strike="noStrike">
                          <a:solidFill>
                            <a:srgbClr val="000000"/>
                          </a:solidFill>
                          <a:effectLst/>
                          <a:latin typeface="Arial" panose="020B0604020202020204" pitchFamily="34" charset="0"/>
                        </a:rPr>
                        <a:t> </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Hispanic</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Non-Hisp.</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AI/AN</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Asian</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Black</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NH/PI</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White</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13407E"/>
                          </a:solidFill>
                          <a:effectLst/>
                          <a:latin typeface="Proxima Nova Cn Rg" panose="02000506030000020004" pitchFamily="50" charset="0"/>
                        </a:rPr>
                        <a:t>Other</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23760802"/>
                  </a:ext>
                </a:extLst>
              </a:tr>
              <a:tr h="422342">
                <a:tc>
                  <a:txBody>
                    <a:bodyPr/>
                    <a:lstStyle/>
                    <a:p>
                      <a:pPr algn="l" rtl="0" fontAlgn="b">
                        <a:buNone/>
                      </a:pPr>
                      <a:r>
                        <a:rPr lang="en-US" sz="1100" b="0" i="0" u="none" strike="noStrike">
                          <a:solidFill>
                            <a:srgbClr val="000000"/>
                          </a:solidFill>
                          <a:effectLst/>
                          <a:latin typeface="Proxima Nova Cn Rg" panose="02000506030000020004" pitchFamily="50" charset="0"/>
                        </a:rPr>
                        <a:t>Drivers engaging in distracted driving (texting, calling, eating, under the influence of drugs or alcohol, etc.)</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37%</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27%</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43%</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23%</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28%</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14%</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27%</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41%</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solidFill>
                      <a:srgbClr val="D0D9E5"/>
                    </a:solidFill>
                  </a:tcPr>
                </a:tc>
                <a:extLst>
                  <a:ext uri="{0D108BD9-81ED-4DB2-BD59-A6C34878D82A}">
                    <a16:rowId xmlns:a16="http://schemas.microsoft.com/office/drawing/2014/main" val="3780482016"/>
                  </a:ext>
                </a:extLst>
              </a:tr>
              <a:tr h="422342">
                <a:tc>
                  <a:txBody>
                    <a:bodyPr/>
                    <a:lstStyle/>
                    <a:p>
                      <a:pPr algn="l" rtl="0" fontAlgn="b">
                        <a:buNone/>
                      </a:pPr>
                      <a:r>
                        <a:rPr lang="en-US" sz="1100" b="0" i="0" u="none" strike="noStrike">
                          <a:solidFill>
                            <a:srgbClr val="000000"/>
                          </a:solidFill>
                          <a:effectLst/>
                          <a:latin typeface="Proxima Nova Cn Rg" panose="02000506030000020004" pitchFamily="50" charset="0"/>
                        </a:rPr>
                        <a:t>Drivers not looking for/seeing motorcyclists or checking their blind spots</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38%</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28%</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40%</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43%</a:t>
                      </a:r>
                    </a:p>
                  </a:txBody>
                  <a:tcPr marL="8881" marR="8881" marT="8881" marB="0" anchor="b">
                    <a:lnL>
                      <a:noFill/>
                    </a:lnL>
                    <a:lnR>
                      <a:noFill/>
                    </a:lnR>
                    <a:lnT>
                      <a:noFill/>
                    </a:lnT>
                    <a:lnB>
                      <a:noFill/>
                    </a:lnB>
                    <a:noFill/>
                  </a:tcPr>
                </a:tc>
                <a:extLst>
                  <a:ext uri="{0D108BD9-81ED-4DB2-BD59-A6C34878D82A}">
                    <a16:rowId xmlns:a16="http://schemas.microsoft.com/office/drawing/2014/main" val="362648693"/>
                  </a:ext>
                </a:extLst>
              </a:tr>
              <a:tr h="422342">
                <a:tc>
                  <a:txBody>
                    <a:bodyPr/>
                    <a:lstStyle/>
                    <a:p>
                      <a:pPr algn="l" rtl="0" fontAlgn="b">
                        <a:buNone/>
                      </a:pPr>
                      <a:r>
                        <a:rPr lang="en-US" sz="1100" b="0" i="0" u="none" strike="noStrike">
                          <a:solidFill>
                            <a:srgbClr val="000000"/>
                          </a:solidFill>
                          <a:effectLst/>
                          <a:latin typeface="Proxima Nova Cn Rg" panose="02000506030000020004" pitchFamily="50" charset="0"/>
                        </a:rPr>
                        <a:t>Drivers not adhering to safety or traffic laws (driving too fast, driving aggressively, etc.)</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40%</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10%</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35%</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1471584551"/>
                  </a:ext>
                </a:extLst>
              </a:tr>
              <a:tr h="422342">
                <a:tc>
                  <a:txBody>
                    <a:bodyPr/>
                    <a:lstStyle/>
                    <a:p>
                      <a:pPr algn="l" rtl="0" fontAlgn="b">
                        <a:buNone/>
                      </a:pPr>
                      <a:r>
                        <a:rPr lang="en-US" sz="1100" b="0" i="0" u="none" strike="noStrike">
                          <a:solidFill>
                            <a:srgbClr val="000000"/>
                          </a:solidFill>
                          <a:effectLst/>
                          <a:latin typeface="Proxima Nova Cn Rg" panose="02000506030000020004" pitchFamily="50" charset="0"/>
                        </a:rPr>
                        <a:t>Road hazards (potholes, debris, rain, animals, children, pedestrians, etc.)</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20%</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38%</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20%</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20%</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27%</a:t>
                      </a:r>
                    </a:p>
                  </a:txBody>
                  <a:tcPr marL="8881" marR="8881" marT="8881" marB="0" anchor="b">
                    <a:lnL>
                      <a:noFill/>
                    </a:lnL>
                    <a:lnR>
                      <a:noFill/>
                    </a:lnR>
                    <a:lnT>
                      <a:noFill/>
                    </a:lnT>
                    <a:lnB>
                      <a:noFill/>
                    </a:lnB>
                    <a:noFill/>
                  </a:tcPr>
                </a:tc>
                <a:extLst>
                  <a:ext uri="{0D108BD9-81ED-4DB2-BD59-A6C34878D82A}">
                    <a16:rowId xmlns:a16="http://schemas.microsoft.com/office/drawing/2014/main" val="3249624790"/>
                  </a:ext>
                </a:extLst>
              </a:tr>
              <a:tr h="211170">
                <a:tc>
                  <a:txBody>
                    <a:bodyPr/>
                    <a:lstStyle/>
                    <a:p>
                      <a:pPr algn="l" rtl="0" fontAlgn="b">
                        <a:buNone/>
                      </a:pPr>
                      <a:r>
                        <a:rPr lang="en-US" sz="1100" b="0" i="0" u="none" strike="noStrike">
                          <a:solidFill>
                            <a:srgbClr val="000000"/>
                          </a:solidFill>
                          <a:effectLst/>
                          <a:latin typeface="Proxima Nova Cn Rg" panose="02000506030000020004" pitchFamily="50" charset="0"/>
                        </a:rPr>
                        <a:t>Lack of protection/safety gear and/or experience</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39%</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18%</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16%</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16%</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25%</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156445564"/>
                  </a:ext>
                </a:extLst>
              </a:tr>
              <a:tr h="211170">
                <a:tc>
                  <a:txBody>
                    <a:bodyPr/>
                    <a:lstStyle/>
                    <a:p>
                      <a:pPr algn="l" rtl="0" fontAlgn="b">
                        <a:buNone/>
                      </a:pPr>
                      <a:r>
                        <a:rPr lang="en-US" sz="1100" b="0" i="0" u="none" strike="noStrike">
                          <a:solidFill>
                            <a:srgbClr val="000000"/>
                          </a:solidFill>
                          <a:effectLst/>
                          <a:latin typeface="Proxima Nova Cn Rg" panose="02000506030000020004" pitchFamily="50" charset="0"/>
                        </a:rPr>
                        <a:t>I believe motorcycles themselves are dangerous</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14%</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7%</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6%</a:t>
                      </a:r>
                    </a:p>
                  </a:txBody>
                  <a:tcPr marL="8881" marR="8881" marT="8881" marB="0" anchor="b">
                    <a:lnL>
                      <a:noFill/>
                    </a:lnL>
                    <a:lnR>
                      <a:noFill/>
                    </a:lnR>
                    <a:lnT>
                      <a:noFill/>
                    </a:lnT>
                    <a:lnB>
                      <a:noFill/>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17%</a:t>
                      </a:r>
                    </a:p>
                  </a:txBody>
                  <a:tcPr marL="8881" marR="8881" marT="8881" marB="0" anchor="b">
                    <a:lnL>
                      <a:noFill/>
                    </a:lnL>
                    <a:lnR>
                      <a:noFill/>
                    </a:lnR>
                    <a:lnT>
                      <a:noFill/>
                    </a:lnT>
                    <a:lnB>
                      <a:noFill/>
                    </a:lnB>
                    <a:noFill/>
                  </a:tcPr>
                </a:tc>
                <a:extLst>
                  <a:ext uri="{0D108BD9-81ED-4DB2-BD59-A6C34878D82A}">
                    <a16:rowId xmlns:a16="http://schemas.microsoft.com/office/drawing/2014/main" val="3729454678"/>
                  </a:ext>
                </a:extLst>
              </a:tr>
              <a:tr h="211170">
                <a:tc>
                  <a:txBody>
                    <a:bodyPr/>
                    <a:lstStyle/>
                    <a:p>
                      <a:pPr algn="l" rtl="0" fontAlgn="b">
                        <a:buNone/>
                      </a:pPr>
                      <a:r>
                        <a:rPr lang="en-US" sz="1100" b="0" i="0" u="none" strike="noStrike">
                          <a:solidFill>
                            <a:srgbClr val="000000"/>
                          </a:solidFill>
                          <a:effectLst/>
                          <a:latin typeface="Proxima Nova Cn Rg" panose="02000506030000020004" pitchFamily="50" charset="0"/>
                        </a:rPr>
                        <a:t>Other</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2%</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4%</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&lt;1%</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3%</a:t>
                      </a:r>
                    </a:p>
                  </a:txBody>
                  <a:tcPr marL="8881" marR="8881" marT="8881" marB="0" anchor="b">
                    <a:lnL>
                      <a:noFill/>
                    </a:lnL>
                    <a:lnR>
                      <a:noFill/>
                    </a:lnR>
                    <a:lnT>
                      <a:noFill/>
                    </a:lnT>
                    <a:lnB>
                      <a:noFill/>
                    </a:lnB>
                    <a:solidFill>
                      <a:srgbClr val="D0D9E5"/>
                    </a:solid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8%</a:t>
                      </a:r>
                    </a:p>
                  </a:txBody>
                  <a:tcPr marL="8881" marR="8881" marT="8881" marB="0" anchor="b">
                    <a:lnL>
                      <a:noFill/>
                    </a:lnL>
                    <a:lnR>
                      <a:noFill/>
                    </a:lnR>
                    <a:lnT>
                      <a:noFill/>
                    </a:lnT>
                    <a:lnB>
                      <a:noFill/>
                    </a:lnB>
                    <a:solidFill>
                      <a:srgbClr val="D0D9E5"/>
                    </a:solidFill>
                  </a:tcPr>
                </a:tc>
                <a:extLst>
                  <a:ext uri="{0D108BD9-81ED-4DB2-BD59-A6C34878D82A}">
                    <a16:rowId xmlns:a16="http://schemas.microsoft.com/office/drawing/2014/main" val="962475691"/>
                  </a:ext>
                </a:extLst>
              </a:tr>
              <a:tr h="220770">
                <a:tc>
                  <a:txBody>
                    <a:bodyPr/>
                    <a:lstStyle/>
                    <a:p>
                      <a:pPr algn="l" rtl="0" fontAlgn="b">
                        <a:buNone/>
                      </a:pPr>
                      <a:r>
                        <a:rPr lang="en-US" sz="1100" b="0" i="0" u="none" strike="noStrike">
                          <a:solidFill>
                            <a:srgbClr val="000000"/>
                          </a:solidFill>
                          <a:effectLst/>
                          <a:latin typeface="Proxima Nova Cn Rg" panose="02000506030000020004" pitchFamily="50" charset="0"/>
                        </a:rPr>
                        <a:t>Don't know</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b">
                        <a:buNone/>
                      </a:pPr>
                      <a:r>
                        <a:rPr lang="en-US" sz="1100" b="0" i="0" u="none" strike="noStrike">
                          <a:solidFill>
                            <a:srgbClr val="000000"/>
                          </a:solidFill>
                          <a:effectLst/>
                          <a:latin typeface="Proxima Nova Cn Rg" panose="02000506030000020004" pitchFamily="50" charset="0"/>
                        </a:rPr>
                        <a:t>&lt;1%</a:t>
                      </a:r>
                    </a:p>
                  </a:txBody>
                  <a:tcPr marL="8881" marR="8881" marT="8881" marB="0" anchor="b">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16860224"/>
                  </a:ext>
                </a:extLst>
              </a:tr>
              <a:tr h="191973">
                <a:tc gridSpan="9">
                  <a:txBody>
                    <a:bodyPr/>
                    <a:lstStyle/>
                    <a:p>
                      <a:pPr algn="l" fontAlgn="b">
                        <a:buNone/>
                      </a:pPr>
                      <a:r>
                        <a:rPr lang="en-US" sz="900" b="0" i="0" u="none" strike="noStrike">
                          <a:solidFill>
                            <a:srgbClr val="000000"/>
                          </a:solidFill>
                          <a:effectLst/>
                          <a:latin typeface="Proxima Nova Cn Rg" panose="02000506030000020004" pitchFamily="50" charset="0"/>
                        </a:rPr>
                        <a:t>AI/AN = American Indian or Alaskan Native ; NH/PI = Native Hawaiian or Pacific Islander </a:t>
                      </a:r>
                    </a:p>
                  </a:txBody>
                  <a:tcPr marL="8881" marR="8881" marT="8881" marB="0" anchor="b">
                    <a:lnL>
                      <a:noFill/>
                    </a:lnL>
                    <a:lnR>
                      <a:noFill/>
                    </a:lnR>
                    <a:lnT w="12700" cap="flat" cmpd="sng" algn="ctr">
                      <a:solidFill>
                        <a:srgbClr val="13407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0244469"/>
                  </a:ext>
                </a:extLst>
              </a:tr>
            </a:tbl>
          </a:graphicData>
        </a:graphic>
      </p:graphicFrame>
    </p:spTree>
    <p:extLst>
      <p:ext uri="{BB962C8B-B14F-4D97-AF65-F5344CB8AC3E}">
        <p14:creationId xmlns:p14="http://schemas.microsoft.com/office/powerpoint/2010/main" val="27408781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E14A7-4113-1ADD-5FFA-0D21634986E4}"/>
              </a:ext>
            </a:extLst>
          </p:cNvPr>
          <p:cNvSpPr>
            <a:spLocks noGrp="1"/>
          </p:cNvSpPr>
          <p:nvPr>
            <p:ph type="body" sz="quarter" idx="12"/>
          </p:nvPr>
        </p:nvSpPr>
        <p:spPr/>
        <p:txBody>
          <a:bodyPr>
            <a:normAutofit/>
          </a:bodyPr>
          <a:lstStyle/>
          <a:p>
            <a:r>
              <a:rPr lang="en-US"/>
              <a:t>How likely is a driver in your community to be caught by the police for the following behaviors? (Overall %)</a:t>
            </a:r>
          </a:p>
        </p:txBody>
      </p:sp>
      <p:sp>
        <p:nvSpPr>
          <p:cNvPr id="3" name="Title 2">
            <a:extLst>
              <a:ext uri="{FF2B5EF4-FFF2-40B4-BE49-F238E27FC236}">
                <a16:creationId xmlns:a16="http://schemas.microsoft.com/office/drawing/2014/main" id="{D0155914-E63E-45EE-3DC3-A5611EF2AC7E}"/>
              </a:ext>
            </a:extLst>
          </p:cNvPr>
          <p:cNvSpPr>
            <a:spLocks noGrp="1"/>
          </p:cNvSpPr>
          <p:nvPr>
            <p:ph type="title"/>
          </p:nvPr>
        </p:nvSpPr>
        <p:spPr/>
        <p:txBody>
          <a:bodyPr/>
          <a:lstStyle/>
          <a:p>
            <a:r>
              <a:rPr lang="en-US" sz="2000"/>
              <a:t>ENFORCEMENT</a:t>
            </a:r>
            <a:endParaRPr lang="en-US"/>
          </a:p>
        </p:txBody>
      </p:sp>
      <p:graphicFrame>
        <p:nvGraphicFramePr>
          <p:cNvPr id="5" name="Table 4">
            <a:extLst>
              <a:ext uri="{FF2B5EF4-FFF2-40B4-BE49-F238E27FC236}">
                <a16:creationId xmlns:a16="http://schemas.microsoft.com/office/drawing/2014/main" id="{38FF23CB-9DC6-3F8A-92EC-3A22D0D9890D}"/>
              </a:ext>
            </a:extLst>
          </p:cNvPr>
          <p:cNvGraphicFramePr>
            <a:graphicFrameLocks noGrp="1"/>
          </p:cNvGraphicFramePr>
          <p:nvPr/>
        </p:nvGraphicFramePr>
        <p:xfrm>
          <a:off x="484632" y="1527048"/>
          <a:ext cx="5830709" cy="4238697"/>
        </p:xfrm>
        <a:graphic>
          <a:graphicData uri="http://schemas.openxmlformats.org/drawingml/2006/table">
            <a:tbl>
              <a:tblPr firstRow="1" bandRow="1">
                <a:tableStyleId>{3B4B98B0-60AC-42C2-AFA5-B58CD77FA1E5}</a:tableStyleId>
              </a:tblPr>
              <a:tblGrid>
                <a:gridCol w="1714913">
                  <a:extLst>
                    <a:ext uri="{9D8B030D-6E8A-4147-A177-3AD203B41FA5}">
                      <a16:colId xmlns:a16="http://schemas.microsoft.com/office/drawing/2014/main" val="1021954033"/>
                    </a:ext>
                  </a:extLst>
                </a:gridCol>
                <a:gridCol w="685966">
                  <a:extLst>
                    <a:ext uri="{9D8B030D-6E8A-4147-A177-3AD203B41FA5}">
                      <a16:colId xmlns:a16="http://schemas.microsoft.com/office/drawing/2014/main" val="3640891159"/>
                    </a:ext>
                  </a:extLst>
                </a:gridCol>
                <a:gridCol w="685966">
                  <a:extLst>
                    <a:ext uri="{9D8B030D-6E8A-4147-A177-3AD203B41FA5}">
                      <a16:colId xmlns:a16="http://schemas.microsoft.com/office/drawing/2014/main" val="1126847031"/>
                    </a:ext>
                  </a:extLst>
                </a:gridCol>
                <a:gridCol w="685966">
                  <a:extLst>
                    <a:ext uri="{9D8B030D-6E8A-4147-A177-3AD203B41FA5}">
                      <a16:colId xmlns:a16="http://schemas.microsoft.com/office/drawing/2014/main" val="1478427606"/>
                    </a:ext>
                  </a:extLst>
                </a:gridCol>
                <a:gridCol w="685966">
                  <a:extLst>
                    <a:ext uri="{9D8B030D-6E8A-4147-A177-3AD203B41FA5}">
                      <a16:colId xmlns:a16="http://schemas.microsoft.com/office/drawing/2014/main" val="4184922528"/>
                    </a:ext>
                  </a:extLst>
                </a:gridCol>
                <a:gridCol w="685966">
                  <a:extLst>
                    <a:ext uri="{9D8B030D-6E8A-4147-A177-3AD203B41FA5}">
                      <a16:colId xmlns:a16="http://schemas.microsoft.com/office/drawing/2014/main" val="1348038607"/>
                    </a:ext>
                  </a:extLst>
                </a:gridCol>
                <a:gridCol w="685966">
                  <a:extLst>
                    <a:ext uri="{9D8B030D-6E8A-4147-A177-3AD203B41FA5}">
                      <a16:colId xmlns:a16="http://schemas.microsoft.com/office/drawing/2014/main" val="1616102480"/>
                    </a:ext>
                  </a:extLst>
                </a:gridCol>
              </a:tblGrid>
              <a:tr h="564067">
                <a:tc>
                  <a:txBody>
                    <a:bodyPr/>
                    <a:lstStyle/>
                    <a:p>
                      <a:pPr algn="l" fontAlgn="b"/>
                      <a:endParaRPr lang="en-US" sz="1200" b="0" i="0" u="none" strike="noStrike">
                        <a:solidFill>
                          <a:srgbClr val="000000"/>
                        </a:solidFill>
                        <a:effectLst/>
                        <a:latin typeface="Proxima Nova Cn Rg" panose="02000506030000020004" pitchFamily="50" charset="0"/>
                      </a:endParaRPr>
                    </a:p>
                  </a:txBody>
                  <a:tcPr marL="9525" marR="9525" marT="9525" marB="0" anchor="b"/>
                </a:tc>
                <a:tc>
                  <a:txBody>
                    <a:bodyPr/>
                    <a:lstStyle/>
                    <a:p>
                      <a:pPr algn="ctr" fontAlgn="ctr"/>
                      <a:r>
                        <a:rPr lang="en-US" sz="1200" b="0" u="none" strike="noStrike" spc="-10">
                          <a:solidFill>
                            <a:schemeClr val="accent1"/>
                          </a:solidFill>
                          <a:effectLst/>
                          <a:latin typeface="Proxima Nova Cn Rg" panose="02000506030000020004" pitchFamily="50" charset="0"/>
                        </a:rPr>
                        <a:t>Not at all likely</a:t>
                      </a:r>
                      <a:endParaRPr lang="en-US" sz="1200" b="0" i="0" u="none" strike="noStrike">
                        <a:solidFill>
                          <a:schemeClr val="accent1"/>
                        </a:solidFill>
                        <a:effectLst/>
                        <a:latin typeface="Proxima Nova Cn Rg" panose="02000506030000020004" pitchFamily="50" charset="0"/>
                      </a:endParaRP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Slightly likely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Moderately likely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Very likely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Extremely likely</a:t>
                      </a:r>
                    </a:p>
                  </a:txBody>
                  <a:tcPr marL="9525" marR="9525" marT="9525" marB="0" anchor="ctr"/>
                </a:tc>
                <a:tc>
                  <a:txBody>
                    <a:bodyPr/>
                    <a:lstStyle/>
                    <a:p>
                      <a:pPr algn="ctr" fontAlgn="ctr"/>
                      <a:r>
                        <a:rPr lang="en-US" sz="1200" b="0" i="0" u="none" strike="noStrike">
                          <a:solidFill>
                            <a:schemeClr val="accent1"/>
                          </a:solidFill>
                          <a:effectLst/>
                          <a:latin typeface="Proxima Nova Cn Rg" panose="02000506030000020004" pitchFamily="50" charset="0"/>
                        </a:rPr>
                        <a:t>I Don't know</a:t>
                      </a:r>
                    </a:p>
                  </a:txBody>
                  <a:tcPr marL="9525" marR="9525" marT="9525" marB="0" anchor="ctr"/>
                </a:tc>
                <a:extLst>
                  <a:ext uri="{0D108BD9-81ED-4DB2-BD59-A6C34878D82A}">
                    <a16:rowId xmlns:a16="http://schemas.microsoft.com/office/drawing/2014/main" val="3614605863"/>
                  </a:ext>
                </a:extLst>
              </a:tr>
              <a:tr h="734926">
                <a:tc>
                  <a:txBody>
                    <a:bodyPr/>
                    <a:lstStyle/>
                    <a:p>
                      <a:pPr marL="73025" marR="0">
                        <a:spcBef>
                          <a:spcPts val="1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2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while</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using</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a</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cell</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phone</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29%</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17%</a:t>
                      </a:r>
                    </a:p>
                  </a:txBody>
                  <a:tcPr marL="9525" marR="9525" marT="9525" marB="0" anchor="ctr"/>
                </a:tc>
                <a:extLst>
                  <a:ext uri="{0D108BD9-81ED-4DB2-BD59-A6C34878D82A}">
                    <a16:rowId xmlns:a16="http://schemas.microsoft.com/office/drawing/2014/main" val="2462524267"/>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10</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mph</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or</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more</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over</a:t>
                      </a:r>
                      <a:r>
                        <a:rPr lang="en-US" sz="1100" spc="-2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the</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speed</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limit</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16%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13%</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12%</a:t>
                      </a:r>
                    </a:p>
                  </a:txBody>
                  <a:tcPr marL="9525" marR="9525" marT="9525" marB="0" anchor="ctr"/>
                </a:tc>
                <a:extLst>
                  <a:ext uri="{0D108BD9-81ED-4DB2-BD59-A6C34878D82A}">
                    <a16:rowId xmlns:a16="http://schemas.microsoft.com/office/drawing/2014/main" val="2371291582"/>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under</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the</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influence</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of</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alcohol</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11%</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22%</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14%</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18%</a:t>
                      </a:r>
                    </a:p>
                  </a:txBody>
                  <a:tcPr marL="9525" marR="9525" marT="9525" marB="0" anchor="ctr"/>
                </a:tc>
                <a:extLst>
                  <a:ext uri="{0D108BD9-81ED-4DB2-BD59-A6C34878D82A}">
                    <a16:rowId xmlns:a16="http://schemas.microsoft.com/office/drawing/2014/main" val="3557274636"/>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under</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the</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influence</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of</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cannabis</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17%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10%</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21%</a:t>
                      </a:r>
                    </a:p>
                  </a:txBody>
                  <a:tcPr marL="9525" marR="9525" marT="9525" marB="0" anchor="ctr"/>
                </a:tc>
                <a:extLst>
                  <a:ext uri="{0D108BD9-81ED-4DB2-BD59-A6C34878D82A}">
                    <a16:rowId xmlns:a16="http://schemas.microsoft.com/office/drawing/2014/main" val="4130324360"/>
                  </a:ext>
                </a:extLst>
              </a:tr>
              <a:tr h="734926">
                <a:tc>
                  <a:txBody>
                    <a:bodyPr/>
                    <a:lstStyle/>
                    <a:p>
                      <a:pPr marL="73025" marR="0">
                        <a:spcBef>
                          <a:spcPts val="360"/>
                        </a:spcBef>
                        <a:spcAft>
                          <a:spcPts val="0"/>
                        </a:spcAft>
                      </a:pPr>
                      <a:r>
                        <a:rPr lang="en-US" sz="1100">
                          <a:effectLst/>
                          <a:latin typeface="Proxima Nova Cn Rg" panose="02000506030000020004" pitchFamily="50" charset="0"/>
                          <a:ea typeface="Calibri" panose="020F0502020204030204" pitchFamily="34" charset="0"/>
                          <a:cs typeface="Times New Roman" panose="02020603050405020304" pitchFamily="18" charset="0"/>
                        </a:rPr>
                        <a:t>Driving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while</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NOT</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wearing</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a</a:t>
                      </a:r>
                      <a:r>
                        <a:rPr lang="en-US" sz="1100" spc="-15">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a:effectLst/>
                          <a:latin typeface="Proxima Nova Cn Rg" panose="02000506030000020004" pitchFamily="50" charset="0"/>
                          <a:ea typeface="Calibri" panose="020F0502020204030204" pitchFamily="34" charset="0"/>
                          <a:cs typeface="Times New Roman" panose="02020603050405020304" pitchFamily="18" charset="0"/>
                        </a:rPr>
                        <a:t>seat</a:t>
                      </a:r>
                      <a:r>
                        <a:rPr lang="en-US" sz="1100" spc="-10">
                          <a:effectLst/>
                          <a:latin typeface="Proxima Nova Cn Rg" panose="02000506030000020004" pitchFamily="50" charset="0"/>
                          <a:ea typeface="Calibri" panose="020F0502020204030204" pitchFamily="34" charset="0"/>
                          <a:cs typeface="Times New Roman" panose="02020603050405020304" pitchFamily="18" charset="0"/>
                        </a:rPr>
                        <a:t> </a:t>
                      </a:r>
                      <a:r>
                        <a:rPr lang="en-US" sz="1100" spc="-20">
                          <a:effectLst/>
                          <a:latin typeface="Proxima Nova Cn Rg" panose="02000506030000020004" pitchFamily="50" charset="0"/>
                          <a:ea typeface="Calibri" panose="020F0502020204030204" pitchFamily="34" charset="0"/>
                          <a:cs typeface="Times New Roman" panose="02020603050405020304" pitchFamily="18" charset="0"/>
                        </a:rPr>
                        <a:t>belt</a:t>
                      </a:r>
                      <a:endParaRPr lang="en-US" sz="1400">
                        <a:effectLst/>
                        <a:latin typeface="Proxima Nova Cn Rg" panose="02000506030000020004" pitchFamily="50"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200" b="0" i="0" u="none" strike="noStrike">
                          <a:solidFill>
                            <a:srgbClr val="000000"/>
                          </a:solidFill>
                          <a:effectLst/>
                          <a:latin typeface="Proxima Nova Cn Rg" panose="02000506030000020004" pitchFamily="50" charset="0"/>
                        </a:rPr>
                        <a:t>27%</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26%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16%</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8%</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5%</a:t>
                      </a:r>
                    </a:p>
                  </a:txBody>
                  <a:tcPr marL="9525" marR="9525" marT="9525" marB="0" anchor="ctr"/>
                </a:tc>
                <a:tc>
                  <a:txBody>
                    <a:bodyPr/>
                    <a:lstStyle/>
                    <a:p>
                      <a:pPr algn="ctr" fontAlgn="b"/>
                      <a:r>
                        <a:rPr lang="en-US" sz="1200" b="0" i="0" u="none" strike="noStrike">
                          <a:solidFill>
                            <a:srgbClr val="000000"/>
                          </a:solidFill>
                          <a:effectLst/>
                          <a:latin typeface="Proxima Nova Cn Rg" panose="02000506030000020004" pitchFamily="50" charset="0"/>
                        </a:rPr>
                        <a:t>19%</a:t>
                      </a:r>
                    </a:p>
                  </a:txBody>
                  <a:tcPr marL="9525" marR="9525" marT="9525" marB="0" anchor="ctr"/>
                </a:tc>
                <a:extLst>
                  <a:ext uri="{0D108BD9-81ED-4DB2-BD59-A6C34878D82A}">
                    <a16:rowId xmlns:a16="http://schemas.microsoft.com/office/drawing/2014/main" val="2977354378"/>
                  </a:ext>
                </a:extLst>
              </a:tr>
            </a:tbl>
          </a:graphicData>
        </a:graphic>
      </p:graphicFrame>
    </p:spTree>
    <p:extLst>
      <p:ext uri="{BB962C8B-B14F-4D97-AF65-F5344CB8AC3E}">
        <p14:creationId xmlns:p14="http://schemas.microsoft.com/office/powerpoint/2010/main" val="13228617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1F2049-FC8D-ECE2-7419-14AA50F3F737}"/>
              </a:ext>
            </a:extLst>
          </p:cNvPr>
          <p:cNvSpPr>
            <a:spLocks noGrp="1"/>
          </p:cNvSpPr>
          <p:nvPr>
            <p:ph type="body" sz="quarter" idx="12"/>
          </p:nvPr>
        </p:nvSpPr>
        <p:spPr/>
        <p:txBody>
          <a:bodyPr>
            <a:normAutofit lnSpcReduction="10000"/>
          </a:bodyPr>
          <a:lstStyle/>
          <a:p>
            <a:r>
              <a:rPr lang="en-US"/>
              <a:t>How likely is a driver in your community to be caught by the police for the following behaviors? - Driving while using a cell phone</a:t>
            </a:r>
          </a:p>
        </p:txBody>
      </p:sp>
      <p:sp>
        <p:nvSpPr>
          <p:cNvPr id="3" name="Title 2">
            <a:extLst>
              <a:ext uri="{FF2B5EF4-FFF2-40B4-BE49-F238E27FC236}">
                <a16:creationId xmlns:a16="http://schemas.microsoft.com/office/drawing/2014/main" id="{B7857180-524D-725E-BC34-4C1599EBC63D}"/>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DF32DEBF-4FA4-B56D-C6D2-4C108285AA6B}"/>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3687804565"/>
                    </a:ext>
                  </a:extLst>
                </a:gridCol>
                <a:gridCol w="685098">
                  <a:extLst>
                    <a:ext uri="{9D8B030D-6E8A-4147-A177-3AD203B41FA5}">
                      <a16:colId xmlns:a16="http://schemas.microsoft.com/office/drawing/2014/main" val="3809722202"/>
                    </a:ext>
                  </a:extLst>
                </a:gridCol>
                <a:gridCol w="685098">
                  <a:extLst>
                    <a:ext uri="{9D8B030D-6E8A-4147-A177-3AD203B41FA5}">
                      <a16:colId xmlns:a16="http://schemas.microsoft.com/office/drawing/2014/main" val="2505767736"/>
                    </a:ext>
                  </a:extLst>
                </a:gridCol>
                <a:gridCol w="685098">
                  <a:extLst>
                    <a:ext uri="{9D8B030D-6E8A-4147-A177-3AD203B41FA5}">
                      <a16:colId xmlns:a16="http://schemas.microsoft.com/office/drawing/2014/main" val="1020767482"/>
                    </a:ext>
                  </a:extLst>
                </a:gridCol>
                <a:gridCol w="685098">
                  <a:extLst>
                    <a:ext uri="{9D8B030D-6E8A-4147-A177-3AD203B41FA5}">
                      <a16:colId xmlns:a16="http://schemas.microsoft.com/office/drawing/2014/main" val="438981545"/>
                    </a:ext>
                  </a:extLst>
                </a:gridCol>
                <a:gridCol w="685098">
                  <a:extLst>
                    <a:ext uri="{9D8B030D-6E8A-4147-A177-3AD203B41FA5}">
                      <a16:colId xmlns:a16="http://schemas.microsoft.com/office/drawing/2014/main" val="2038111785"/>
                    </a:ext>
                  </a:extLst>
                </a:gridCol>
                <a:gridCol w="685098">
                  <a:extLst>
                    <a:ext uri="{9D8B030D-6E8A-4147-A177-3AD203B41FA5}">
                      <a16:colId xmlns:a16="http://schemas.microsoft.com/office/drawing/2014/main" val="21873296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3340407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64866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extLst>
                  <a:ext uri="{0D108BD9-81ED-4DB2-BD59-A6C34878D82A}">
                    <a16:rowId xmlns:a16="http://schemas.microsoft.com/office/drawing/2014/main" val="168972699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3141864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62715974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80063198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extLst>
                  <a:ext uri="{0D108BD9-81ED-4DB2-BD59-A6C34878D82A}">
                    <a16:rowId xmlns:a16="http://schemas.microsoft.com/office/drawing/2014/main" val="245830841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971072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extLst>
                  <a:ext uri="{0D108BD9-81ED-4DB2-BD59-A6C34878D82A}">
                    <a16:rowId xmlns:a16="http://schemas.microsoft.com/office/drawing/2014/main" val="16734635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098092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505060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6961542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3518950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48901127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4149367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42123302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8542296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14428457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2471772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extLst>
                  <a:ext uri="{0D108BD9-81ED-4DB2-BD59-A6C34878D82A}">
                    <a16:rowId xmlns:a16="http://schemas.microsoft.com/office/drawing/2014/main" val="28750211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238453892"/>
                  </a:ext>
                </a:extLst>
              </a:tr>
            </a:tbl>
          </a:graphicData>
        </a:graphic>
      </p:graphicFrame>
    </p:spTree>
    <p:extLst>
      <p:ext uri="{BB962C8B-B14F-4D97-AF65-F5344CB8AC3E}">
        <p14:creationId xmlns:p14="http://schemas.microsoft.com/office/powerpoint/2010/main" val="37979226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57A573-7417-B3FB-ED3C-D84395676922}"/>
              </a:ext>
            </a:extLst>
          </p:cNvPr>
          <p:cNvSpPr>
            <a:spLocks noGrp="1"/>
          </p:cNvSpPr>
          <p:nvPr>
            <p:ph type="body" sz="quarter" idx="12"/>
          </p:nvPr>
        </p:nvSpPr>
        <p:spPr/>
        <p:txBody>
          <a:bodyPr>
            <a:normAutofit lnSpcReduction="10000"/>
          </a:bodyPr>
          <a:lstStyle/>
          <a:p>
            <a:r>
              <a:rPr lang="en-US"/>
              <a:t>How likely is a driver in your community to be caught by the police for the following behaviors? - Driving 10 mph or more over the speed limit</a:t>
            </a:r>
          </a:p>
        </p:txBody>
      </p:sp>
      <p:sp>
        <p:nvSpPr>
          <p:cNvPr id="3" name="Title 2">
            <a:extLst>
              <a:ext uri="{FF2B5EF4-FFF2-40B4-BE49-F238E27FC236}">
                <a16:creationId xmlns:a16="http://schemas.microsoft.com/office/drawing/2014/main" id="{FD6A0F8C-61A7-2A1D-298D-A4ABCB9D5D40}"/>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2ACFE04E-2498-9DDE-F51F-93BD39DF01FC}"/>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2192088038"/>
                    </a:ext>
                  </a:extLst>
                </a:gridCol>
                <a:gridCol w="685098">
                  <a:extLst>
                    <a:ext uri="{9D8B030D-6E8A-4147-A177-3AD203B41FA5}">
                      <a16:colId xmlns:a16="http://schemas.microsoft.com/office/drawing/2014/main" val="2788399034"/>
                    </a:ext>
                  </a:extLst>
                </a:gridCol>
                <a:gridCol w="685098">
                  <a:extLst>
                    <a:ext uri="{9D8B030D-6E8A-4147-A177-3AD203B41FA5}">
                      <a16:colId xmlns:a16="http://schemas.microsoft.com/office/drawing/2014/main" val="2539943021"/>
                    </a:ext>
                  </a:extLst>
                </a:gridCol>
                <a:gridCol w="685098">
                  <a:extLst>
                    <a:ext uri="{9D8B030D-6E8A-4147-A177-3AD203B41FA5}">
                      <a16:colId xmlns:a16="http://schemas.microsoft.com/office/drawing/2014/main" val="1942343774"/>
                    </a:ext>
                  </a:extLst>
                </a:gridCol>
                <a:gridCol w="685098">
                  <a:extLst>
                    <a:ext uri="{9D8B030D-6E8A-4147-A177-3AD203B41FA5}">
                      <a16:colId xmlns:a16="http://schemas.microsoft.com/office/drawing/2014/main" val="1274282584"/>
                    </a:ext>
                  </a:extLst>
                </a:gridCol>
                <a:gridCol w="685098">
                  <a:extLst>
                    <a:ext uri="{9D8B030D-6E8A-4147-A177-3AD203B41FA5}">
                      <a16:colId xmlns:a16="http://schemas.microsoft.com/office/drawing/2014/main" val="335622783"/>
                    </a:ext>
                  </a:extLst>
                </a:gridCol>
                <a:gridCol w="685098">
                  <a:extLst>
                    <a:ext uri="{9D8B030D-6E8A-4147-A177-3AD203B41FA5}">
                      <a16:colId xmlns:a16="http://schemas.microsoft.com/office/drawing/2014/main" val="57589011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1921877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458011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extLst>
                  <a:ext uri="{0D108BD9-81ED-4DB2-BD59-A6C34878D82A}">
                    <a16:rowId xmlns:a16="http://schemas.microsoft.com/office/drawing/2014/main" val="14341385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73402646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405858199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1685477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226534846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45642013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extLst>
                  <a:ext uri="{0D108BD9-81ED-4DB2-BD59-A6C34878D82A}">
                    <a16:rowId xmlns:a16="http://schemas.microsoft.com/office/drawing/2014/main" val="32946829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7657269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3386962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77647557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16086957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95929540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92636297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extLst>
                  <a:ext uri="{0D108BD9-81ED-4DB2-BD59-A6C34878D82A}">
                    <a16:rowId xmlns:a16="http://schemas.microsoft.com/office/drawing/2014/main" val="16369348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9974664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30630676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159387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extLst>
                  <a:ext uri="{0D108BD9-81ED-4DB2-BD59-A6C34878D82A}">
                    <a16:rowId xmlns:a16="http://schemas.microsoft.com/office/drawing/2014/main" val="17358579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114137380"/>
                  </a:ext>
                </a:extLst>
              </a:tr>
            </a:tbl>
          </a:graphicData>
        </a:graphic>
      </p:graphicFrame>
    </p:spTree>
    <p:extLst>
      <p:ext uri="{BB962C8B-B14F-4D97-AF65-F5344CB8AC3E}">
        <p14:creationId xmlns:p14="http://schemas.microsoft.com/office/powerpoint/2010/main" val="40634379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5CEF31-6186-E77B-047E-DA84C115B0FE}"/>
              </a:ext>
            </a:extLst>
          </p:cNvPr>
          <p:cNvSpPr>
            <a:spLocks noGrp="1"/>
          </p:cNvSpPr>
          <p:nvPr>
            <p:ph type="body" sz="quarter" idx="12"/>
          </p:nvPr>
        </p:nvSpPr>
        <p:spPr/>
        <p:txBody>
          <a:bodyPr>
            <a:normAutofit lnSpcReduction="10000"/>
          </a:bodyPr>
          <a:lstStyle/>
          <a:p>
            <a:r>
              <a:rPr lang="en-US"/>
              <a:t>How likely is a driver in your community to be caught by the police for the following behaviors? - Driving under the influence of alcohol</a:t>
            </a:r>
          </a:p>
        </p:txBody>
      </p:sp>
      <p:sp>
        <p:nvSpPr>
          <p:cNvPr id="3" name="Title 2">
            <a:extLst>
              <a:ext uri="{FF2B5EF4-FFF2-40B4-BE49-F238E27FC236}">
                <a16:creationId xmlns:a16="http://schemas.microsoft.com/office/drawing/2014/main" id="{FDFCE1E6-1409-60EF-D134-46F64BEDED6C}"/>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20433F5D-575D-4E70-51A4-0235943E6B68}"/>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363872978"/>
                    </a:ext>
                  </a:extLst>
                </a:gridCol>
                <a:gridCol w="685098">
                  <a:extLst>
                    <a:ext uri="{9D8B030D-6E8A-4147-A177-3AD203B41FA5}">
                      <a16:colId xmlns:a16="http://schemas.microsoft.com/office/drawing/2014/main" val="844612304"/>
                    </a:ext>
                  </a:extLst>
                </a:gridCol>
                <a:gridCol w="685098">
                  <a:extLst>
                    <a:ext uri="{9D8B030D-6E8A-4147-A177-3AD203B41FA5}">
                      <a16:colId xmlns:a16="http://schemas.microsoft.com/office/drawing/2014/main" val="4202992968"/>
                    </a:ext>
                  </a:extLst>
                </a:gridCol>
                <a:gridCol w="685098">
                  <a:extLst>
                    <a:ext uri="{9D8B030D-6E8A-4147-A177-3AD203B41FA5}">
                      <a16:colId xmlns:a16="http://schemas.microsoft.com/office/drawing/2014/main" val="3825085909"/>
                    </a:ext>
                  </a:extLst>
                </a:gridCol>
                <a:gridCol w="685098">
                  <a:extLst>
                    <a:ext uri="{9D8B030D-6E8A-4147-A177-3AD203B41FA5}">
                      <a16:colId xmlns:a16="http://schemas.microsoft.com/office/drawing/2014/main" val="2354470890"/>
                    </a:ext>
                  </a:extLst>
                </a:gridCol>
                <a:gridCol w="685098">
                  <a:extLst>
                    <a:ext uri="{9D8B030D-6E8A-4147-A177-3AD203B41FA5}">
                      <a16:colId xmlns:a16="http://schemas.microsoft.com/office/drawing/2014/main" val="2788534082"/>
                    </a:ext>
                  </a:extLst>
                </a:gridCol>
                <a:gridCol w="685098">
                  <a:extLst>
                    <a:ext uri="{9D8B030D-6E8A-4147-A177-3AD203B41FA5}">
                      <a16:colId xmlns:a16="http://schemas.microsoft.com/office/drawing/2014/main" val="139580962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98135361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552034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extLst>
                  <a:ext uri="{0D108BD9-81ED-4DB2-BD59-A6C34878D82A}">
                    <a16:rowId xmlns:a16="http://schemas.microsoft.com/office/drawing/2014/main" val="37598457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53329535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92321736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32446240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6004629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722206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326386694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9144448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61534317"/>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6690132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1614289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57294804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6450363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38036884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81502893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extLst>
                  <a:ext uri="{0D108BD9-81ED-4DB2-BD59-A6C34878D82A}">
                    <a16:rowId xmlns:a16="http://schemas.microsoft.com/office/drawing/2014/main" val="292742493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336385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105578469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252227003"/>
                  </a:ext>
                </a:extLst>
              </a:tr>
            </a:tbl>
          </a:graphicData>
        </a:graphic>
      </p:graphicFrame>
    </p:spTree>
    <p:extLst>
      <p:ext uri="{BB962C8B-B14F-4D97-AF65-F5344CB8AC3E}">
        <p14:creationId xmlns:p14="http://schemas.microsoft.com/office/powerpoint/2010/main" val="39681910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4A2FBA-9997-F07D-68A2-BAB2B964CE71}"/>
              </a:ext>
            </a:extLst>
          </p:cNvPr>
          <p:cNvSpPr>
            <a:spLocks noGrp="1"/>
          </p:cNvSpPr>
          <p:nvPr>
            <p:ph type="body" sz="quarter" idx="12"/>
          </p:nvPr>
        </p:nvSpPr>
        <p:spPr/>
        <p:txBody>
          <a:bodyPr>
            <a:normAutofit lnSpcReduction="10000"/>
          </a:bodyPr>
          <a:lstStyle/>
          <a:p>
            <a:r>
              <a:rPr lang="en-US"/>
              <a:t>How likely is a driver in your community to be caught by the police for the following behaviors? - Driving under the influence of cannabis</a:t>
            </a:r>
          </a:p>
        </p:txBody>
      </p:sp>
      <p:sp>
        <p:nvSpPr>
          <p:cNvPr id="3" name="Title 2">
            <a:extLst>
              <a:ext uri="{FF2B5EF4-FFF2-40B4-BE49-F238E27FC236}">
                <a16:creationId xmlns:a16="http://schemas.microsoft.com/office/drawing/2014/main" id="{7AFC7CAD-4E55-51D0-E7F1-715106213960}"/>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37E3C4CC-9455-B349-B471-54006430CA37}"/>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1693019594"/>
                    </a:ext>
                  </a:extLst>
                </a:gridCol>
                <a:gridCol w="685098">
                  <a:extLst>
                    <a:ext uri="{9D8B030D-6E8A-4147-A177-3AD203B41FA5}">
                      <a16:colId xmlns:a16="http://schemas.microsoft.com/office/drawing/2014/main" val="2523202476"/>
                    </a:ext>
                  </a:extLst>
                </a:gridCol>
                <a:gridCol w="685098">
                  <a:extLst>
                    <a:ext uri="{9D8B030D-6E8A-4147-A177-3AD203B41FA5}">
                      <a16:colId xmlns:a16="http://schemas.microsoft.com/office/drawing/2014/main" val="3228679881"/>
                    </a:ext>
                  </a:extLst>
                </a:gridCol>
                <a:gridCol w="685098">
                  <a:extLst>
                    <a:ext uri="{9D8B030D-6E8A-4147-A177-3AD203B41FA5}">
                      <a16:colId xmlns:a16="http://schemas.microsoft.com/office/drawing/2014/main" val="1917923410"/>
                    </a:ext>
                  </a:extLst>
                </a:gridCol>
                <a:gridCol w="685098">
                  <a:extLst>
                    <a:ext uri="{9D8B030D-6E8A-4147-A177-3AD203B41FA5}">
                      <a16:colId xmlns:a16="http://schemas.microsoft.com/office/drawing/2014/main" val="3838555868"/>
                    </a:ext>
                  </a:extLst>
                </a:gridCol>
                <a:gridCol w="685098">
                  <a:extLst>
                    <a:ext uri="{9D8B030D-6E8A-4147-A177-3AD203B41FA5}">
                      <a16:colId xmlns:a16="http://schemas.microsoft.com/office/drawing/2014/main" val="2711439034"/>
                    </a:ext>
                  </a:extLst>
                </a:gridCol>
                <a:gridCol w="685098">
                  <a:extLst>
                    <a:ext uri="{9D8B030D-6E8A-4147-A177-3AD203B41FA5}">
                      <a16:colId xmlns:a16="http://schemas.microsoft.com/office/drawing/2014/main" val="2238624225"/>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67404145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2138545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extLst>
                  <a:ext uri="{0D108BD9-81ED-4DB2-BD59-A6C34878D82A}">
                    <a16:rowId xmlns:a16="http://schemas.microsoft.com/office/drawing/2014/main" val="236848531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98424710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82777696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8140725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extLst>
                  <a:ext uri="{0D108BD9-81ED-4DB2-BD59-A6C34878D82A}">
                    <a16:rowId xmlns:a16="http://schemas.microsoft.com/office/drawing/2014/main" val="4191310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64140600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385570368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2551700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710712634"/>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7091316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272274360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2463601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0950095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extLst>
                  <a:ext uri="{0D108BD9-81ED-4DB2-BD59-A6C34878D82A}">
                    <a16:rowId xmlns:a16="http://schemas.microsoft.com/office/drawing/2014/main" val="64435341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6729354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extLst>
                  <a:ext uri="{0D108BD9-81ED-4DB2-BD59-A6C34878D82A}">
                    <a16:rowId xmlns:a16="http://schemas.microsoft.com/office/drawing/2014/main" val="391915871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33889678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extLst>
                  <a:ext uri="{0D108BD9-81ED-4DB2-BD59-A6C34878D82A}">
                    <a16:rowId xmlns:a16="http://schemas.microsoft.com/office/drawing/2014/main" val="4756085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617480"/>
                  </a:ext>
                </a:extLst>
              </a:tr>
            </a:tbl>
          </a:graphicData>
        </a:graphic>
      </p:graphicFrame>
    </p:spTree>
    <p:extLst>
      <p:ext uri="{BB962C8B-B14F-4D97-AF65-F5344CB8AC3E}">
        <p14:creationId xmlns:p14="http://schemas.microsoft.com/office/powerpoint/2010/main" val="26420162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F77E75-FB4B-9103-0606-D008BDE76663}"/>
              </a:ext>
            </a:extLst>
          </p:cNvPr>
          <p:cNvSpPr>
            <a:spLocks noGrp="1"/>
          </p:cNvSpPr>
          <p:nvPr>
            <p:ph type="body" sz="quarter" idx="12"/>
          </p:nvPr>
        </p:nvSpPr>
        <p:spPr/>
        <p:txBody>
          <a:bodyPr>
            <a:normAutofit lnSpcReduction="10000"/>
          </a:bodyPr>
          <a:lstStyle/>
          <a:p>
            <a:r>
              <a:rPr lang="en-US"/>
              <a:t>How likely is a driver in your community to be caught by the police for the following behaviors? - Driving while NOT wearing a seat belt</a:t>
            </a:r>
          </a:p>
        </p:txBody>
      </p:sp>
      <p:sp>
        <p:nvSpPr>
          <p:cNvPr id="3" name="Title 2">
            <a:extLst>
              <a:ext uri="{FF2B5EF4-FFF2-40B4-BE49-F238E27FC236}">
                <a16:creationId xmlns:a16="http://schemas.microsoft.com/office/drawing/2014/main" id="{9F1BD08C-C8FA-7C5F-F1C8-FA9A994C7ABC}"/>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6636FFEA-A8F9-49DE-3539-43029039937D}"/>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1091783591"/>
                    </a:ext>
                  </a:extLst>
                </a:gridCol>
                <a:gridCol w="685098">
                  <a:extLst>
                    <a:ext uri="{9D8B030D-6E8A-4147-A177-3AD203B41FA5}">
                      <a16:colId xmlns:a16="http://schemas.microsoft.com/office/drawing/2014/main" val="2525292247"/>
                    </a:ext>
                  </a:extLst>
                </a:gridCol>
                <a:gridCol w="685098">
                  <a:extLst>
                    <a:ext uri="{9D8B030D-6E8A-4147-A177-3AD203B41FA5}">
                      <a16:colId xmlns:a16="http://schemas.microsoft.com/office/drawing/2014/main" val="3120072460"/>
                    </a:ext>
                  </a:extLst>
                </a:gridCol>
                <a:gridCol w="685098">
                  <a:extLst>
                    <a:ext uri="{9D8B030D-6E8A-4147-A177-3AD203B41FA5}">
                      <a16:colId xmlns:a16="http://schemas.microsoft.com/office/drawing/2014/main" val="3159095679"/>
                    </a:ext>
                  </a:extLst>
                </a:gridCol>
                <a:gridCol w="685098">
                  <a:extLst>
                    <a:ext uri="{9D8B030D-6E8A-4147-A177-3AD203B41FA5}">
                      <a16:colId xmlns:a16="http://schemas.microsoft.com/office/drawing/2014/main" val="1770073295"/>
                    </a:ext>
                  </a:extLst>
                </a:gridCol>
                <a:gridCol w="685098">
                  <a:extLst>
                    <a:ext uri="{9D8B030D-6E8A-4147-A177-3AD203B41FA5}">
                      <a16:colId xmlns:a16="http://schemas.microsoft.com/office/drawing/2014/main" val="3993705853"/>
                    </a:ext>
                  </a:extLst>
                </a:gridCol>
                <a:gridCol w="685098">
                  <a:extLst>
                    <a:ext uri="{9D8B030D-6E8A-4147-A177-3AD203B41FA5}">
                      <a16:colId xmlns:a16="http://schemas.microsoft.com/office/drawing/2014/main" val="1582971202"/>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02597974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92216269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219758743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33463317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4068812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241757650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extLst>
                  <a:ext uri="{0D108BD9-81ED-4DB2-BD59-A6C34878D82A}">
                    <a16:rowId xmlns:a16="http://schemas.microsoft.com/office/drawing/2014/main" val="7183003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90447988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extLst>
                  <a:ext uri="{0D108BD9-81ED-4DB2-BD59-A6C34878D82A}">
                    <a16:rowId xmlns:a16="http://schemas.microsoft.com/office/drawing/2014/main" val="83711253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46409439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555957920"/>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40145529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extLst>
                  <a:ext uri="{0D108BD9-81ED-4DB2-BD59-A6C34878D82A}">
                    <a16:rowId xmlns:a16="http://schemas.microsoft.com/office/drawing/2014/main" val="79263226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976317093"/>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1492023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extLst>
                  <a:ext uri="{0D108BD9-81ED-4DB2-BD59-A6C34878D82A}">
                    <a16:rowId xmlns:a16="http://schemas.microsoft.com/office/drawing/2014/main" val="200540010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128486568"/>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extLst>
                  <a:ext uri="{0D108BD9-81ED-4DB2-BD59-A6C34878D82A}">
                    <a16:rowId xmlns:a16="http://schemas.microsoft.com/office/drawing/2014/main" val="251993328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3407134022"/>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extLst>
                  <a:ext uri="{0D108BD9-81ED-4DB2-BD59-A6C34878D82A}">
                    <a16:rowId xmlns:a16="http://schemas.microsoft.com/office/drawing/2014/main" val="423708981"/>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3659866317"/>
                  </a:ext>
                </a:extLst>
              </a:tr>
            </a:tbl>
          </a:graphicData>
        </a:graphic>
      </p:graphicFrame>
    </p:spTree>
    <p:extLst>
      <p:ext uri="{BB962C8B-B14F-4D97-AF65-F5344CB8AC3E}">
        <p14:creationId xmlns:p14="http://schemas.microsoft.com/office/powerpoint/2010/main" val="12936813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DE3E7-D2A1-EE69-AAE7-C3A4B1A7EBD8}"/>
              </a:ext>
            </a:extLst>
          </p:cNvPr>
          <p:cNvSpPr>
            <a:spLocks noGrp="1"/>
          </p:cNvSpPr>
          <p:nvPr>
            <p:ph type="body" sz="quarter" idx="12"/>
          </p:nvPr>
        </p:nvSpPr>
        <p:spPr/>
        <p:txBody>
          <a:bodyPr>
            <a:normAutofit lnSpcReduction="10000"/>
          </a:bodyPr>
          <a:lstStyle/>
          <a:p>
            <a:r>
              <a:rPr lang="en-US"/>
              <a:t>How likely is a driver in your community who is arrested by police for driving under the influence of alcohol or cannabis going to be prosecuted? (Overall %)</a:t>
            </a:r>
          </a:p>
        </p:txBody>
      </p:sp>
      <p:sp>
        <p:nvSpPr>
          <p:cNvPr id="3" name="Title 2">
            <a:extLst>
              <a:ext uri="{FF2B5EF4-FFF2-40B4-BE49-F238E27FC236}">
                <a16:creationId xmlns:a16="http://schemas.microsoft.com/office/drawing/2014/main" id="{335B2565-336D-5BC8-4060-95A10399CE64}"/>
              </a:ext>
            </a:extLst>
          </p:cNvPr>
          <p:cNvSpPr>
            <a:spLocks noGrp="1"/>
          </p:cNvSpPr>
          <p:nvPr>
            <p:ph type="title"/>
          </p:nvPr>
        </p:nvSpPr>
        <p:spPr/>
        <p:txBody>
          <a:bodyPr/>
          <a:lstStyle/>
          <a:p>
            <a:r>
              <a:rPr lang="en-US"/>
              <a:t>ENFORCEMENT</a:t>
            </a:r>
          </a:p>
        </p:txBody>
      </p:sp>
      <p:graphicFrame>
        <p:nvGraphicFramePr>
          <p:cNvPr id="4" name="Chart 3">
            <a:extLst>
              <a:ext uri="{FF2B5EF4-FFF2-40B4-BE49-F238E27FC236}">
                <a16:creationId xmlns:a16="http://schemas.microsoft.com/office/drawing/2014/main" id="{F352EE53-2244-453A-F99F-A69A434B5A04}"/>
              </a:ext>
            </a:extLst>
          </p:cNvPr>
          <p:cNvGraphicFramePr>
            <a:graphicFrameLocks noGrp="1"/>
          </p:cNvGraphicFramePr>
          <p:nvPr/>
        </p:nvGraphicFramePr>
        <p:xfrm>
          <a:off x="482600" y="1524000"/>
          <a:ext cx="58420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8999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B07F1-85F0-FCCA-7614-DA33D16C67E4}"/>
              </a:ext>
            </a:extLst>
          </p:cNvPr>
          <p:cNvSpPr>
            <a:spLocks noGrp="1"/>
          </p:cNvSpPr>
          <p:nvPr>
            <p:ph type="body" sz="quarter" idx="12"/>
          </p:nvPr>
        </p:nvSpPr>
        <p:spPr/>
        <p:txBody>
          <a:bodyPr>
            <a:normAutofit lnSpcReduction="10000"/>
          </a:bodyPr>
          <a:lstStyle/>
          <a:p>
            <a:r>
              <a:rPr lang="en-US"/>
              <a:t>How likely is a driver in your community who is arrested by police for driving under the influence of alcohol or cannabis going to be prosecuted?</a:t>
            </a:r>
          </a:p>
        </p:txBody>
      </p:sp>
      <p:sp>
        <p:nvSpPr>
          <p:cNvPr id="3" name="Title 2">
            <a:extLst>
              <a:ext uri="{FF2B5EF4-FFF2-40B4-BE49-F238E27FC236}">
                <a16:creationId xmlns:a16="http://schemas.microsoft.com/office/drawing/2014/main" id="{08E97A92-0C37-9E88-2363-AAB653FC7485}"/>
              </a:ext>
            </a:extLst>
          </p:cNvPr>
          <p:cNvSpPr>
            <a:spLocks noGrp="1"/>
          </p:cNvSpPr>
          <p:nvPr>
            <p:ph type="title"/>
          </p:nvPr>
        </p:nvSpPr>
        <p:spPr/>
        <p:txBody>
          <a:bodyPr/>
          <a:lstStyle/>
          <a:p>
            <a:r>
              <a:rPr lang="en-US"/>
              <a:t>ENFORCEMENT</a:t>
            </a:r>
          </a:p>
        </p:txBody>
      </p:sp>
      <p:graphicFrame>
        <p:nvGraphicFramePr>
          <p:cNvPr id="4" name="Table 3">
            <a:extLst>
              <a:ext uri="{FF2B5EF4-FFF2-40B4-BE49-F238E27FC236}">
                <a16:creationId xmlns:a16="http://schemas.microsoft.com/office/drawing/2014/main" id="{AB17CE1A-67D2-DF91-6641-8823A8F42DAB}"/>
              </a:ext>
            </a:extLst>
          </p:cNvPr>
          <p:cNvGraphicFramePr>
            <a:graphicFrameLocks noGrp="1"/>
          </p:cNvGraphicFramePr>
          <p:nvPr/>
        </p:nvGraphicFramePr>
        <p:xfrm>
          <a:off x="482600" y="1524000"/>
          <a:ext cx="6083303" cy="4572000"/>
        </p:xfrm>
        <a:graphic>
          <a:graphicData uri="http://schemas.openxmlformats.org/drawingml/2006/table">
            <a:tbl>
              <a:tblPr/>
              <a:tblGrid>
                <a:gridCol w="1972715">
                  <a:extLst>
                    <a:ext uri="{9D8B030D-6E8A-4147-A177-3AD203B41FA5}">
                      <a16:colId xmlns:a16="http://schemas.microsoft.com/office/drawing/2014/main" val="55588189"/>
                    </a:ext>
                  </a:extLst>
                </a:gridCol>
                <a:gridCol w="685098">
                  <a:extLst>
                    <a:ext uri="{9D8B030D-6E8A-4147-A177-3AD203B41FA5}">
                      <a16:colId xmlns:a16="http://schemas.microsoft.com/office/drawing/2014/main" val="3903342217"/>
                    </a:ext>
                  </a:extLst>
                </a:gridCol>
                <a:gridCol w="685098">
                  <a:extLst>
                    <a:ext uri="{9D8B030D-6E8A-4147-A177-3AD203B41FA5}">
                      <a16:colId xmlns:a16="http://schemas.microsoft.com/office/drawing/2014/main" val="3355032368"/>
                    </a:ext>
                  </a:extLst>
                </a:gridCol>
                <a:gridCol w="685098">
                  <a:extLst>
                    <a:ext uri="{9D8B030D-6E8A-4147-A177-3AD203B41FA5}">
                      <a16:colId xmlns:a16="http://schemas.microsoft.com/office/drawing/2014/main" val="3248179580"/>
                    </a:ext>
                  </a:extLst>
                </a:gridCol>
                <a:gridCol w="685098">
                  <a:extLst>
                    <a:ext uri="{9D8B030D-6E8A-4147-A177-3AD203B41FA5}">
                      <a16:colId xmlns:a16="http://schemas.microsoft.com/office/drawing/2014/main" val="2686309710"/>
                    </a:ext>
                  </a:extLst>
                </a:gridCol>
                <a:gridCol w="685098">
                  <a:extLst>
                    <a:ext uri="{9D8B030D-6E8A-4147-A177-3AD203B41FA5}">
                      <a16:colId xmlns:a16="http://schemas.microsoft.com/office/drawing/2014/main" val="3504856334"/>
                    </a:ext>
                  </a:extLst>
                </a:gridCol>
                <a:gridCol w="685098">
                  <a:extLst>
                    <a:ext uri="{9D8B030D-6E8A-4147-A177-3AD203B41FA5}">
                      <a16:colId xmlns:a16="http://schemas.microsoft.com/office/drawing/2014/main" val="4209615408"/>
                    </a:ext>
                  </a:extLst>
                </a:gridCol>
              </a:tblGrid>
              <a:tr h="520860">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Not at all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Slightly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Moderately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Very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Extremely likely</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13407E"/>
                          </a:solidFill>
                          <a:effectLst/>
                          <a:latin typeface="Proxima Nova Cn Rg" panose="02000506030000020004" pitchFamily="50" charset="0"/>
                        </a:rPr>
                        <a:t>I don't know</a:t>
                      </a:r>
                    </a:p>
                  </a:txBody>
                  <a:tcPr marL="9180" marR="9180" marT="9180" marB="0" anchor="ctr">
                    <a:lnL>
                      <a:noFill/>
                    </a:lnL>
                    <a:lnR>
                      <a:noFill/>
                    </a:lnR>
                    <a:lnT w="12700" cap="flat" cmpd="sng" algn="ctr">
                      <a:solidFill>
                        <a:srgbClr val="13407E"/>
                      </a:solidFill>
                      <a:prstDash val="solid"/>
                      <a:round/>
                      <a:headEnd type="none" w="med" len="med"/>
                      <a:tailEnd type="none" w="med" len="med"/>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234330838"/>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Gender</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57295326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Female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42%</a:t>
                      </a:r>
                    </a:p>
                  </a:txBody>
                  <a:tcPr marL="9180" marR="9180" marT="9180" marB="0" anchor="ctr">
                    <a:lnL>
                      <a:noFill/>
                    </a:lnL>
                    <a:lnR>
                      <a:noFill/>
                    </a:lnR>
                    <a:lnT>
                      <a:noFill/>
                    </a:lnT>
                    <a:lnB>
                      <a:noFill/>
                    </a:lnB>
                    <a:noFill/>
                  </a:tcPr>
                </a:tc>
                <a:extLst>
                  <a:ext uri="{0D108BD9-81ED-4DB2-BD59-A6C34878D82A}">
                    <a16:rowId xmlns:a16="http://schemas.microsoft.com/office/drawing/2014/main" val="30959187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Male</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400800769"/>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Transgender/Non-binary/Other</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&lt;1%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56%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385109926"/>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Age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65662481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18-34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noFill/>
                  </a:tcPr>
                </a:tc>
                <a:extLst>
                  <a:ext uri="{0D108BD9-81ED-4DB2-BD59-A6C34878D82A}">
                    <a16:rowId xmlns:a16="http://schemas.microsoft.com/office/drawing/2014/main" val="85441214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35-44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45%</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80149987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45-54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noFill/>
                  </a:tcPr>
                </a:tc>
                <a:extLst>
                  <a:ext uri="{0D108BD9-81ED-4DB2-BD59-A6C34878D82A}">
                    <a16:rowId xmlns:a16="http://schemas.microsoft.com/office/drawing/2014/main" val="395478698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55-64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36%</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10146996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65+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19%</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noFill/>
                  </a:tcPr>
                </a:tc>
                <a:extLst>
                  <a:ext uri="{0D108BD9-81ED-4DB2-BD59-A6C34878D82A}">
                    <a16:rowId xmlns:a16="http://schemas.microsoft.com/office/drawing/2014/main" val="1786196552"/>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Ethnicity</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b">
                        <a:buNone/>
                      </a:pPr>
                      <a:r>
                        <a:rPr lang="en-US" sz="1200" b="0" i="0" u="none" strike="noStrike">
                          <a:solidFill>
                            <a:srgbClr val="000000"/>
                          </a:solidFill>
                          <a:effectLst/>
                          <a:latin typeface="Proxima Nova Cn Rg" panose="02000506030000020004" pitchFamily="50" charset="0"/>
                        </a:rPr>
                        <a:t> </a:t>
                      </a:r>
                    </a:p>
                  </a:txBody>
                  <a:tcPr marL="9180" marR="9180" marT="9180" marB="0" anchor="b">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147248792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Hispanic</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15%</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32%</a:t>
                      </a:r>
                    </a:p>
                  </a:txBody>
                  <a:tcPr marL="9180" marR="9180" marT="9180" marB="0" anchor="ctr">
                    <a:lnL>
                      <a:noFill/>
                    </a:lnL>
                    <a:lnR>
                      <a:noFill/>
                    </a:lnR>
                    <a:lnT>
                      <a:noFill/>
                    </a:lnT>
                    <a:lnB>
                      <a:noFill/>
                    </a:lnB>
                    <a:noFill/>
                  </a:tcPr>
                </a:tc>
                <a:extLst>
                  <a:ext uri="{0D108BD9-81ED-4DB2-BD59-A6C34878D82A}">
                    <a16:rowId xmlns:a16="http://schemas.microsoft.com/office/drawing/2014/main" val="40493280"/>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Non-Hispanic</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2941415151"/>
                  </a:ext>
                </a:extLst>
              </a:tr>
              <a:tr h="202557">
                <a:tc>
                  <a:txBody>
                    <a:bodyPr/>
                    <a:lstStyle/>
                    <a:p>
                      <a:pPr algn="l" rtl="0" fontAlgn="ctr">
                        <a:buNone/>
                      </a:pPr>
                      <a:r>
                        <a:rPr lang="en-US" sz="1200" b="0" i="0" u="none" strike="noStrike">
                          <a:solidFill>
                            <a:srgbClr val="55BA8F"/>
                          </a:solidFill>
                          <a:effectLst/>
                          <a:latin typeface="Proxima Nova Cn Rg" panose="02000506030000020004" pitchFamily="50" charset="0"/>
                        </a:rPr>
                        <a:t>Race</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tc>
                  <a:txBody>
                    <a:bodyPr/>
                    <a:lstStyle/>
                    <a:p>
                      <a:pPr algn="ctr" fontAlgn="ctr">
                        <a:buNone/>
                      </a:pPr>
                      <a:r>
                        <a:rPr lang="en-US" sz="1200" b="0" i="0" u="none" strike="noStrike">
                          <a:solidFill>
                            <a:srgbClr val="000000"/>
                          </a:solidFill>
                          <a:effectLst/>
                          <a:latin typeface="Proxima Nova Cn Rg" panose="02000506030000020004" pitchFamily="50" charset="0"/>
                        </a:rPr>
                        <a:t> </a:t>
                      </a:r>
                    </a:p>
                  </a:txBody>
                  <a:tcPr marL="9180" marR="9180" marT="9180" marB="0" anchor="ctr">
                    <a:lnL>
                      <a:noFill/>
                    </a:lnL>
                    <a:lnR>
                      <a:noFill/>
                    </a:lnR>
                    <a:lnT w="12700" cap="flat" cmpd="sng" algn="ctr">
                      <a:solidFill>
                        <a:srgbClr val="13407E"/>
                      </a:solidFill>
                      <a:prstDash val="solid"/>
                      <a:round/>
                      <a:headEnd type="none" w="med" len="med"/>
                      <a:tailEnd type="none" w="med" len="med"/>
                    </a:lnT>
                    <a:lnB>
                      <a:noFill/>
                    </a:lnB>
                    <a:noFill/>
                  </a:tcPr>
                </a:tc>
                <a:extLst>
                  <a:ext uri="{0D108BD9-81ED-4DB2-BD59-A6C34878D82A}">
                    <a16:rowId xmlns:a16="http://schemas.microsoft.com/office/drawing/2014/main" val="381137643"/>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American Indian or Alaskan Native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extLst>
                  <a:ext uri="{0D108BD9-81ED-4DB2-BD59-A6C34878D82A}">
                    <a16:rowId xmlns:a16="http://schemas.microsoft.com/office/drawing/2014/main" val="2310826855"/>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Asian or Asian American</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48%</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119352772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Black or African American</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29%</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24%</a:t>
                      </a:r>
                    </a:p>
                  </a:txBody>
                  <a:tcPr marL="9180" marR="9180" marT="9180" marB="0" anchor="ctr">
                    <a:lnL>
                      <a:noFill/>
                    </a:lnL>
                    <a:lnR>
                      <a:noFill/>
                    </a:lnR>
                    <a:lnT>
                      <a:noFill/>
                    </a:lnT>
                    <a:lnB>
                      <a:noFill/>
                    </a:lnB>
                    <a:noFill/>
                  </a:tcPr>
                </a:tc>
                <a:extLst>
                  <a:ext uri="{0D108BD9-81ED-4DB2-BD59-A6C34878D82A}">
                    <a16:rowId xmlns:a16="http://schemas.microsoft.com/office/drawing/2014/main" val="1654029607"/>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Native Hawaiian or Pacific Islander</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39%</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10%</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4%</a:t>
                      </a:r>
                    </a:p>
                  </a:txBody>
                  <a:tcPr marL="9180" marR="9180" marT="9180" marB="0" anchor="ctr">
                    <a:lnL>
                      <a:noFill/>
                    </a:lnL>
                    <a:lnR>
                      <a:noFill/>
                    </a:lnR>
                    <a:lnT>
                      <a:noFill/>
                    </a:lnT>
                    <a:lnB>
                      <a:noFill/>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21%</a:t>
                      </a:r>
                    </a:p>
                  </a:txBody>
                  <a:tcPr marL="9180" marR="9180" marT="9180" marB="0" anchor="ctr">
                    <a:lnL>
                      <a:noFill/>
                    </a:lnL>
                    <a:lnR>
                      <a:noFill/>
                    </a:lnR>
                    <a:lnT>
                      <a:noFill/>
                    </a:lnT>
                    <a:lnB>
                      <a:noFill/>
                    </a:lnB>
                    <a:solidFill>
                      <a:srgbClr val="D0D9E5"/>
                    </a:solidFill>
                  </a:tcPr>
                </a:tc>
                <a:extLst>
                  <a:ext uri="{0D108BD9-81ED-4DB2-BD59-A6C34878D82A}">
                    <a16:rowId xmlns:a16="http://schemas.microsoft.com/office/drawing/2014/main" val="2936719874"/>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White</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16%</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12%</a:t>
                      </a:r>
                    </a:p>
                  </a:txBody>
                  <a:tcPr marL="9180" marR="9180" marT="9180" marB="0" anchor="ctr">
                    <a:lnL>
                      <a:noFill/>
                    </a:lnL>
                    <a:lnR>
                      <a:noFill/>
                    </a:lnR>
                    <a:lnT>
                      <a:noFill/>
                    </a:lnT>
                    <a:lnB>
                      <a:noFill/>
                    </a:lnB>
                    <a:no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38%</a:t>
                      </a:r>
                    </a:p>
                  </a:txBody>
                  <a:tcPr marL="9180" marR="9180" marT="9180" marB="0" anchor="ctr">
                    <a:lnL>
                      <a:noFill/>
                    </a:lnL>
                    <a:lnR>
                      <a:noFill/>
                    </a:lnR>
                    <a:lnT>
                      <a:noFill/>
                    </a:lnT>
                    <a:lnB>
                      <a:noFill/>
                    </a:lnB>
                    <a:noFill/>
                  </a:tcPr>
                </a:tc>
                <a:extLst>
                  <a:ext uri="{0D108BD9-81ED-4DB2-BD59-A6C34878D82A}">
                    <a16:rowId xmlns:a16="http://schemas.microsoft.com/office/drawing/2014/main" val="4199663596"/>
                  </a:ext>
                </a:extLst>
              </a:tr>
              <a:tr h="202557">
                <a:tc>
                  <a:txBody>
                    <a:bodyPr/>
                    <a:lstStyle/>
                    <a:p>
                      <a:pPr algn="l" rtl="0" fontAlgn="ctr">
                        <a:buNone/>
                      </a:pPr>
                      <a:r>
                        <a:rPr lang="en-US" sz="1200" b="0" i="0" u="none" strike="noStrike">
                          <a:solidFill>
                            <a:srgbClr val="000000"/>
                          </a:solidFill>
                          <a:effectLst/>
                          <a:latin typeface="Proxima Nova Cn Rg" panose="02000506030000020004" pitchFamily="50" charset="0"/>
                        </a:rPr>
                        <a:t>Other or Multiple</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13%</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11%</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18%</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14%</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tc>
                  <a:txBody>
                    <a:bodyPr/>
                    <a:lstStyle/>
                    <a:p>
                      <a:pPr algn="ctr" rtl="0" fontAlgn="ctr">
                        <a:buNone/>
                      </a:pPr>
                      <a:r>
                        <a:rPr lang="en-US" sz="1200" b="0" i="0" u="none" strike="noStrike">
                          <a:solidFill>
                            <a:srgbClr val="000000"/>
                          </a:solidFill>
                          <a:effectLst/>
                          <a:latin typeface="Proxima Nova Cn Rg" panose="02000506030000020004" pitchFamily="50" charset="0"/>
                        </a:rPr>
                        <a:t>37%</a:t>
                      </a:r>
                    </a:p>
                  </a:txBody>
                  <a:tcPr marL="9180" marR="9180" marT="9180" marB="0" anchor="ctr">
                    <a:lnL>
                      <a:noFill/>
                    </a:lnL>
                    <a:lnR>
                      <a:noFill/>
                    </a:lnR>
                    <a:lnT>
                      <a:noFill/>
                    </a:lnT>
                    <a:lnB w="12700" cap="flat" cmpd="sng" algn="ctr">
                      <a:solidFill>
                        <a:srgbClr val="13407E"/>
                      </a:solidFill>
                      <a:prstDash val="solid"/>
                      <a:round/>
                      <a:headEnd type="none" w="med" len="med"/>
                      <a:tailEnd type="none" w="med" len="med"/>
                    </a:lnB>
                    <a:solidFill>
                      <a:srgbClr val="D0D9E5"/>
                    </a:solidFill>
                  </a:tcPr>
                </a:tc>
                <a:extLst>
                  <a:ext uri="{0D108BD9-81ED-4DB2-BD59-A6C34878D82A}">
                    <a16:rowId xmlns:a16="http://schemas.microsoft.com/office/drawing/2014/main" val="1969830846"/>
                  </a:ext>
                </a:extLst>
              </a:tr>
            </a:tbl>
          </a:graphicData>
        </a:graphic>
      </p:graphicFrame>
    </p:spTree>
    <p:extLst>
      <p:ext uri="{BB962C8B-B14F-4D97-AF65-F5344CB8AC3E}">
        <p14:creationId xmlns:p14="http://schemas.microsoft.com/office/powerpoint/2010/main" val="2950124418"/>
      </p:ext>
    </p:extLst>
  </p:cSld>
  <p:clrMapOvr>
    <a:masterClrMapping/>
  </p:clrMapOvr>
</p:sld>
</file>

<file path=ppt/theme/theme1.xml><?xml version="1.0" encoding="utf-8"?>
<a:theme xmlns:a="http://schemas.openxmlformats.org/drawingml/2006/main" name="Office Theme">
  <a:themeElements>
    <a:clrScheme name="WTSC">
      <a:dk1>
        <a:srgbClr val="000000"/>
      </a:dk1>
      <a:lt1>
        <a:srgbClr val="FFFFFF"/>
      </a:lt1>
      <a:dk2>
        <a:srgbClr val="000000"/>
      </a:dk2>
      <a:lt2>
        <a:srgbClr val="808080"/>
      </a:lt2>
      <a:accent1>
        <a:srgbClr val="13407E"/>
      </a:accent1>
      <a:accent2>
        <a:srgbClr val="1B6FB7"/>
      </a:accent2>
      <a:accent3>
        <a:srgbClr val="55BA8F"/>
      </a:accent3>
      <a:accent4>
        <a:srgbClr val="C7E4F8"/>
      </a:accent4>
      <a:accent5>
        <a:srgbClr val="6AABDD"/>
      </a:accent5>
      <a:accent6>
        <a:srgbClr val="98254D"/>
      </a:accent6>
      <a:hlink>
        <a:srgbClr val="CCCCFF"/>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potx" id="{B872DAB1-DB96-4C24-8E16-DA75D6C64678}" vid="{D3A5B96C-944D-4935-9C8E-D7B68BE8CF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D06828AA45064393908269589553A4" ma:contentTypeVersion="21" ma:contentTypeDescription="Create a new document." ma:contentTypeScope="" ma:versionID="ce33c70430e3d8cd4d2f87bf6deb4660">
  <xsd:schema xmlns:xsd="http://www.w3.org/2001/XMLSchema" xmlns:xs="http://www.w3.org/2001/XMLSchema" xmlns:p="http://schemas.microsoft.com/office/2006/metadata/properties" xmlns:ns1="http://schemas.microsoft.com/sharepoint/v3" xmlns:ns2="b5fa2d84-e915-43ad-8f13-9e9372525d4a" xmlns:ns3="07a5c668-2ee6-4575-a00a-a84628e824f7" targetNamespace="http://schemas.microsoft.com/office/2006/metadata/properties" ma:root="true" ma:fieldsID="b8b87136958fa1d3edd48717b0e1d1f7" ns1:_="" ns2:_="" ns3:_="">
    <xsd:import namespace="http://schemas.microsoft.com/sharepoint/v3"/>
    <xsd:import namespace="b5fa2d84-e915-43ad-8f13-9e9372525d4a"/>
    <xsd:import namespace="07a5c668-2ee6-4575-a00a-a84628e824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ServiceLocation" minOccurs="0"/>
                <xsd:element ref="ns3:MediaLengthInSeconds" minOccurs="0"/>
                <xsd:element ref="ns3:lcf76f155ced4ddcb4097134ff3c332f" minOccurs="0"/>
                <xsd:element ref="ns2:TaxCatchAll" minOccurs="0"/>
                <xsd:element ref="ns3:Preview"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fa2d84-e915-43ad-8f13-9e9372525d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7d57b8-e44d-4c5d-a761-22b2e264416a}" ma:internalName="TaxCatchAll" ma:showField="CatchAllData" ma:web="b5fa2d84-e915-43ad-8f13-9e9372525d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a5c668-2ee6-4575-a00a-a84628e824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Preview" ma:index="24" nillable="true" ma:displayName="Preview" ma:internalName="Preview">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fa2d84-e915-43ad-8f13-9e9372525d4a" xsi:nil="true"/>
    <lcf76f155ced4ddcb4097134ff3c332f xmlns="07a5c668-2ee6-4575-a00a-a84628e824f7">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Preview xmlns="07a5c668-2ee6-4575-a00a-a84628e824f7" xsi:nil="true"/>
  </documentManagement>
</p:properties>
</file>

<file path=customXml/itemProps1.xml><?xml version="1.0" encoding="utf-8"?>
<ds:datastoreItem xmlns:ds="http://schemas.openxmlformats.org/officeDocument/2006/customXml" ds:itemID="{919ED508-88E9-49C2-B12E-9E64BEE03026}">
  <ds:schemaRefs>
    <ds:schemaRef ds:uri="http://schemas.microsoft.com/sharepoint/v3/contenttype/forms"/>
  </ds:schemaRefs>
</ds:datastoreItem>
</file>

<file path=customXml/itemProps2.xml><?xml version="1.0" encoding="utf-8"?>
<ds:datastoreItem xmlns:ds="http://schemas.openxmlformats.org/officeDocument/2006/customXml" ds:itemID="{3F66F513-2A67-4EC6-A2A3-EFB964A5A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fa2d84-e915-43ad-8f13-9e9372525d4a"/>
    <ds:schemaRef ds:uri="07a5c668-2ee6-4575-a00a-a84628e824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C319CC-3291-46B9-871A-83D575A54218}">
  <ds:schemaRefs>
    <ds:schemaRef ds:uri="b8de1105-7011-428c-9a47-2ae3bde61a8e"/>
    <ds:schemaRef ds:uri="e592b2f8-dce0-42a9-b530-35b6be381ac3"/>
    <ds:schemaRef ds:uri="http://schemas.microsoft.com/office/2006/metadata/properties"/>
    <ds:schemaRef ds:uri="http://schemas.microsoft.com/office/infopath/2007/PartnerControls"/>
    <ds:schemaRef ds:uri="b5fa2d84-e915-43ad-8f13-9e9372525d4a"/>
    <ds:schemaRef ds:uri="07a5c668-2ee6-4575-a00a-a84628e824f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PPT Charts and Tables 2025</Template>
  <Application>Microsoft Office PowerPoint</Application>
  <PresentationFormat>On-screen Show (4:3)</PresentationFormat>
  <Slides>163</Slides>
  <Notes>0</Notes>
  <HiddenSlides>0</HiddenSlides>
  <ScaleCrop>false</ScaleCrop>
  <HeadingPairs>
    <vt:vector size="4" baseType="variant">
      <vt:variant>
        <vt:lpstr>Theme</vt:lpstr>
      </vt:variant>
      <vt:variant>
        <vt:i4>1</vt:i4>
      </vt:variant>
      <vt:variant>
        <vt:lpstr>Slide Titles</vt:lpstr>
      </vt:variant>
      <vt:variant>
        <vt:i4>163</vt:i4>
      </vt:variant>
    </vt:vector>
  </HeadingPairs>
  <TitlesOfParts>
    <vt:vector size="164" baseType="lpstr">
      <vt:lpstr>Office Theme</vt:lpstr>
      <vt:lpstr>PowerPoint Presentation</vt:lpstr>
      <vt:lpstr>PowerPoint Presentation</vt:lpstr>
      <vt:lpstr>PowerPoint Presentation</vt:lpstr>
      <vt:lpstr>Methodology</vt:lpstr>
      <vt:lpstr>Methodology</vt:lpstr>
      <vt:lpstr>Methodology</vt:lpstr>
      <vt:lpstr>Methodology</vt:lpstr>
      <vt:lpstr>Methodology</vt:lpstr>
      <vt:lpstr>PowerPoint Presentation</vt:lpstr>
      <vt:lpstr>SUMMARY</vt:lpstr>
      <vt:lpstr>SUMMARY</vt:lpstr>
      <vt:lpstr>SUMMARY</vt:lpstr>
      <vt:lpstr>SUMMARY</vt:lpstr>
      <vt:lpstr>SUMMARY</vt:lpstr>
      <vt:lpstr>PowerPoint Presentation</vt:lpstr>
      <vt:lpstr>USE OF PUBLIC ROADS</vt:lpstr>
      <vt:lpstr>USE OF PUBLIC ROADS</vt:lpstr>
      <vt:lpstr>USE OF PUBLIC ROADS</vt:lpstr>
      <vt:lpstr>USE OF PUBLIC ROADS</vt:lpstr>
      <vt:lpstr>USE OF PUBLIC ROADS</vt:lpstr>
      <vt:lpstr>DRIVING HABITS</vt:lpstr>
      <vt:lpstr>DRIVING HABITS</vt:lpstr>
      <vt:lpstr>DRIVING HABITS</vt:lpstr>
      <vt:lpstr>DRIVING HABITS</vt:lpstr>
      <vt:lpstr>DRIVING HABITS</vt:lpstr>
      <vt:lpstr>DRIVING HABITS</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DRIVING HISTORY</vt:lpstr>
      <vt:lpstr>SEAT BELT USE</vt:lpstr>
      <vt:lpstr>SEAT BELT USE</vt:lpstr>
      <vt:lpstr>SEAT BELT USE</vt:lpstr>
      <vt:lpstr>SEAT BELT USE</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BEHAVIORS</vt:lpstr>
      <vt:lpstr>DRIVING RULES</vt:lpstr>
      <vt:lpstr>DRIVING RULES</vt:lpstr>
      <vt:lpstr>DRIVING RULES</vt:lpstr>
      <vt:lpstr>DRIVING RULES</vt:lpstr>
      <vt:lpstr>DRIVING RULES</vt:lpstr>
      <vt:lpstr>DRIVING RULES</vt:lpstr>
      <vt:lpstr>DRIVING RULES</vt:lpstr>
      <vt:lpstr>DRIVING RULES</vt:lpstr>
      <vt:lpstr>DRIVING RULES</vt:lpstr>
      <vt:lpstr>DRIVING RULES</vt:lpstr>
      <vt:lpstr>DRIVING RULES</vt:lpstr>
      <vt:lpstr>DRIVING RULES</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SAFETY</vt:lpstr>
      <vt:lpstr>ENFORCEMENT</vt:lpstr>
      <vt:lpstr>ENFORCEMENT</vt:lpstr>
      <vt:lpstr>ENFORCEMENT</vt:lpstr>
      <vt:lpstr>ENFORCEMENT</vt:lpstr>
      <vt:lpstr>ENFORCEMENT</vt:lpstr>
      <vt:lpstr>ENFORCEMENT</vt:lpstr>
      <vt:lpstr>ENFORCEMENT</vt:lpstr>
      <vt:lpstr>ENFORCEMENT</vt:lpstr>
      <vt:lpstr>DRIVING EXPECTATIONS</vt:lpstr>
      <vt:lpstr>DRIVING EXPECTATIONS</vt:lpstr>
      <vt:lpstr>DRIVING EXPECTATIONS</vt:lpstr>
      <vt:lpstr>DRIVING EXPECTATIONS</vt:lpstr>
      <vt:lpstr>DRIVING EXPECTATIONS</vt:lpstr>
      <vt:lpstr>DRIVING EXPECTATIONS</vt:lpstr>
      <vt:lpstr>DRIVING EXPECTATIONS</vt:lpstr>
      <vt:lpstr>DRIVING EXPECTATIONS</vt:lpstr>
      <vt:lpstr>DRIVING EXPECTATIONS</vt:lpstr>
      <vt:lpstr>DRIVING EXPECTATIONS</vt:lpstr>
      <vt:lpstr>DRIVING EXPECTATIONS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COMMUNITY PERCEPTIONS</vt:lpstr>
      <vt:lpstr>DRIVING AND CELL PHONE USE</vt:lpstr>
      <vt:lpstr>DRIVING AND CELL PHONE USE</vt:lpstr>
      <vt:lpstr>DRIVING AND CELL PHONE USE</vt:lpstr>
      <vt:lpstr>DRIVING AND SAFETY</vt:lpstr>
      <vt:lpstr>DRIVING AND SAFETY</vt:lpstr>
      <vt:lpstr>DRIVING AND SAFETY</vt:lpstr>
      <vt:lpstr>DRIVING CONTROL</vt:lpstr>
      <vt:lpstr>DRIVING CONTROL</vt:lpstr>
      <vt:lpstr>DRIVING CONTROL</vt:lpstr>
      <vt:lpstr>DRIVING CONTROL</vt:lpstr>
      <vt:lpstr>DRIVING CONTROL</vt:lpstr>
      <vt:lpstr>TRAFFIC SAFETY</vt:lpstr>
      <vt:lpstr>TRAFFIC SAFETY</vt:lpstr>
      <vt:lpstr>TRAFFIC SAFETY</vt:lpstr>
      <vt:lpstr>TRAFFIC SAFETY</vt:lpstr>
      <vt:lpstr>SUPPORT FOR TRAFFIC SAFETY VIOLATIONS</vt:lpstr>
      <vt:lpstr>SUPPORT FOR TRAFFIC SAFETY VIOLATIONS</vt:lpstr>
      <vt:lpstr>SUPPORT FOR TRAFFIC SAFETY VIOLATIONS</vt:lpstr>
      <vt:lpstr>SUPPORT FOR TRAFFIC SAFETY VIOLATIONS</vt:lpstr>
      <vt:lpstr>SUPPORT FOR TRAFFIC SAFETY VIOLATIONS</vt:lpstr>
      <vt:lpstr>SUPPORT FOR TRAFFIC SAFETY VIOLATIONS</vt:lpstr>
      <vt:lpstr>SUPPORT FOR TRAFFIC SAFETY VIOLATIONS</vt:lpstr>
      <vt:lpstr>PowerPoint Presentation</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lpstr>DEMOGRAPHICS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Madden</dc:creator>
  <cp:revision>2</cp:revision>
  <dcterms:created xsi:type="dcterms:W3CDTF">2025-09-03T20:24:58Z</dcterms:created>
  <dcterms:modified xsi:type="dcterms:W3CDTF">2025-10-21T17:09:38Z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0x0101008FD06828AA45064393908269589553A4</vt:lpwstr>
  </property>
  <property fmtid="{D5CDD505-2E9C-101B-9397-08002B2CF9AE}" pid="3" name="MediaServiceImageTags">
    <vt:lpwstr/>
  </property>
</Properties>
</file>