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63"/>
  </p:notesMasterIdLst>
  <p:handoutMasterIdLst>
    <p:handoutMasterId r:id="rId64"/>
  </p:handoutMasterIdLst>
  <p:sldIdLst>
    <p:sldId id="475" r:id="rId5"/>
    <p:sldId id="476" r:id="rId6"/>
    <p:sldId id="490" r:id="rId7"/>
    <p:sldId id="491" r:id="rId8"/>
    <p:sldId id="567" r:id="rId9"/>
    <p:sldId id="520" r:id="rId10"/>
    <p:sldId id="275" r:id="rId11"/>
    <p:sldId id="277" r:id="rId12"/>
    <p:sldId id="279" r:id="rId13"/>
    <p:sldId id="283" r:id="rId14"/>
    <p:sldId id="285" r:id="rId15"/>
    <p:sldId id="287" r:id="rId16"/>
    <p:sldId id="327" r:id="rId17"/>
    <p:sldId id="329" r:id="rId18"/>
    <p:sldId id="331" r:id="rId19"/>
    <p:sldId id="334" r:id="rId20"/>
    <p:sldId id="339" r:id="rId21"/>
    <p:sldId id="341" r:id="rId22"/>
    <p:sldId id="343" r:id="rId23"/>
    <p:sldId id="345" r:id="rId24"/>
    <p:sldId id="346" r:id="rId25"/>
    <p:sldId id="348" r:id="rId26"/>
    <p:sldId id="350" r:id="rId27"/>
    <p:sldId id="352" r:id="rId28"/>
    <p:sldId id="549" r:id="rId29"/>
    <p:sldId id="551" r:id="rId30"/>
    <p:sldId id="553" r:id="rId31"/>
    <p:sldId id="555" r:id="rId32"/>
    <p:sldId id="265" r:id="rId33"/>
    <p:sldId id="558" r:id="rId34"/>
    <p:sldId id="560" r:id="rId35"/>
    <p:sldId id="271" r:id="rId36"/>
    <p:sldId id="563" r:id="rId37"/>
    <p:sldId id="565" r:id="rId38"/>
    <p:sldId id="375" r:id="rId39"/>
    <p:sldId id="377" r:id="rId40"/>
    <p:sldId id="379" r:id="rId41"/>
    <p:sldId id="392" r:id="rId42"/>
    <p:sldId id="394" r:id="rId43"/>
    <p:sldId id="396" r:id="rId44"/>
    <p:sldId id="398" r:id="rId45"/>
    <p:sldId id="416" r:id="rId46"/>
    <p:sldId id="422" r:id="rId47"/>
    <p:sldId id="424" r:id="rId48"/>
    <p:sldId id="432" r:id="rId49"/>
    <p:sldId id="436" r:id="rId50"/>
    <p:sldId id="444" r:id="rId51"/>
    <p:sldId id="566" r:id="rId52"/>
    <p:sldId id="446" r:id="rId53"/>
    <p:sldId id="448" r:id="rId54"/>
    <p:sldId id="450" r:id="rId55"/>
    <p:sldId id="454" r:id="rId56"/>
    <p:sldId id="462" r:id="rId57"/>
    <p:sldId id="464" r:id="rId58"/>
    <p:sldId id="468" r:id="rId59"/>
    <p:sldId id="470" r:id="rId60"/>
    <p:sldId id="472" r:id="rId61"/>
    <p:sldId id="474" r:id="rId62"/>
  </p:sldIdLst>
  <p:sldSz cx="9144000" cy="6858000" type="screen4x3"/>
  <p:notesSz cx="6858000" cy="9144000"/>
  <p:embeddedFontLst>
    <p:embeddedFont>
      <p:font typeface="Calibri" panose="020F0502020204030204" pitchFamily="34" charset="0"/>
      <p:regular r:id="rId65"/>
      <p:bold r:id="rId66"/>
      <p:italic r:id="rId67"/>
      <p:boldItalic r:id="rId68"/>
    </p:embeddedFont>
    <p:embeddedFont>
      <p:font typeface="Proxima Nova Cn Rg" panose="02000506030000020004" charset="0"/>
      <p:regular r:id="rId69"/>
      <p:italic r:id="rId70"/>
    </p:embeddedFont>
    <p:embeddedFont>
      <p:font typeface="Urbane Bold" panose="020B0604020202020204" charset="0"/>
      <p:bold r:id="rId71"/>
    </p:embeddedFont>
    <p:embeddedFont>
      <p:font typeface="Urbane Demi Bold" panose="020B0604020202020204" charset="0"/>
      <p:bold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BD87705-09DC-458F-B385-962A5F01057B}">
          <p14:sldIdLst>
            <p14:sldId id="475"/>
            <p14:sldId id="476"/>
            <p14:sldId id="490"/>
            <p14:sldId id="491"/>
            <p14:sldId id="567"/>
            <p14:sldId id="520"/>
            <p14:sldId id="275"/>
            <p14:sldId id="277"/>
            <p14:sldId id="279"/>
            <p14:sldId id="283"/>
            <p14:sldId id="285"/>
            <p14:sldId id="287"/>
            <p14:sldId id="327"/>
            <p14:sldId id="329"/>
            <p14:sldId id="331"/>
            <p14:sldId id="334"/>
            <p14:sldId id="339"/>
            <p14:sldId id="341"/>
            <p14:sldId id="343"/>
            <p14:sldId id="345"/>
            <p14:sldId id="346"/>
            <p14:sldId id="348"/>
            <p14:sldId id="350"/>
            <p14:sldId id="352"/>
            <p14:sldId id="549"/>
            <p14:sldId id="551"/>
            <p14:sldId id="553"/>
            <p14:sldId id="555"/>
            <p14:sldId id="265"/>
            <p14:sldId id="558"/>
            <p14:sldId id="560"/>
            <p14:sldId id="271"/>
            <p14:sldId id="563"/>
            <p14:sldId id="565"/>
            <p14:sldId id="375"/>
            <p14:sldId id="377"/>
            <p14:sldId id="379"/>
            <p14:sldId id="392"/>
            <p14:sldId id="394"/>
            <p14:sldId id="396"/>
            <p14:sldId id="398"/>
            <p14:sldId id="416"/>
            <p14:sldId id="422"/>
            <p14:sldId id="424"/>
            <p14:sldId id="432"/>
            <p14:sldId id="436"/>
            <p14:sldId id="444"/>
            <p14:sldId id="566"/>
            <p14:sldId id="446"/>
            <p14:sldId id="448"/>
            <p14:sldId id="450"/>
            <p14:sldId id="454"/>
            <p14:sldId id="462"/>
            <p14:sldId id="464"/>
            <p14:sldId id="468"/>
            <p14:sldId id="470"/>
            <p14:sldId id="472"/>
            <p14:sldId id="4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4BAF0F-2001-86B9-F8A1-EFFF1BF3C727}" name="John Charles" initials="JC" userId="S::jcharles@marketdecisions.com::2ee1cc89-321b-4532-9bd9-d839414ab721" providerId="AD"/>
  <p188:author id="{E4B37FDE-856D-DD3D-C45A-C455516DED3C}" name="Adam Johnson" initials="" userId="S::ajohnson@marketdecisions.com::ba44371d-e9e4-449f-b1d9-8ffb1704f2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407E"/>
    <a:srgbClr val="007896"/>
    <a:srgbClr val="961E5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71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Klinko" userId="94167f0a-bba6-43e0-a887-8f3eb6792227" providerId="ADAL" clId="{2B4C6177-4218-4CC7-B324-20F868107BC8}"/>
    <pc:docChg chg="modSld">
      <pc:chgData name="Katie Klinko" userId="94167f0a-bba6-43e0-a887-8f3eb6792227" providerId="ADAL" clId="{2B4C6177-4218-4CC7-B324-20F868107BC8}" dt="2024-11-01T17:48:10.390" v="20" actId="255"/>
      <pc:docMkLst>
        <pc:docMk/>
      </pc:docMkLst>
      <pc:sldChg chg="modSp mod">
        <pc:chgData name="Katie Klinko" userId="94167f0a-bba6-43e0-a887-8f3eb6792227" providerId="ADAL" clId="{2B4C6177-4218-4CC7-B324-20F868107BC8}" dt="2024-11-01T17:48:10.390" v="20" actId="255"/>
        <pc:sldMkLst>
          <pc:docMk/>
          <pc:sldMk cId="1454828140" sldId="475"/>
        </pc:sldMkLst>
        <pc:spChg chg="mod">
          <ac:chgData name="Katie Klinko" userId="94167f0a-bba6-43e0-a887-8f3eb6792227" providerId="ADAL" clId="{2B4C6177-4218-4CC7-B324-20F868107BC8}" dt="2024-11-01T17:48:10.390" v="20" actId="255"/>
          <ac:spMkLst>
            <pc:docMk/>
            <pc:sldMk cId="1454828140" sldId="475"/>
            <ac:spMk id="3" creationId="{474C9F8F-6631-4CFB-9D7C-D1598E900758}"/>
          </ac:spMkLst>
        </pc:spChg>
      </pc:sldChg>
    </pc:docChg>
  </pc:docChgLst>
  <pc:docChgLst>
    <pc:chgData name="Adam Johnson" userId="ba44371d-e9e4-449f-b1d9-8ffb1704f2f9" providerId="ADAL" clId="{89B715FB-5020-4D4B-89B9-8FFB5662CC6B}"/>
    <pc:docChg chg="modSld">
      <pc:chgData name="Adam Johnson" userId="ba44371d-e9e4-449f-b1d9-8ffb1704f2f9" providerId="ADAL" clId="{89B715FB-5020-4D4B-89B9-8FFB5662CC6B}" dt="2024-11-01T19:43:09.309" v="15" actId="20577"/>
      <pc:docMkLst>
        <pc:docMk/>
      </pc:docMkLst>
      <pc:sldChg chg="modSp mod">
        <pc:chgData name="Adam Johnson" userId="ba44371d-e9e4-449f-b1d9-8ffb1704f2f9" providerId="ADAL" clId="{89B715FB-5020-4D4B-89B9-8FFB5662CC6B}" dt="2024-11-01T19:43:09.309" v="15" actId="20577"/>
        <pc:sldMkLst>
          <pc:docMk/>
          <pc:sldMk cId="1454828140" sldId="475"/>
        </pc:sldMkLst>
        <pc:spChg chg="mod">
          <ac:chgData name="Adam Johnson" userId="ba44371d-e9e4-449f-b1d9-8ffb1704f2f9" providerId="ADAL" clId="{89B715FB-5020-4D4B-89B9-8FFB5662CC6B}" dt="2024-11-01T19:43:09.309" v="15" actId="20577"/>
          <ac:spMkLst>
            <pc:docMk/>
            <pc:sldMk cId="1454828140" sldId="475"/>
            <ac:spMk id="3" creationId="{474C9F8F-6631-4CFB-9D7C-D1598E9007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EF8918-7159-4198-B888-4A106FC61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BF45A4-2DD7-4881-8E5C-F4361EDCD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6008B9-7F29-44C1-A2E9-7EDB8A4810BF}" type="datetimeFigureOut">
              <a:rPr lang="en-US" smtClean="0"/>
              <a:t>11/1/2024</a:t>
            </a:fld>
            <a:endParaRPr lang="en-US"/>
          </a:p>
        </p:txBody>
      </p:sp>
      <p:sp>
        <p:nvSpPr>
          <p:cNvPr id="4" name="Footer Placeholder 3">
            <a:extLst>
              <a:ext uri="{FF2B5EF4-FFF2-40B4-BE49-F238E27FC236}">
                <a16:creationId xmlns:a16="http://schemas.microsoft.com/office/drawing/2014/main" id="{CC7F03A0-0F51-484B-A6A8-53E07E4948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932CD-3079-4ED8-BC0A-C5AC07233E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4A0A9A-C593-4E66-B2B7-AD61889C8878}" type="slidenum">
              <a:rPr lang="en-US" smtClean="0"/>
              <a:t>‹#›</a:t>
            </a:fld>
            <a:endParaRPr lang="en-US"/>
          </a:p>
        </p:txBody>
      </p:sp>
    </p:spTree>
    <p:extLst>
      <p:ext uri="{BB962C8B-B14F-4D97-AF65-F5344CB8AC3E}">
        <p14:creationId xmlns:p14="http://schemas.microsoft.com/office/powerpoint/2010/main" val="380115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43F08-E74A-4E24-808C-CD7F97F30242}" type="datetimeFigureOut">
              <a:rPr lang="en-US" smtClean="0"/>
              <a:t>11/1/2024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969B0D-DCCF-49E0-9D88-8771999ED28C}" type="slidenum">
              <a:rPr lang="en-US" smtClean="0"/>
              <a:t>‹#›</a:t>
            </a:fld>
            <a:endParaRPr lang="en-US"/>
          </a:p>
        </p:txBody>
      </p:sp>
    </p:spTree>
    <p:extLst>
      <p:ext uri="{BB962C8B-B14F-4D97-AF65-F5344CB8AC3E}">
        <p14:creationId xmlns:p14="http://schemas.microsoft.com/office/powerpoint/2010/main" val="134950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DR Sid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7FEA81-8615-4076-A64E-69B8A3F7FC56}"/>
              </a:ext>
            </a:extLst>
          </p:cNvPr>
          <p:cNvSpPr/>
          <p:nvPr userDrawn="1"/>
        </p:nvSpPr>
        <p:spPr>
          <a:xfrm>
            <a:off x="6858000" y="0"/>
            <a:ext cx="228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endParaRPr lang="en-US" sz="1400">
              <a:solidFill>
                <a:schemeClr val="bg1">
                  <a:lumMod val="95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D9DFEB9-DCD9-4B34-9E6B-F2F812269EF5}"/>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Placeholder 11">
            <a:extLst>
              <a:ext uri="{FF2B5EF4-FFF2-40B4-BE49-F238E27FC236}">
                <a16:creationId xmlns:a16="http://schemas.microsoft.com/office/drawing/2014/main" id="{DF6BA21A-B09E-36EA-FF03-BD0E8EE6D26A}"/>
              </a:ext>
            </a:extLst>
          </p:cNvPr>
          <p:cNvSpPr>
            <a:spLocks noGrp="1"/>
          </p:cNvSpPr>
          <p:nvPr>
            <p:ph type="body" sz="quarter" idx="12"/>
          </p:nvPr>
        </p:nvSpPr>
        <p:spPr>
          <a:xfrm>
            <a:off x="457200" y="822960"/>
            <a:ext cx="6126480" cy="609600"/>
          </a:xfrm>
          <a:prstGeom prst="rect">
            <a:avLst/>
          </a:prstGeom>
        </p:spPr>
        <p:txBody>
          <a:bodyPr>
            <a:normAutofit/>
          </a:bodyPr>
          <a:lstStyle>
            <a:lvl1pPr marL="0" indent="0" algn="l">
              <a:spcBef>
                <a:spcPts val="600"/>
              </a:spcBef>
              <a:buNone/>
              <a:defRPr sz="1400" b="0" i="0">
                <a:solidFill>
                  <a:schemeClr val="accent3"/>
                </a:solidFill>
                <a:latin typeface="Urbane Demi Bold" panose="00000700000000000000" pitchFamily="2" charset="0"/>
                <a:cs typeface="Arial" panose="020B0604020202020204" pitchFamily="34" charset="0"/>
              </a:defRPr>
            </a:lvl1pPr>
            <a:lvl2pPr>
              <a:defRPr sz="3200"/>
            </a:lvl2pPr>
            <a:lvl3pPr>
              <a:defRPr sz="3200"/>
            </a:lvl3pPr>
            <a:lvl4pPr>
              <a:defRPr sz="3200"/>
            </a:lvl4pPr>
            <a:lvl5pPr>
              <a:defRPr sz="3200"/>
            </a:lvl5pPr>
          </a:lstStyle>
          <a:p>
            <a:pPr lvl="0"/>
            <a:r>
              <a:rPr lang="en-US"/>
              <a:t>Click to edit Master text styles</a:t>
            </a:r>
          </a:p>
        </p:txBody>
      </p:sp>
      <p:sp>
        <p:nvSpPr>
          <p:cNvPr id="16" name="Rectangle 15">
            <a:extLst>
              <a:ext uri="{FF2B5EF4-FFF2-40B4-BE49-F238E27FC236}">
                <a16:creationId xmlns:a16="http://schemas.microsoft.com/office/drawing/2014/main" id="{73108D8A-D920-BB54-35C5-55EA8E91EB26}"/>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852632F-E56E-BB70-2AD9-261198DFFC9E}"/>
              </a:ext>
            </a:extLst>
          </p:cNvPr>
          <p:cNvSpPr>
            <a:spLocks noGrp="1"/>
          </p:cNvSpPr>
          <p:nvPr>
            <p:ph type="title"/>
          </p:nvPr>
        </p:nvSpPr>
        <p:spPr>
          <a:xfrm>
            <a:off x="457200" y="265694"/>
            <a:ext cx="6126480" cy="440108"/>
          </a:xfrm>
        </p:spPr>
        <p:txBody>
          <a:bodyPr anchor="b">
            <a:normAutofit/>
          </a:bodyPr>
          <a:lstStyle>
            <a:lvl1pPr>
              <a:defRPr sz="20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37470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pic>
        <p:nvPicPr>
          <p:cNvPr id="6" name="Picture 5" descr="A bridge over water with cars&#10;&#10;Description automatically generated">
            <a:extLst>
              <a:ext uri="{FF2B5EF4-FFF2-40B4-BE49-F238E27FC236}">
                <a16:creationId xmlns:a16="http://schemas.microsoft.com/office/drawing/2014/main" id="{5E7F2C45-E8E7-ACA2-6D4D-5BDDC4B4365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165964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5" name="Picture 4" descr="A road with trees in the background&#10;&#10;Description automatically generated">
            <a:extLst>
              <a:ext uri="{FF2B5EF4-FFF2-40B4-BE49-F238E27FC236}">
                <a16:creationId xmlns:a16="http://schemas.microsoft.com/office/drawing/2014/main" id="{5C92A1FC-0E99-F34C-1726-54FCC53F3A2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rbane Demi Bold" panose="00000700000000000000" pitchFamily="2" charset="0"/>
            </a:endParaRPr>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100673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A city with many roads and buildings&#10;&#10;Description automatically generated">
            <a:extLst>
              <a:ext uri="{FF2B5EF4-FFF2-40B4-BE49-F238E27FC236}">
                <a16:creationId xmlns:a16="http://schemas.microsoft.com/office/drawing/2014/main" id="{BA2207BD-2959-8036-2DB6-F5F1A13CF44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rbane Demi Bold" panose="00000700000000000000" pitchFamily="2" charset="0"/>
            </a:endParaRPr>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3410994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descr="A road with trees and mountains in the background&#10;&#10;Description automatically generated">
            <a:extLst>
              <a:ext uri="{FF2B5EF4-FFF2-40B4-BE49-F238E27FC236}">
                <a16:creationId xmlns:a16="http://schemas.microsoft.com/office/drawing/2014/main" id="{7EEE7FAE-2E89-B59C-0DB6-C435F838703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Urbane Demi Bold" panose="00000700000000000000" pitchFamily="2" charset="0"/>
            </a:endParaRPr>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274112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DR S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A00A02-61A0-3702-A7DB-54EB0B1F7427}"/>
              </a:ext>
            </a:extLst>
          </p:cNvPr>
          <p:cNvSpPr/>
          <p:nvPr userDrawn="1"/>
        </p:nvSpPr>
        <p:spPr>
          <a:xfrm>
            <a:off x="6858000" y="0"/>
            <a:ext cx="228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endParaRPr lang="en-US" sz="1400">
              <a:solidFill>
                <a:schemeClr val="bg1">
                  <a:lumMod val="9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ECA5BEE-2147-4E24-A52B-0764A57C2567}"/>
              </a:ext>
            </a:extLst>
          </p:cNvPr>
          <p:cNvSpPr/>
          <p:nvPr userDrawn="1"/>
        </p:nvSpPr>
        <p:spPr>
          <a:xfrm>
            <a:off x="6856403" y="794236"/>
            <a:ext cx="2286000" cy="3601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t"/>
          <a:lstStyle/>
          <a:p>
            <a:r>
              <a:rPr lang="en-US" sz="1600" b="0" u="sng">
                <a:solidFill>
                  <a:schemeClr val="bg1">
                    <a:lumMod val="95000"/>
                  </a:schemeClr>
                </a:solidFill>
                <a:latin typeface="Proxima Nova Cn Rg" panose="02000506030000020004" pitchFamily="50" charset="0"/>
                <a:cs typeface="Arial" panose="020B0604020202020204" pitchFamily="34" charset="0"/>
              </a:rPr>
              <a:t>Summary</a:t>
            </a:r>
          </a:p>
          <a:p>
            <a:endParaRPr lang="en-US" sz="1600" b="0" u="sng">
              <a:solidFill>
                <a:schemeClr val="bg1">
                  <a:lumMod val="95000"/>
                </a:schemeClr>
              </a:solidFill>
              <a:latin typeface="Proxima Nova Cn Rg" panose="02000506030000020004" pitchFamily="50" charset="0"/>
              <a:cs typeface="Arial" panose="020B0604020202020204" pitchFamily="34" charset="0"/>
            </a:endParaRPr>
          </a:p>
        </p:txBody>
      </p:sp>
      <p:sp>
        <p:nvSpPr>
          <p:cNvPr id="3" name="Text Placeholder 2">
            <a:extLst>
              <a:ext uri="{FF2B5EF4-FFF2-40B4-BE49-F238E27FC236}">
                <a16:creationId xmlns:a16="http://schemas.microsoft.com/office/drawing/2014/main" id="{370C54F4-DDBB-4B1A-A125-A4809606A24B}"/>
              </a:ext>
            </a:extLst>
          </p:cNvPr>
          <p:cNvSpPr>
            <a:spLocks noGrp="1"/>
          </p:cNvSpPr>
          <p:nvPr>
            <p:ph type="body" sz="quarter" idx="13"/>
          </p:nvPr>
        </p:nvSpPr>
        <p:spPr>
          <a:xfrm>
            <a:off x="6856403" y="1154394"/>
            <a:ext cx="2286000" cy="5174242"/>
          </a:xfrm>
        </p:spPr>
        <p:txBody>
          <a:bodyPr lIns="137160" rIns="137160">
            <a:normAutofit/>
          </a:bodyPr>
          <a:lstStyle>
            <a:lvl1pPr marL="0" indent="0">
              <a:buNone/>
              <a:defRPr sz="1600">
                <a:solidFill>
                  <a:schemeClr val="bg1"/>
                </a:solidFill>
                <a:latin typeface="Proxima Nova Cn Rg" panose="02000506030000020004" pitchFamily="50" charset="0"/>
                <a:cs typeface="Arial" panose="020B0604020202020204" pitchFamily="34" charset="0"/>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BD9DFEB9-DCD9-4B34-9E6B-F2F812269EF5}"/>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Placeholder 11">
            <a:extLst>
              <a:ext uri="{FF2B5EF4-FFF2-40B4-BE49-F238E27FC236}">
                <a16:creationId xmlns:a16="http://schemas.microsoft.com/office/drawing/2014/main" id="{DF6BA21A-B09E-36EA-FF03-BD0E8EE6D26A}"/>
              </a:ext>
            </a:extLst>
          </p:cNvPr>
          <p:cNvSpPr>
            <a:spLocks noGrp="1"/>
          </p:cNvSpPr>
          <p:nvPr>
            <p:ph type="body" sz="quarter" idx="12"/>
          </p:nvPr>
        </p:nvSpPr>
        <p:spPr>
          <a:xfrm>
            <a:off x="457200" y="822960"/>
            <a:ext cx="6126480" cy="609600"/>
          </a:xfrm>
          <a:prstGeom prst="rect">
            <a:avLst/>
          </a:prstGeom>
        </p:spPr>
        <p:txBody>
          <a:bodyPr>
            <a:normAutofit/>
          </a:bodyPr>
          <a:lstStyle>
            <a:lvl1pPr marL="0" indent="0" algn="l">
              <a:spcBef>
                <a:spcPts val="600"/>
              </a:spcBef>
              <a:buNone/>
              <a:defRPr sz="1400" b="0" i="0">
                <a:solidFill>
                  <a:schemeClr val="accent3"/>
                </a:solidFill>
                <a:latin typeface="Urbane Demi Bold" panose="00000700000000000000" pitchFamily="2" charset="0"/>
                <a:cs typeface="Arial" panose="020B0604020202020204" pitchFamily="34" charset="0"/>
              </a:defRPr>
            </a:lvl1pPr>
            <a:lvl2pPr>
              <a:defRPr sz="3200"/>
            </a:lvl2pPr>
            <a:lvl3pPr>
              <a:defRPr sz="3200"/>
            </a:lvl3pPr>
            <a:lvl4pPr>
              <a:defRPr sz="3200"/>
            </a:lvl4pPr>
            <a:lvl5pPr>
              <a:defRPr sz="3200"/>
            </a:lvl5pPr>
          </a:lstStyle>
          <a:p>
            <a:pPr lvl="0"/>
            <a:r>
              <a:rPr lang="en-US"/>
              <a:t>Click to edit Master text styles</a:t>
            </a:r>
          </a:p>
        </p:txBody>
      </p:sp>
      <p:sp>
        <p:nvSpPr>
          <p:cNvPr id="16" name="Rectangle 15">
            <a:extLst>
              <a:ext uri="{FF2B5EF4-FFF2-40B4-BE49-F238E27FC236}">
                <a16:creationId xmlns:a16="http://schemas.microsoft.com/office/drawing/2014/main" id="{73108D8A-D920-BB54-35C5-55EA8E91EB26}"/>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852632F-E56E-BB70-2AD9-261198DFFC9E}"/>
              </a:ext>
            </a:extLst>
          </p:cNvPr>
          <p:cNvSpPr>
            <a:spLocks noGrp="1"/>
          </p:cNvSpPr>
          <p:nvPr>
            <p:ph type="title"/>
          </p:nvPr>
        </p:nvSpPr>
        <p:spPr>
          <a:xfrm>
            <a:off x="457200" y="265694"/>
            <a:ext cx="6126480" cy="440108"/>
          </a:xfrm>
        </p:spPr>
        <p:txBody>
          <a:bodyPr anchor="b">
            <a:normAutofit/>
          </a:bodyPr>
          <a:lstStyle>
            <a:lvl1pPr>
              <a:defRPr sz="20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385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DR Side 3">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D9DFEB9-DCD9-4B34-9E6B-F2F812269EF5}"/>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Placeholder 11">
            <a:extLst>
              <a:ext uri="{FF2B5EF4-FFF2-40B4-BE49-F238E27FC236}">
                <a16:creationId xmlns:a16="http://schemas.microsoft.com/office/drawing/2014/main" id="{DF6BA21A-B09E-36EA-FF03-BD0E8EE6D26A}"/>
              </a:ext>
            </a:extLst>
          </p:cNvPr>
          <p:cNvSpPr>
            <a:spLocks noGrp="1"/>
          </p:cNvSpPr>
          <p:nvPr>
            <p:ph type="body" sz="quarter" idx="12"/>
          </p:nvPr>
        </p:nvSpPr>
        <p:spPr>
          <a:xfrm>
            <a:off x="457200" y="822960"/>
            <a:ext cx="6126480" cy="609600"/>
          </a:xfrm>
          <a:prstGeom prst="rect">
            <a:avLst/>
          </a:prstGeom>
        </p:spPr>
        <p:txBody>
          <a:bodyPr>
            <a:normAutofit/>
          </a:bodyPr>
          <a:lstStyle>
            <a:lvl1pPr marL="0" indent="0" algn="l">
              <a:spcBef>
                <a:spcPts val="600"/>
              </a:spcBef>
              <a:buNone/>
              <a:defRPr sz="1400" b="0" i="0">
                <a:solidFill>
                  <a:schemeClr val="accent3"/>
                </a:solidFill>
                <a:latin typeface="Urbane Demi Bold" panose="00000700000000000000" pitchFamily="2" charset="0"/>
                <a:cs typeface="Arial" panose="020B0604020202020204" pitchFamily="34" charset="0"/>
              </a:defRPr>
            </a:lvl1pPr>
            <a:lvl2pPr>
              <a:defRPr sz="3200"/>
            </a:lvl2pPr>
            <a:lvl3pPr>
              <a:defRPr sz="3200"/>
            </a:lvl3pPr>
            <a:lvl4pPr>
              <a:defRPr sz="3200"/>
            </a:lvl4pPr>
            <a:lvl5pPr>
              <a:defRPr sz="3200"/>
            </a:lvl5pPr>
          </a:lstStyle>
          <a:p>
            <a:pPr lvl="0"/>
            <a:r>
              <a:rPr lang="en-US"/>
              <a:t>Click to edit Master text styles</a:t>
            </a:r>
          </a:p>
        </p:txBody>
      </p:sp>
      <p:sp>
        <p:nvSpPr>
          <p:cNvPr id="16" name="Rectangle 15">
            <a:extLst>
              <a:ext uri="{FF2B5EF4-FFF2-40B4-BE49-F238E27FC236}">
                <a16:creationId xmlns:a16="http://schemas.microsoft.com/office/drawing/2014/main" id="{73108D8A-D920-BB54-35C5-55EA8E91EB26}"/>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852632F-E56E-BB70-2AD9-261198DFFC9E}"/>
              </a:ext>
            </a:extLst>
          </p:cNvPr>
          <p:cNvSpPr>
            <a:spLocks noGrp="1"/>
          </p:cNvSpPr>
          <p:nvPr>
            <p:ph type="title"/>
          </p:nvPr>
        </p:nvSpPr>
        <p:spPr>
          <a:xfrm>
            <a:off x="457200" y="265694"/>
            <a:ext cx="6126480" cy="440108"/>
          </a:xfrm>
        </p:spPr>
        <p:txBody>
          <a:bodyPr anchor="b">
            <a:normAutofit/>
          </a:bodyPr>
          <a:lstStyle>
            <a:lvl1pPr>
              <a:defRPr sz="20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9309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MD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68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cknowledgmen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D80494-4FCF-41CD-8685-CC5F51ABCB13}"/>
              </a:ext>
            </a:extLst>
          </p:cNvPr>
          <p:cNvSpPr>
            <a:spLocks noGrp="1"/>
          </p:cNvSpPr>
          <p:nvPr>
            <p:ph type="title" hasCustomPrompt="1"/>
          </p:nvPr>
        </p:nvSpPr>
        <p:spPr>
          <a:xfrm>
            <a:off x="457199" y="365760"/>
            <a:ext cx="8242419" cy="440108"/>
          </a:xfrm>
        </p:spPr>
        <p:txBody>
          <a:bodyPr anchor="b">
            <a:normAutofit/>
          </a:bodyPr>
          <a:lstStyle>
            <a:lvl1pPr algn="ctr">
              <a:defRPr sz="2400" b="0">
                <a:solidFill>
                  <a:schemeClr val="accent1"/>
                </a:solidFill>
                <a:latin typeface="Urbane Demi Bold" panose="00000700000000000000" pitchFamily="2" charset="0"/>
                <a:cs typeface="Arial" panose="020B0604020202020204" pitchFamily="34" charset="0"/>
              </a:defRPr>
            </a:lvl1pPr>
          </a:lstStyle>
          <a:p>
            <a:r>
              <a:rPr lang="en-US"/>
              <a:t>Acknowledgements</a:t>
            </a:r>
          </a:p>
        </p:txBody>
      </p:sp>
      <p:sp>
        <p:nvSpPr>
          <p:cNvPr id="3" name="Rectangle 2">
            <a:extLst>
              <a:ext uri="{FF2B5EF4-FFF2-40B4-BE49-F238E27FC236}">
                <a16:creationId xmlns:a16="http://schemas.microsoft.com/office/drawing/2014/main" id="{13B0F9B3-A896-41CE-8CB5-8F4517CBB89C}"/>
              </a:ext>
            </a:extLst>
          </p:cNvPr>
          <p:cNvSpPr/>
          <p:nvPr userDrawn="1"/>
        </p:nvSpPr>
        <p:spPr>
          <a:xfrm>
            <a:off x="0" y="6212792"/>
            <a:ext cx="9144000" cy="63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01DFF68-2879-4142-84C6-DEE76331A6CF}"/>
              </a:ext>
            </a:extLst>
          </p:cNvPr>
          <p:cNvSpPr>
            <a:spLocks noGrp="1"/>
          </p:cNvSpPr>
          <p:nvPr>
            <p:ph type="pic" sz="quarter" idx="10" hasCustomPrompt="1"/>
          </p:nvPr>
        </p:nvSpPr>
        <p:spPr>
          <a:xfrm>
            <a:off x="3460750" y="2921831"/>
            <a:ext cx="2222500" cy="1717675"/>
          </a:xfrm>
        </p:spPr>
        <p:txBody>
          <a:bodyPr/>
          <a:lstStyle>
            <a:lvl1pPr>
              <a:defRPr/>
            </a:lvl1pPr>
          </a:lstStyle>
          <a:p>
            <a:r>
              <a:rPr lang="en-US"/>
              <a:t>Logo</a:t>
            </a:r>
          </a:p>
        </p:txBody>
      </p:sp>
      <p:sp>
        <p:nvSpPr>
          <p:cNvPr id="9" name="Text Placeholder 8">
            <a:extLst>
              <a:ext uri="{FF2B5EF4-FFF2-40B4-BE49-F238E27FC236}">
                <a16:creationId xmlns:a16="http://schemas.microsoft.com/office/drawing/2014/main" id="{0CFB1485-F745-4365-9056-41B0C872794B}"/>
              </a:ext>
            </a:extLst>
          </p:cNvPr>
          <p:cNvSpPr>
            <a:spLocks noGrp="1"/>
          </p:cNvSpPr>
          <p:nvPr>
            <p:ph type="body" sz="quarter" idx="11" hasCustomPrompt="1"/>
          </p:nvPr>
        </p:nvSpPr>
        <p:spPr>
          <a:xfrm>
            <a:off x="949325" y="1224089"/>
            <a:ext cx="7288821" cy="1384300"/>
          </a:xfrm>
        </p:spPr>
        <p:txBody>
          <a:bodyPr anchor="ctr">
            <a:normAutofit/>
          </a:bodyPr>
          <a:lstStyle>
            <a:lvl1pPr marL="0" indent="0" algn="ctr">
              <a:buNone/>
              <a:defRPr sz="1600">
                <a:solidFill>
                  <a:schemeClr val="accent1"/>
                </a:solidFill>
              </a:defRPr>
            </a:lvl1pPr>
          </a:lstStyle>
          <a:p>
            <a:pPr lvl="0"/>
            <a:r>
              <a:rPr lang="en-US"/>
              <a:t>Client description</a:t>
            </a:r>
          </a:p>
        </p:txBody>
      </p:sp>
      <p:pic>
        <p:nvPicPr>
          <p:cNvPr id="5" name="Picture 4">
            <a:extLst>
              <a:ext uri="{FF2B5EF4-FFF2-40B4-BE49-F238E27FC236}">
                <a16:creationId xmlns:a16="http://schemas.microsoft.com/office/drawing/2014/main" id="{3BFD4848-DDCA-44CF-8BA9-28AEEF84E04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57600" y="5282523"/>
            <a:ext cx="1828800" cy="538922"/>
          </a:xfrm>
          <a:prstGeom prst="rect">
            <a:avLst/>
          </a:prstGeom>
        </p:spPr>
      </p:pic>
      <p:sp>
        <p:nvSpPr>
          <p:cNvPr id="2" name="Rectangle 1">
            <a:extLst>
              <a:ext uri="{FF2B5EF4-FFF2-40B4-BE49-F238E27FC236}">
                <a16:creationId xmlns:a16="http://schemas.microsoft.com/office/drawing/2014/main" id="{78DFC75D-136B-49A2-82AD-3C4D49F145C1}"/>
              </a:ext>
            </a:extLst>
          </p:cNvPr>
          <p:cNvSpPr/>
          <p:nvPr userDrawn="1"/>
        </p:nvSpPr>
        <p:spPr>
          <a:xfrm>
            <a:off x="1918531" y="5969020"/>
            <a:ext cx="5306938" cy="338554"/>
          </a:xfrm>
          <a:prstGeom prst="rect">
            <a:avLst/>
          </a:prstGeom>
        </p:spPr>
        <p:txBody>
          <a:bodyPr wrap="square">
            <a:spAutoFit/>
          </a:bodyPr>
          <a:lstStyle/>
          <a:p>
            <a:pPr algn="ctr"/>
            <a:r>
              <a:rPr lang="en-US" sz="1600" b="0">
                <a:solidFill>
                  <a:schemeClr val="accent1"/>
                </a:solidFill>
                <a:latin typeface="Proxima Nova Cn Rg" panose="02000506030000020004" charset="0"/>
                <a:cs typeface="Arial" panose="020B0604020202020204" pitchFamily="34" charset="0"/>
              </a:rPr>
              <a:t>The report was prepared by the research team at MDR</a:t>
            </a:r>
          </a:p>
        </p:txBody>
      </p:sp>
    </p:spTree>
    <p:extLst>
      <p:ext uri="{BB962C8B-B14F-4D97-AF65-F5344CB8AC3E}">
        <p14:creationId xmlns:p14="http://schemas.microsoft.com/office/powerpoint/2010/main" val="285498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3">
    <p:spTree>
      <p:nvGrpSpPr>
        <p:cNvPr id="1" name=""/>
        <p:cNvGrpSpPr/>
        <p:nvPr/>
      </p:nvGrpSpPr>
      <p:grpSpPr>
        <a:xfrm>
          <a:off x="0" y="0"/>
          <a:ext cx="0" cy="0"/>
          <a:chOff x="0" y="0"/>
          <a:chExt cx="0" cy="0"/>
        </a:xfrm>
      </p:grpSpPr>
      <p:pic>
        <p:nvPicPr>
          <p:cNvPr id="5" name="Picture 4" descr="A long shot of a road&#10;&#10;Description automatically generated">
            <a:extLst>
              <a:ext uri="{FF2B5EF4-FFF2-40B4-BE49-F238E27FC236}">
                <a16:creationId xmlns:a16="http://schemas.microsoft.com/office/drawing/2014/main" id="{3FEB8DC6-8E85-6BE6-839E-5E157A1D699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393026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ouble_Column_Background">
    <p:spTree>
      <p:nvGrpSpPr>
        <p:cNvPr id="1" name=""/>
        <p:cNvGrpSpPr/>
        <p:nvPr/>
      </p:nvGrpSpPr>
      <p:grpSpPr>
        <a:xfrm>
          <a:off x="0" y="0"/>
          <a:ext cx="0" cy="0"/>
          <a:chOff x="0" y="0"/>
          <a:chExt cx="0" cy="0"/>
        </a:xfrm>
      </p:grpSpPr>
      <p:pic>
        <p:nvPicPr>
          <p:cNvPr id="2" name="Picture 1" descr="A group of people in front of a window&#10;&#10;Description automatically generated">
            <a:extLst>
              <a:ext uri="{FF2B5EF4-FFF2-40B4-BE49-F238E27FC236}">
                <a16:creationId xmlns:a16="http://schemas.microsoft.com/office/drawing/2014/main" id="{3342EE69-B31F-4024-AAB6-FF12CE80DF3C}"/>
              </a:ext>
            </a:extLst>
          </p:cNvPr>
          <p:cNvPicPr>
            <a:picLocks noChangeAspect="1"/>
          </p:cNvPicPr>
          <p:nvPr userDrawn="1"/>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3644969" y="0"/>
            <a:ext cx="5499032" cy="6858000"/>
          </a:xfrm>
          <a:prstGeom prst="rect">
            <a:avLst/>
          </a:prstGeom>
        </p:spPr>
      </p:pic>
      <p:sp>
        <p:nvSpPr>
          <p:cNvPr id="6" name="Rectangle 5">
            <a:extLst>
              <a:ext uri="{FF2B5EF4-FFF2-40B4-BE49-F238E27FC236}">
                <a16:creationId xmlns:a16="http://schemas.microsoft.com/office/drawing/2014/main" id="{E7A3FFA2-3EAB-4134-8B7C-273C69E74B37}"/>
              </a:ext>
            </a:extLst>
          </p:cNvPr>
          <p:cNvSpPr/>
          <p:nvPr userDrawn="1"/>
        </p:nvSpPr>
        <p:spPr>
          <a:xfrm>
            <a:off x="0" y="0"/>
            <a:ext cx="9144000" cy="6858000"/>
          </a:xfrm>
          <a:prstGeom prst="rect">
            <a:avLst/>
          </a:prstGeom>
          <a:gradFill flip="none" rotWithShape="1">
            <a:gsLst>
              <a:gs pos="0">
                <a:schemeClr val="bg1"/>
              </a:gs>
              <a:gs pos="75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80D09B4-DC32-4989-8CD7-E8ECE1EF2653}"/>
              </a:ext>
            </a:extLst>
          </p:cNvPr>
          <p:cNvSpPr>
            <a:spLocks noGrp="1"/>
          </p:cNvSpPr>
          <p:nvPr>
            <p:ph type="body" sz="quarter" idx="10"/>
          </p:nvPr>
        </p:nvSpPr>
        <p:spPr>
          <a:xfrm>
            <a:off x="457200" y="914400"/>
            <a:ext cx="8195165" cy="5033414"/>
          </a:xfrm>
        </p:spPr>
        <p:txBody>
          <a:bodyPr numCol="2" spcCol="182880"/>
          <a:lstStyle>
            <a:lvl1pPr>
              <a:defRPr sz="2000">
                <a:solidFill>
                  <a:schemeClr val="tx1">
                    <a:lumMod val="85000"/>
                    <a:lumOff val="15000"/>
                  </a:schemeClr>
                </a:solidFill>
              </a:defRPr>
            </a:lvl1pPr>
            <a:lvl2pPr>
              <a:defRPr sz="1800">
                <a:solidFill>
                  <a:schemeClr val="tx1">
                    <a:lumMod val="85000"/>
                    <a:lumOff val="15000"/>
                  </a:schemeClr>
                </a:solidFill>
              </a:defRPr>
            </a:lvl2pPr>
            <a:lvl3pPr>
              <a:defRPr sz="1600">
                <a:solidFill>
                  <a:schemeClr val="tx1">
                    <a:lumMod val="85000"/>
                    <a:lumOff val="15000"/>
                  </a:schemeClr>
                </a:solidFill>
              </a:defRPr>
            </a:lvl3pPr>
            <a:lvl4pPr>
              <a:defRPr sz="1600">
                <a:solidFill>
                  <a:schemeClr val="tx1">
                    <a:lumMod val="85000"/>
                    <a:lumOff val="15000"/>
                  </a:schemeClr>
                </a:solidFill>
              </a:defRPr>
            </a:lvl4pPr>
            <a:lvl5pPr>
              <a:defRPr sz="16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F9B36DF-D79E-4668-AB67-9F3D41421814}"/>
              </a:ext>
            </a:extLst>
          </p:cNvPr>
          <p:cNvCxnSpPr>
            <a:cxnSpLocks/>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itle 1">
            <a:extLst>
              <a:ext uri="{FF2B5EF4-FFF2-40B4-BE49-F238E27FC236}">
                <a16:creationId xmlns:a16="http://schemas.microsoft.com/office/drawing/2014/main" id="{7DAE133A-DFEB-6B9A-394E-DB81927A8430}"/>
              </a:ext>
            </a:extLst>
          </p:cNvPr>
          <p:cNvSpPr>
            <a:spLocks noGrp="1"/>
          </p:cNvSpPr>
          <p:nvPr>
            <p:ph type="title"/>
          </p:nvPr>
        </p:nvSpPr>
        <p:spPr>
          <a:xfrm>
            <a:off x="457200" y="274320"/>
            <a:ext cx="5858142" cy="440108"/>
          </a:xfrm>
        </p:spPr>
        <p:txBody>
          <a:bodyPr anchor="b">
            <a:normAutofit/>
          </a:bodyPr>
          <a:lstStyle>
            <a:lvl1pPr>
              <a:defRPr sz="2400" b="0">
                <a:solidFill>
                  <a:schemeClr val="accent1"/>
                </a:solidFill>
                <a:latin typeface="Urbane Bold" panose="00000800000000000000" pitchFamily="2"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C01713D-AED7-74B9-D72D-AF25E4E26F75}"/>
              </a:ext>
            </a:extLst>
          </p:cNvPr>
          <p:cNvSpPr/>
          <p:nvPr userDrawn="1"/>
        </p:nvSpPr>
        <p:spPr>
          <a:xfrm>
            <a:off x="457200" y="6456159"/>
            <a:ext cx="8229599" cy="274320"/>
          </a:xfrm>
          <a:prstGeom prst="rect">
            <a:avLst/>
          </a:prstGeom>
        </p:spPr>
        <p:txBody>
          <a:bodyPr wrap="square" anchor="ctr">
            <a:noAutofit/>
          </a:bodyPr>
          <a:lstStyle/>
          <a:p>
            <a:pPr marL="0" marR="0" algn="ctr">
              <a:spcBef>
                <a:spcPts val="0"/>
              </a:spcBef>
              <a:spcAft>
                <a:spcPts val="0"/>
              </a:spcAft>
            </a:pPr>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fld id="{3A1191B8-9EF5-4BE4-ADF7-7B50653B8745}" type="slidenum">
              <a:rPr lang="en-US" sz="1100" i="0" cap="small" baseline="0" smtClean="0">
                <a:solidFill>
                  <a:schemeClr val="tx1">
                    <a:lumMod val="50000"/>
                    <a:lumOff val="50000"/>
                  </a:schemeClr>
                </a:solidFill>
                <a:effectLst/>
                <a:latin typeface="Calibri" panose="020F0502020204030204" pitchFamily="34" charset="0"/>
                <a:ea typeface="Calibri" panose="020F0502020204030204" pitchFamily="34" charset="0"/>
              </a:rPr>
              <a:pPr marL="0" marR="0" algn="ctr">
                <a:spcBef>
                  <a:spcPts val="0"/>
                </a:spcBef>
                <a:spcAft>
                  <a:spcPts val="0"/>
                </a:spcAft>
              </a:pPr>
              <a:t>‹#›</a:t>
            </a:fld>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endParaRPr lang="en-US" sz="1100" b="1" i="0">
              <a:solidFill>
                <a:schemeClr val="tx1">
                  <a:lumMod val="50000"/>
                  <a:lumOff val="50000"/>
                </a:schemeClr>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C6A15257-FEC8-DCDE-E2D0-BA8C6333071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498079" y="6413766"/>
            <a:ext cx="1188720" cy="413082"/>
          </a:xfrm>
          <a:prstGeom prst="rect">
            <a:avLst/>
          </a:prstGeom>
        </p:spPr>
      </p:pic>
      <p:pic>
        <p:nvPicPr>
          <p:cNvPr id="11" name="Picture 10" descr="A blue text on a white background&#10;&#10;Description automatically generated">
            <a:extLst>
              <a:ext uri="{FF2B5EF4-FFF2-40B4-BE49-F238E27FC236}">
                <a16:creationId xmlns:a16="http://schemas.microsoft.com/office/drawing/2014/main" id="{7BC3236D-B1F4-CF80-2569-916FAD177D2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57200" y="6423765"/>
            <a:ext cx="1461286" cy="365760"/>
          </a:xfrm>
          <a:prstGeom prst="rect">
            <a:avLst/>
          </a:prstGeom>
        </p:spPr>
      </p:pic>
      <p:sp>
        <p:nvSpPr>
          <p:cNvPr id="4" name="Rectangle 3">
            <a:extLst>
              <a:ext uri="{FF2B5EF4-FFF2-40B4-BE49-F238E27FC236}">
                <a16:creationId xmlns:a16="http://schemas.microsoft.com/office/drawing/2014/main" id="{021546B1-6C84-1F57-401B-D6F3BE6278BF}"/>
              </a:ext>
            </a:extLst>
          </p:cNvPr>
          <p:cNvSpPr/>
          <p:nvPr userDrawn="1"/>
        </p:nvSpPr>
        <p:spPr>
          <a:xfrm>
            <a:off x="0" y="439947"/>
            <a:ext cx="45720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41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5" name="Picture 4" descr="A road through a forest&#10;&#10;Description automatically generated">
            <a:extLst>
              <a:ext uri="{FF2B5EF4-FFF2-40B4-BE49-F238E27FC236}">
                <a16:creationId xmlns:a16="http://schemas.microsoft.com/office/drawing/2014/main" id="{5539CDD4-456B-5556-CEAA-D3A2B822A34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115455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pic>
        <p:nvPicPr>
          <p:cNvPr id="6" name="Picture 5" descr="A road in a valley with trees and mountains&#10;&#10;Description automatically generated">
            <a:extLst>
              <a:ext uri="{FF2B5EF4-FFF2-40B4-BE49-F238E27FC236}">
                <a16:creationId xmlns:a16="http://schemas.microsoft.com/office/drawing/2014/main" id="{BDFE3FC3-BAA9-B39B-8D1B-913217413CC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42E9956-C7A7-406C-A0AA-363255295F64}"/>
              </a:ext>
            </a:extLst>
          </p:cNvPr>
          <p:cNvSpPr/>
          <p:nvPr userDrawn="1"/>
        </p:nvSpPr>
        <p:spPr>
          <a:xfrm>
            <a:off x="0" y="3276600"/>
            <a:ext cx="9144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 name="Text Placeholder 2">
            <a:extLst>
              <a:ext uri="{FF2B5EF4-FFF2-40B4-BE49-F238E27FC236}">
                <a16:creationId xmlns:a16="http://schemas.microsoft.com/office/drawing/2014/main" id="{70E9B10E-F55B-4878-8EC2-B957119DC1E2}"/>
              </a:ext>
            </a:extLst>
          </p:cNvPr>
          <p:cNvSpPr>
            <a:spLocks noGrp="1"/>
          </p:cNvSpPr>
          <p:nvPr>
            <p:ph type="body" sz="quarter" idx="11" hasCustomPrompt="1"/>
          </p:nvPr>
        </p:nvSpPr>
        <p:spPr>
          <a:xfrm>
            <a:off x="152400" y="3276600"/>
            <a:ext cx="8839200" cy="1828800"/>
          </a:xfrm>
          <a:prstGeom prst="rect">
            <a:avLst/>
          </a:prstGeom>
        </p:spPr>
        <p:txBody>
          <a:bodyPr anchor="ctr"/>
          <a:lstStyle>
            <a:lvl1pPr marL="0" indent="0" algn="ctr">
              <a:buNone/>
              <a:defRPr sz="4000">
                <a:solidFill>
                  <a:schemeClr val="bg1"/>
                </a:solidFill>
                <a:latin typeface="Urbane Demi Bold" panose="00000700000000000000" pitchFamily="2" charset="0"/>
              </a:defRPr>
            </a:lvl1pPr>
          </a:lstStyle>
          <a:p>
            <a:pPr lvl="0"/>
            <a:r>
              <a:rPr lang="en-US"/>
              <a:t>Section Header</a:t>
            </a:r>
          </a:p>
        </p:txBody>
      </p:sp>
    </p:spTree>
    <p:extLst>
      <p:ext uri="{BB962C8B-B14F-4D97-AF65-F5344CB8AC3E}">
        <p14:creationId xmlns:p14="http://schemas.microsoft.com/office/powerpoint/2010/main" val="386163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51164EE-08F4-4413-B421-8C9955ACB918}"/>
              </a:ext>
            </a:extLst>
          </p:cNvPr>
          <p:cNvCxnSpPr/>
          <p:nvPr userDrawn="1"/>
        </p:nvCxnSpPr>
        <p:spPr bwMode="auto">
          <a:xfrm>
            <a:off x="457200" y="6400800"/>
            <a:ext cx="8229600"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a:extLst>
              <a:ext uri="{FF2B5EF4-FFF2-40B4-BE49-F238E27FC236}">
                <a16:creationId xmlns:a16="http://schemas.microsoft.com/office/drawing/2014/main" id="{6362724A-7C03-4D99-8A6C-856814FC4D43}"/>
              </a:ext>
            </a:extLst>
          </p:cNvPr>
          <p:cNvSpPr/>
          <p:nvPr userDrawn="1"/>
        </p:nvSpPr>
        <p:spPr>
          <a:xfrm>
            <a:off x="457200" y="6456159"/>
            <a:ext cx="8229599" cy="274320"/>
          </a:xfrm>
          <a:prstGeom prst="rect">
            <a:avLst/>
          </a:prstGeom>
        </p:spPr>
        <p:txBody>
          <a:bodyPr wrap="square" anchor="ctr">
            <a:noAutofit/>
          </a:bodyPr>
          <a:lstStyle/>
          <a:p>
            <a:pPr marL="0" marR="0" algn="ctr">
              <a:spcBef>
                <a:spcPts val="0"/>
              </a:spcBef>
              <a:spcAft>
                <a:spcPts val="0"/>
              </a:spcAft>
            </a:pPr>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fld id="{3A1191B8-9EF5-4BE4-ADF7-7B50653B8745}" type="slidenum">
              <a:rPr lang="en-US" sz="1100" i="0" cap="small" baseline="0" smtClean="0">
                <a:solidFill>
                  <a:schemeClr val="tx1">
                    <a:lumMod val="50000"/>
                    <a:lumOff val="50000"/>
                  </a:schemeClr>
                </a:solidFill>
                <a:effectLst/>
                <a:latin typeface="Calibri" panose="020F0502020204030204" pitchFamily="34" charset="0"/>
                <a:ea typeface="Calibri" panose="020F0502020204030204" pitchFamily="34" charset="0"/>
              </a:rPr>
              <a:pPr marL="0" marR="0" algn="ctr">
                <a:spcBef>
                  <a:spcPts val="0"/>
                </a:spcBef>
                <a:spcAft>
                  <a:spcPts val="0"/>
                </a:spcAft>
              </a:pPr>
              <a:t>‹#›</a:t>
            </a:fld>
            <a:r>
              <a:rPr lang="en-US" sz="1100" i="0" cap="small" baseline="0">
                <a:solidFill>
                  <a:schemeClr val="tx1">
                    <a:lumMod val="50000"/>
                    <a:lumOff val="50000"/>
                  </a:schemeClr>
                </a:solidFill>
                <a:effectLst/>
                <a:latin typeface="Calibri" panose="020F0502020204030204" pitchFamily="34" charset="0"/>
                <a:ea typeface="Calibri" panose="020F0502020204030204" pitchFamily="34" charset="0"/>
              </a:rPr>
              <a:t> </a:t>
            </a:r>
            <a:endParaRPr lang="en-US" sz="1100" b="1" i="0">
              <a:solidFill>
                <a:schemeClr val="tx1">
                  <a:lumMod val="50000"/>
                  <a:lumOff val="50000"/>
                </a:schemeClr>
              </a:solidFill>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AA1AA601-0C65-4F00-AB0C-127701329DEA}"/>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7498079" y="6413766"/>
            <a:ext cx="1188720" cy="413082"/>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2FBFFF8F-F069-2A72-98A0-C1CD0C7C08BD}"/>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457200" y="6423765"/>
            <a:ext cx="1461286" cy="365760"/>
          </a:xfrm>
          <a:prstGeom prst="rect">
            <a:avLst/>
          </a:prstGeom>
        </p:spPr>
      </p:pic>
    </p:spTree>
    <p:extLst>
      <p:ext uri="{BB962C8B-B14F-4D97-AF65-F5344CB8AC3E}">
        <p14:creationId xmlns:p14="http://schemas.microsoft.com/office/powerpoint/2010/main" val="2345021882"/>
      </p:ext>
    </p:extLst>
  </p:cSld>
  <p:clrMap bg1="lt1" tx1="dk1" bg2="lt2" tx2="dk2" accent1="accent1" accent2="accent2" accent3="accent3" accent4="accent4" accent5="accent5" accent6="accent6" hlink="hlink" folHlink="folHlink"/>
  <p:sldLayoutIdLst>
    <p:sldLayoutId id="2147483687" r:id="rId1"/>
    <p:sldLayoutId id="2147483697" r:id="rId2"/>
    <p:sldLayoutId id="2147483696" r:id="rId3"/>
    <p:sldLayoutId id="2147483698" r:id="rId4"/>
    <p:sldLayoutId id="2147483699" r:id="rId5"/>
    <p:sldLayoutId id="2147483702" r:id="rId6"/>
    <p:sldLayoutId id="2147483703" r:id="rId7"/>
    <p:sldLayoutId id="2147483704" r:id="rId8"/>
    <p:sldLayoutId id="2147483706" r:id="rId9"/>
    <p:sldLayoutId id="2147483707" r:id="rId10"/>
    <p:sldLayoutId id="2147483705" r:id="rId11"/>
    <p:sldLayoutId id="2147483708" r:id="rId12"/>
    <p:sldLayoutId id="2147483709" r:id="rId13"/>
  </p:sldLayoutIdLst>
  <p:hf sldNum="0" hdr="0" dt="0"/>
  <p:txStyles>
    <p:titleStyle>
      <a:lvl1pPr algn="l" defTabSz="914400" rtl="0" eaLnBrk="1" latinLnBrk="0" hangingPunct="1">
        <a:lnSpc>
          <a:spcPct val="90000"/>
        </a:lnSpc>
        <a:spcBef>
          <a:spcPct val="0"/>
        </a:spcBef>
        <a:buNone/>
        <a:defRPr sz="3600" kern="1200">
          <a:solidFill>
            <a:schemeClr val="accent1"/>
          </a:solidFill>
          <a:latin typeface="Urbane Bold" panose="000008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Proxima Nova Cn Rg" panose="02000506030000020004" pitchFamily="50"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Proxima Nova Cn Rg" panose="02000506030000020004" pitchFamily="50"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Proxima Nova Cn Rg" panose="02000506030000020004" pitchFamily="50"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Proxima Nova Cn Rg" panose="02000506030000020004" pitchFamily="50"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Proxima Nova Cn Rg" panose="02000506030000020004" pitchFamily="50"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ity with many roads and buildings&#10;&#10;Description automatically generated">
            <a:extLst>
              <a:ext uri="{FF2B5EF4-FFF2-40B4-BE49-F238E27FC236}">
                <a16:creationId xmlns:a16="http://schemas.microsoft.com/office/drawing/2014/main" id="{6D55F48B-8F24-7948-4E1B-4C96D12C208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3B3C9F9E-AE7A-F65C-2EF5-6ECACF4BEB2E}"/>
              </a:ext>
            </a:extLst>
          </p:cNvPr>
          <p:cNvSpPr/>
          <p:nvPr/>
        </p:nvSpPr>
        <p:spPr>
          <a:xfrm>
            <a:off x="0" y="0"/>
            <a:ext cx="9144000" cy="1420427"/>
          </a:xfrm>
          <a:prstGeom prst="rect">
            <a:avLst/>
          </a:prstGeom>
          <a:gradFill flip="none" rotWithShape="1">
            <a:gsLst>
              <a:gs pos="50000">
                <a:srgbClr val="FFFFFF">
                  <a:alpha val="70000"/>
                </a:srgbClr>
              </a:gs>
              <a:gs pos="0">
                <a:schemeClr val="bg1">
                  <a:alpha val="8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4E46BA-641B-3DB1-4E6C-F7E0270728C1}"/>
              </a:ext>
            </a:extLst>
          </p:cNvPr>
          <p:cNvSpPr/>
          <p:nvPr/>
        </p:nvSpPr>
        <p:spPr>
          <a:xfrm>
            <a:off x="0" y="3429000"/>
            <a:ext cx="7698377" cy="309372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4C9F8F-6631-4CFB-9D7C-D1598E900758}"/>
              </a:ext>
            </a:extLst>
          </p:cNvPr>
          <p:cNvSpPr txBox="1"/>
          <p:nvPr/>
        </p:nvSpPr>
        <p:spPr>
          <a:xfrm>
            <a:off x="496386" y="3675505"/>
            <a:ext cx="7019111" cy="2831544"/>
          </a:xfrm>
          <a:prstGeom prst="rect">
            <a:avLst/>
          </a:prstGeom>
          <a:noFill/>
        </p:spPr>
        <p:txBody>
          <a:bodyPr wrap="square" rtlCol="0">
            <a:spAutoFit/>
          </a:bodyPr>
          <a:lstStyle/>
          <a:p>
            <a:r>
              <a:rPr lang="en-US" sz="3600" dirty="0">
                <a:solidFill>
                  <a:schemeClr val="bg1"/>
                </a:solidFill>
                <a:latin typeface="Urbane Demi Bold" panose="00000700000000000000" pitchFamily="2" charset="0"/>
              </a:rPr>
              <a:t>Washington Traffic </a:t>
            </a:r>
          </a:p>
          <a:p>
            <a:r>
              <a:rPr lang="en-US" sz="3600" dirty="0">
                <a:solidFill>
                  <a:schemeClr val="bg1"/>
                </a:solidFill>
                <a:latin typeface="Urbane Demi Bold" panose="00000700000000000000" pitchFamily="2" charset="0"/>
              </a:rPr>
              <a:t>Safety Survey</a:t>
            </a:r>
          </a:p>
          <a:p>
            <a:r>
              <a:rPr lang="en-US" sz="3600">
                <a:solidFill>
                  <a:schemeClr val="bg1"/>
                </a:solidFill>
                <a:latin typeface="Urbane Demi Bold" panose="00000700000000000000" pitchFamily="2" charset="0"/>
              </a:rPr>
              <a:t>Year Over Year </a:t>
            </a:r>
            <a:r>
              <a:rPr lang="en-US" sz="3600" dirty="0">
                <a:solidFill>
                  <a:schemeClr val="bg1"/>
                </a:solidFill>
                <a:latin typeface="Urbane Demi Bold" panose="00000700000000000000" pitchFamily="2" charset="0"/>
              </a:rPr>
              <a:t>Report 2024</a:t>
            </a:r>
          </a:p>
          <a:p>
            <a:r>
              <a:rPr lang="en-US" dirty="0">
                <a:solidFill>
                  <a:schemeClr val="bg1"/>
                </a:solidFill>
                <a:latin typeface="Urbane Demi Bold" panose="00000700000000000000" pitchFamily="2" charset="0"/>
              </a:rPr>
              <a:t>Weighted Data</a:t>
            </a:r>
          </a:p>
          <a:p>
            <a:endParaRPr lang="en-US" sz="2800" dirty="0">
              <a:solidFill>
                <a:schemeClr val="bg1"/>
              </a:solidFill>
              <a:latin typeface="Urbane Demi Bold" panose="00000700000000000000" pitchFamily="2" charset="0"/>
            </a:endParaRPr>
          </a:p>
          <a:p>
            <a:r>
              <a:rPr lang="en-US" sz="2400" dirty="0">
                <a:solidFill>
                  <a:schemeClr val="bg1"/>
                </a:solidFill>
                <a:latin typeface="Urbane Demi Bold" panose="00000700000000000000" pitchFamily="2" charset="0"/>
              </a:rPr>
              <a:t>October 2024</a:t>
            </a:r>
          </a:p>
        </p:txBody>
      </p:sp>
      <p:pic>
        <p:nvPicPr>
          <p:cNvPr id="9" name="Picture 8" descr="A picture containing text&#10;&#10;Description automatically generated">
            <a:extLst>
              <a:ext uri="{FF2B5EF4-FFF2-40B4-BE49-F238E27FC236}">
                <a16:creationId xmlns:a16="http://schemas.microsoft.com/office/drawing/2014/main" id="{3DA6EC16-EDD6-3608-1469-5BAB369448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42924" y="135222"/>
            <a:ext cx="2286000" cy="794388"/>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FB1B22C-AC4E-1BCB-7C08-3429FF31BA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4469" y="135222"/>
            <a:ext cx="3287883" cy="822960"/>
          </a:xfrm>
          <a:prstGeom prst="rect">
            <a:avLst/>
          </a:prstGeom>
        </p:spPr>
      </p:pic>
    </p:spTree>
    <p:extLst>
      <p:ext uri="{BB962C8B-B14F-4D97-AF65-F5344CB8AC3E}">
        <p14:creationId xmlns:p14="http://schemas.microsoft.com/office/powerpoint/2010/main" val="1454828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3513A3-0DA1-61A6-A547-95C918F951DB}"/>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Driving through a red light or not stopping at a stop sign</a:t>
            </a:r>
          </a:p>
        </p:txBody>
      </p:sp>
      <p:sp>
        <p:nvSpPr>
          <p:cNvPr id="3" name="Title 2">
            <a:extLst>
              <a:ext uri="{FF2B5EF4-FFF2-40B4-BE49-F238E27FC236}">
                <a16:creationId xmlns:a16="http://schemas.microsoft.com/office/drawing/2014/main" id="{2FE51FF3-68F2-0A00-4F31-E160D85DEC13}"/>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79AD8E45-2131-F3DD-5809-653C401027AD}"/>
              </a:ext>
            </a:extLst>
          </p:cNvPr>
          <p:cNvGraphicFramePr>
            <a:graphicFrameLocks noGrp="1"/>
          </p:cNvGraphicFramePr>
          <p:nvPr>
            <p:extLst>
              <p:ext uri="{D42A27DB-BD31-4B8C-83A1-F6EECF244321}">
                <p14:modId xmlns:p14="http://schemas.microsoft.com/office/powerpoint/2010/main" val="2083087032"/>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96.4%</a:t>
                      </a:r>
                    </a:p>
                  </a:txBody>
                  <a:tcPr/>
                </a:tc>
                <a:tc>
                  <a:txBody>
                    <a:bodyPr/>
                    <a:lstStyle/>
                    <a:p>
                      <a:pPr algn="ctr"/>
                      <a:r>
                        <a:rPr lang="en-US" dirty="0"/>
                        <a:t>94.8%</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2.9%</a:t>
                      </a:r>
                    </a:p>
                  </a:txBody>
                  <a:tcPr/>
                </a:tc>
                <a:tc>
                  <a:txBody>
                    <a:bodyPr/>
                    <a:lstStyle/>
                    <a:p>
                      <a:pPr algn="ctr"/>
                      <a:r>
                        <a:rPr lang="en-US" dirty="0"/>
                        <a:t>3.7%</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0.5%</a:t>
                      </a:r>
                    </a:p>
                  </a:txBody>
                  <a:tcPr/>
                </a:tc>
                <a:tc>
                  <a:txBody>
                    <a:bodyPr/>
                    <a:lstStyle/>
                    <a:p>
                      <a:pPr algn="ctr"/>
                      <a:r>
                        <a:rPr lang="en-US" dirty="0"/>
                        <a:t>0.8%</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0.3%</a:t>
                      </a:r>
                    </a:p>
                  </a:txBody>
                  <a:tcPr/>
                </a:tc>
                <a:extLst>
                  <a:ext uri="{0D108BD9-81ED-4DB2-BD59-A6C34878D82A}">
                    <a16:rowId xmlns:a16="http://schemas.microsoft.com/office/drawing/2014/main" val="411181145"/>
                  </a:ext>
                </a:extLst>
              </a:tr>
              <a:tr h="370840">
                <a:tc>
                  <a:txBody>
                    <a:bodyPr/>
                    <a:lstStyle/>
                    <a:p>
                      <a:r>
                        <a:rPr lang="en-US" dirty="0"/>
                        <a:t>3 or more</a:t>
                      </a:r>
                    </a:p>
                  </a:txBody>
                  <a:tcPr/>
                </a:tc>
                <a:tc>
                  <a:txBody>
                    <a:bodyPr/>
                    <a:lstStyle/>
                    <a:p>
                      <a:pPr algn="ctr"/>
                      <a:r>
                        <a:rPr lang="en-US" dirty="0"/>
                        <a:t>0.3%</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algn="ctr"/>
                      <a:r>
                        <a:rPr lang="en-US" dirty="0"/>
                        <a:t>0.1%</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algn="ct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134683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B5CD3-4444-E5D3-0900-9B3DFFCF2476}"/>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Driving under the influence</a:t>
            </a:r>
          </a:p>
        </p:txBody>
      </p:sp>
      <p:sp>
        <p:nvSpPr>
          <p:cNvPr id="3" name="Title 2">
            <a:extLst>
              <a:ext uri="{FF2B5EF4-FFF2-40B4-BE49-F238E27FC236}">
                <a16:creationId xmlns:a16="http://schemas.microsoft.com/office/drawing/2014/main" id="{C12D5CAA-B0D7-FCF7-713F-ACC1EB6DC4D9}"/>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B541FC2B-5FC2-9529-4E82-F9A3E1D65EDD}"/>
              </a:ext>
            </a:extLst>
          </p:cNvPr>
          <p:cNvGraphicFramePr>
            <a:graphicFrameLocks noGrp="1"/>
          </p:cNvGraphicFramePr>
          <p:nvPr>
            <p:extLst>
              <p:ext uri="{D42A27DB-BD31-4B8C-83A1-F6EECF244321}">
                <p14:modId xmlns:p14="http://schemas.microsoft.com/office/powerpoint/2010/main" val="4023342313"/>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99.0%</a:t>
                      </a:r>
                    </a:p>
                  </a:txBody>
                  <a:tcPr/>
                </a:tc>
                <a:tc>
                  <a:txBody>
                    <a:bodyPr/>
                    <a:lstStyle/>
                    <a:p>
                      <a:pPr algn="ctr"/>
                      <a:r>
                        <a:rPr lang="en-US" dirty="0"/>
                        <a:t>98.0%</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0.7%</a:t>
                      </a:r>
                    </a:p>
                  </a:txBody>
                  <a:tcPr/>
                </a:tc>
                <a:tc>
                  <a:txBody>
                    <a:bodyPr/>
                    <a:lstStyle/>
                    <a:p>
                      <a:pPr algn="ctr"/>
                      <a:r>
                        <a:rPr lang="en-US" dirty="0"/>
                        <a:t>1.0%</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0.2%</a:t>
                      </a:r>
                    </a:p>
                  </a:txBody>
                  <a:tcPr/>
                </a:tc>
                <a:tc>
                  <a:txBody>
                    <a:bodyPr/>
                    <a:lstStyle/>
                    <a:p>
                      <a:pPr algn="ctr"/>
                      <a:r>
                        <a:rPr lang="en-US" dirty="0"/>
                        <a:t>0.2%</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1714930864"/>
                  </a:ext>
                </a:extLst>
              </a:tr>
              <a:tr h="370840">
                <a:tc>
                  <a:txBody>
                    <a:bodyPr/>
                    <a:lstStyle/>
                    <a:p>
                      <a:r>
                        <a:rPr lang="en-US" dirty="0"/>
                        <a:t>3 or more</a:t>
                      </a:r>
                    </a:p>
                  </a:txBody>
                  <a:tcPr/>
                </a:tc>
                <a:tc>
                  <a:txBody>
                    <a:bodyPr/>
                    <a:lstStyle/>
                    <a:p>
                      <a:pPr algn="ctr"/>
                      <a:r>
                        <a:rPr lang="en-US" dirty="0"/>
                        <a:t>0.1%</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06857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4FB44E-5634-E1D8-7A89-D73790A1B33C}"/>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Distracted driving</a:t>
            </a:r>
          </a:p>
        </p:txBody>
      </p:sp>
      <p:sp>
        <p:nvSpPr>
          <p:cNvPr id="3" name="Title 2">
            <a:extLst>
              <a:ext uri="{FF2B5EF4-FFF2-40B4-BE49-F238E27FC236}">
                <a16:creationId xmlns:a16="http://schemas.microsoft.com/office/drawing/2014/main" id="{95FB713C-E7A5-5A96-0065-6980E9BD0055}"/>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5A61B064-4FCE-8C90-041F-F489F8F8CE86}"/>
              </a:ext>
            </a:extLst>
          </p:cNvPr>
          <p:cNvGraphicFramePr>
            <a:graphicFrameLocks noGrp="1"/>
          </p:cNvGraphicFramePr>
          <p:nvPr>
            <p:extLst>
              <p:ext uri="{D42A27DB-BD31-4B8C-83A1-F6EECF244321}">
                <p14:modId xmlns:p14="http://schemas.microsoft.com/office/powerpoint/2010/main" val="3135639885"/>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98.4%</a:t>
                      </a:r>
                    </a:p>
                  </a:txBody>
                  <a:tcPr/>
                </a:tc>
                <a:tc>
                  <a:txBody>
                    <a:bodyPr/>
                    <a:lstStyle/>
                    <a:p>
                      <a:pPr algn="ctr"/>
                      <a:r>
                        <a:rPr lang="en-US" dirty="0"/>
                        <a:t>97.4%</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1.1%</a:t>
                      </a:r>
                    </a:p>
                  </a:txBody>
                  <a:tcPr/>
                </a:tc>
                <a:tc>
                  <a:txBody>
                    <a:bodyPr/>
                    <a:lstStyle/>
                    <a:p>
                      <a:pPr algn="ctr"/>
                      <a:r>
                        <a:rPr lang="en-US" dirty="0"/>
                        <a:t>1.4%</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0.3%</a:t>
                      </a:r>
                    </a:p>
                  </a:txBody>
                  <a:tcPr/>
                </a:tc>
                <a:tc>
                  <a:txBody>
                    <a:bodyPr/>
                    <a:lstStyle/>
                    <a:p>
                      <a:pPr algn="ctr"/>
                      <a:r>
                        <a:rPr lang="en-US" dirty="0"/>
                        <a:t>0.5%</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0.3%</a:t>
                      </a:r>
                    </a:p>
                  </a:txBody>
                  <a:tcPr/>
                </a:tc>
                <a:extLst>
                  <a:ext uri="{0D108BD9-81ED-4DB2-BD59-A6C34878D82A}">
                    <a16:rowId xmlns:a16="http://schemas.microsoft.com/office/drawing/2014/main" val="1881194098"/>
                  </a:ext>
                </a:extLst>
              </a:tr>
              <a:tr h="370840">
                <a:tc>
                  <a:txBody>
                    <a:bodyPr/>
                    <a:lstStyle/>
                    <a:p>
                      <a:r>
                        <a:rPr lang="en-US" dirty="0"/>
                        <a:t>3 or more</a:t>
                      </a:r>
                    </a:p>
                  </a:txBody>
                  <a:tcPr/>
                </a:tc>
                <a:tc>
                  <a:txBody>
                    <a:bodyPr/>
                    <a:lstStyle/>
                    <a:p>
                      <a:pPr algn="ctr"/>
                      <a:r>
                        <a:rPr lang="en-US" dirty="0"/>
                        <a:t>0.2%</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71772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A06290-9473-C115-3DF9-0490CCB5B7E0}"/>
              </a:ext>
            </a:extLst>
          </p:cNvPr>
          <p:cNvSpPr>
            <a:spLocks noGrp="1"/>
          </p:cNvSpPr>
          <p:nvPr>
            <p:ph type="body" sz="quarter" idx="12"/>
          </p:nvPr>
        </p:nvSpPr>
        <p:spPr/>
        <p:txBody>
          <a:bodyPr/>
          <a:lstStyle/>
          <a:p>
            <a:r>
              <a:rPr lang="en-US"/>
              <a:t>How often do you wear a seat belt when you are in a vehicle (other than a bus)... - Within a few miles of your home?</a:t>
            </a:r>
          </a:p>
        </p:txBody>
      </p:sp>
      <p:sp>
        <p:nvSpPr>
          <p:cNvPr id="3" name="Title 2">
            <a:extLst>
              <a:ext uri="{FF2B5EF4-FFF2-40B4-BE49-F238E27FC236}">
                <a16:creationId xmlns:a16="http://schemas.microsoft.com/office/drawing/2014/main" id="{B77F0A9D-2A89-6CD6-86C5-E7FD34004181}"/>
              </a:ext>
            </a:extLst>
          </p:cNvPr>
          <p:cNvSpPr>
            <a:spLocks noGrp="1"/>
          </p:cNvSpPr>
          <p:nvPr>
            <p:ph type="title"/>
          </p:nvPr>
        </p:nvSpPr>
        <p:spPr/>
        <p:txBody>
          <a:bodyPr/>
          <a:lstStyle/>
          <a:p>
            <a:r>
              <a:rPr lang="en-US"/>
              <a:t>SEAT BELT USE</a:t>
            </a:r>
          </a:p>
        </p:txBody>
      </p:sp>
      <p:graphicFrame>
        <p:nvGraphicFramePr>
          <p:cNvPr id="5" name="Table 4">
            <a:extLst>
              <a:ext uri="{FF2B5EF4-FFF2-40B4-BE49-F238E27FC236}">
                <a16:creationId xmlns:a16="http://schemas.microsoft.com/office/drawing/2014/main" id="{12343E4C-6CA1-36E5-7E38-258042CC7B38}"/>
              </a:ext>
            </a:extLst>
          </p:cNvPr>
          <p:cNvGraphicFramePr>
            <a:graphicFrameLocks noGrp="1"/>
          </p:cNvGraphicFramePr>
          <p:nvPr>
            <p:extLst>
              <p:ext uri="{D42A27DB-BD31-4B8C-83A1-F6EECF244321}">
                <p14:modId xmlns:p14="http://schemas.microsoft.com/office/powerpoint/2010/main" val="1713839364"/>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1.0%</a:t>
                      </a:r>
                    </a:p>
                  </a:txBody>
                  <a:tcPr/>
                </a:tc>
                <a:tc>
                  <a:txBody>
                    <a:bodyPr/>
                    <a:lstStyle/>
                    <a:p>
                      <a:pPr algn="ctr"/>
                      <a:r>
                        <a:rPr lang="en-US" dirty="0"/>
                        <a:t>1.4%</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0.9%</a:t>
                      </a:r>
                    </a:p>
                  </a:txBody>
                  <a:tcPr/>
                </a:tc>
                <a:tc>
                  <a:txBody>
                    <a:bodyPr/>
                    <a:lstStyle/>
                    <a:p>
                      <a:pPr algn="ctr"/>
                      <a:r>
                        <a:rPr lang="en-US" dirty="0"/>
                        <a:t>1.5%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1.4%</a:t>
                      </a:r>
                    </a:p>
                  </a:txBody>
                  <a:tcPr/>
                </a:tc>
                <a:tc>
                  <a:txBody>
                    <a:bodyPr/>
                    <a:lstStyle/>
                    <a:p>
                      <a:pPr algn="ctr"/>
                      <a:r>
                        <a:rPr lang="en-US" dirty="0"/>
                        <a:t>1.7%</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4.0%</a:t>
                      </a:r>
                    </a:p>
                  </a:txBody>
                  <a:tcPr/>
                </a:tc>
                <a:tc>
                  <a:txBody>
                    <a:bodyPr/>
                    <a:lstStyle/>
                    <a:p>
                      <a:pPr algn="ctr"/>
                      <a:r>
                        <a:rPr lang="en-US" dirty="0"/>
                        <a:t>5.0%</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92.7%</a:t>
                      </a:r>
                    </a:p>
                  </a:txBody>
                  <a:tcPr/>
                </a:tc>
                <a:tc>
                  <a:txBody>
                    <a:bodyPr/>
                    <a:lstStyle/>
                    <a:p>
                      <a:pPr algn="ctr"/>
                      <a:r>
                        <a:rPr lang="en-US" dirty="0"/>
                        <a:t>90.3%</a:t>
                      </a:r>
                    </a:p>
                  </a:txBody>
                  <a:tcPr>
                    <a:solidFill>
                      <a:schemeClr val="accent6">
                        <a:lumMod val="60000"/>
                        <a:lumOff val="40000"/>
                      </a:schemeClr>
                    </a:solidFill>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58620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87154-CF9C-F693-CBD5-51FD6259E47E}"/>
              </a:ext>
            </a:extLst>
          </p:cNvPr>
          <p:cNvSpPr>
            <a:spLocks noGrp="1"/>
          </p:cNvSpPr>
          <p:nvPr>
            <p:ph type="body" sz="quarter" idx="12"/>
          </p:nvPr>
        </p:nvSpPr>
        <p:spPr/>
        <p:txBody>
          <a:bodyPr/>
          <a:lstStyle/>
          <a:p>
            <a:r>
              <a:rPr lang="en-US"/>
              <a:t>How often do you wear a seat belt when you are in a vehicle (other than a bus)... - Many miles away from your home?</a:t>
            </a:r>
          </a:p>
        </p:txBody>
      </p:sp>
      <p:sp>
        <p:nvSpPr>
          <p:cNvPr id="3" name="Title 2">
            <a:extLst>
              <a:ext uri="{FF2B5EF4-FFF2-40B4-BE49-F238E27FC236}">
                <a16:creationId xmlns:a16="http://schemas.microsoft.com/office/drawing/2014/main" id="{CE7B7CC6-86D0-AB11-632D-46380F4C0199}"/>
              </a:ext>
            </a:extLst>
          </p:cNvPr>
          <p:cNvSpPr>
            <a:spLocks noGrp="1"/>
          </p:cNvSpPr>
          <p:nvPr>
            <p:ph type="title"/>
          </p:nvPr>
        </p:nvSpPr>
        <p:spPr/>
        <p:txBody>
          <a:bodyPr/>
          <a:lstStyle/>
          <a:p>
            <a:r>
              <a:rPr lang="en-US"/>
              <a:t>SEAT BELT USE</a:t>
            </a:r>
          </a:p>
        </p:txBody>
      </p:sp>
      <p:graphicFrame>
        <p:nvGraphicFramePr>
          <p:cNvPr id="5" name="Table 4">
            <a:extLst>
              <a:ext uri="{FF2B5EF4-FFF2-40B4-BE49-F238E27FC236}">
                <a16:creationId xmlns:a16="http://schemas.microsoft.com/office/drawing/2014/main" id="{8394E861-40AB-6BAE-A300-AA873E2E88E5}"/>
              </a:ext>
            </a:extLst>
          </p:cNvPr>
          <p:cNvGraphicFramePr>
            <a:graphicFrameLocks noGrp="1"/>
          </p:cNvGraphicFramePr>
          <p:nvPr>
            <p:extLst>
              <p:ext uri="{D42A27DB-BD31-4B8C-83A1-F6EECF244321}">
                <p14:modId xmlns:p14="http://schemas.microsoft.com/office/powerpoint/2010/main" val="3563617750"/>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1.2%</a:t>
                      </a:r>
                    </a:p>
                  </a:txBody>
                  <a:tcPr/>
                </a:tc>
                <a:tc>
                  <a:txBody>
                    <a:bodyPr/>
                    <a:lstStyle/>
                    <a:p>
                      <a:pPr algn="ctr"/>
                      <a:r>
                        <a:rPr lang="en-US" dirty="0"/>
                        <a:t>1.6%</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0.7%</a:t>
                      </a:r>
                    </a:p>
                  </a:txBody>
                  <a:tcPr/>
                </a:tc>
                <a:tc>
                  <a:txBody>
                    <a:bodyPr/>
                    <a:lstStyle/>
                    <a:p>
                      <a:pPr algn="ctr"/>
                      <a:r>
                        <a:rPr lang="en-US" dirty="0"/>
                        <a:t>1.1%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1.5%</a:t>
                      </a:r>
                    </a:p>
                  </a:txBody>
                  <a:tcPr/>
                </a:tc>
                <a:tc>
                  <a:txBody>
                    <a:bodyPr/>
                    <a:lstStyle/>
                    <a:p>
                      <a:pPr algn="ctr"/>
                      <a:r>
                        <a:rPr lang="en-US" dirty="0"/>
                        <a:t>1.8%</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2.5%</a:t>
                      </a:r>
                    </a:p>
                  </a:txBody>
                  <a:tcPr/>
                </a:tc>
                <a:tc>
                  <a:txBody>
                    <a:bodyPr/>
                    <a:lstStyle/>
                    <a:p>
                      <a:pPr algn="ctr"/>
                      <a:r>
                        <a:rPr lang="en-US" dirty="0"/>
                        <a:t>3.0%</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94.1%</a:t>
                      </a:r>
                    </a:p>
                  </a:txBody>
                  <a:tcPr/>
                </a:tc>
                <a:tc>
                  <a:txBody>
                    <a:bodyPr/>
                    <a:lstStyle/>
                    <a:p>
                      <a:pPr algn="ctr"/>
                      <a:r>
                        <a:rPr lang="en-US" dirty="0"/>
                        <a:t>92.5%</a:t>
                      </a:r>
                    </a:p>
                  </a:txBody>
                  <a:tcPr>
                    <a:solidFill>
                      <a:schemeClr val="accent6">
                        <a:lumMod val="60000"/>
                        <a:lumOff val="40000"/>
                      </a:schemeClr>
                    </a:solidFill>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269811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93D058-971B-01E1-1C23-89D77A04C0EB}"/>
              </a:ext>
            </a:extLst>
          </p:cNvPr>
          <p:cNvSpPr>
            <a:spLocks noGrp="1"/>
          </p:cNvSpPr>
          <p:nvPr>
            <p:ph type="body" sz="quarter" idx="12"/>
          </p:nvPr>
        </p:nvSpPr>
        <p:spPr/>
        <p:txBody>
          <a:bodyPr/>
          <a:lstStyle/>
          <a:p>
            <a:r>
              <a:rPr lang="en-US"/>
              <a:t>How often do you wear a seat belt when you are in the back seat of a vehicle?</a:t>
            </a:r>
          </a:p>
        </p:txBody>
      </p:sp>
      <p:sp>
        <p:nvSpPr>
          <p:cNvPr id="3" name="Title 2">
            <a:extLst>
              <a:ext uri="{FF2B5EF4-FFF2-40B4-BE49-F238E27FC236}">
                <a16:creationId xmlns:a16="http://schemas.microsoft.com/office/drawing/2014/main" id="{C7E8570F-B0ED-D755-B5FE-6286E0190D89}"/>
              </a:ext>
            </a:extLst>
          </p:cNvPr>
          <p:cNvSpPr>
            <a:spLocks noGrp="1"/>
          </p:cNvSpPr>
          <p:nvPr>
            <p:ph type="title"/>
          </p:nvPr>
        </p:nvSpPr>
        <p:spPr/>
        <p:txBody>
          <a:bodyPr/>
          <a:lstStyle/>
          <a:p>
            <a:r>
              <a:rPr lang="en-US"/>
              <a:t>SEAT BELT USE</a:t>
            </a:r>
          </a:p>
        </p:txBody>
      </p:sp>
      <p:graphicFrame>
        <p:nvGraphicFramePr>
          <p:cNvPr id="4" name="Table 3">
            <a:extLst>
              <a:ext uri="{FF2B5EF4-FFF2-40B4-BE49-F238E27FC236}">
                <a16:creationId xmlns:a16="http://schemas.microsoft.com/office/drawing/2014/main" id="{27130180-118B-2574-00B9-AD46A207036B}"/>
              </a:ext>
            </a:extLst>
          </p:cNvPr>
          <p:cNvGraphicFramePr>
            <a:graphicFrameLocks noGrp="1"/>
          </p:cNvGraphicFramePr>
          <p:nvPr>
            <p:extLst>
              <p:ext uri="{D42A27DB-BD31-4B8C-83A1-F6EECF244321}">
                <p14:modId xmlns:p14="http://schemas.microsoft.com/office/powerpoint/2010/main" val="3006499874"/>
              </p:ext>
            </p:extLst>
          </p:nvPr>
        </p:nvGraphicFramePr>
        <p:xfrm>
          <a:off x="487680" y="1768192"/>
          <a:ext cx="6096000" cy="28651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1.1%</a:t>
                      </a:r>
                    </a:p>
                  </a:txBody>
                  <a:tcPr/>
                </a:tc>
                <a:tc>
                  <a:txBody>
                    <a:bodyPr/>
                    <a:lstStyle/>
                    <a:p>
                      <a:pPr algn="ctr"/>
                      <a:r>
                        <a:rPr lang="en-US" dirty="0"/>
                        <a:t>1.5%</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1.9%</a:t>
                      </a:r>
                    </a:p>
                  </a:txBody>
                  <a:tcPr/>
                </a:tc>
                <a:tc>
                  <a:txBody>
                    <a:bodyPr/>
                    <a:lstStyle/>
                    <a:p>
                      <a:pPr algn="ctr"/>
                      <a:r>
                        <a:rPr lang="en-US" dirty="0"/>
                        <a:t>2.6%</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4.1%</a:t>
                      </a:r>
                    </a:p>
                  </a:txBody>
                  <a:tcPr/>
                </a:tc>
                <a:tc>
                  <a:txBody>
                    <a:bodyPr/>
                    <a:lstStyle/>
                    <a:p>
                      <a:pPr algn="ctr"/>
                      <a:r>
                        <a:rPr lang="en-US" dirty="0"/>
                        <a:t>3.9%</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8.4%</a:t>
                      </a:r>
                    </a:p>
                  </a:txBody>
                  <a:tcPr/>
                </a:tc>
                <a:tc>
                  <a:txBody>
                    <a:bodyPr/>
                    <a:lstStyle/>
                    <a:p>
                      <a:pPr algn="ctr"/>
                      <a:r>
                        <a:rPr lang="en-US" dirty="0"/>
                        <a:t>9.1%</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77.0%</a:t>
                      </a:r>
                    </a:p>
                  </a:txBody>
                  <a:tcPr/>
                </a:tc>
                <a:tc>
                  <a:txBody>
                    <a:bodyPr/>
                    <a:lstStyle/>
                    <a:p>
                      <a:pPr algn="ctr"/>
                      <a:r>
                        <a:rPr lang="en-US" dirty="0"/>
                        <a:t>83.0%</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ride in the back seat</a:t>
                      </a:r>
                    </a:p>
                  </a:txBody>
                  <a:tcPr/>
                </a:tc>
                <a:tc>
                  <a:txBody>
                    <a:bodyPr/>
                    <a:lstStyle/>
                    <a:p>
                      <a:pPr algn="ctr"/>
                      <a:r>
                        <a:rPr lang="en-US" dirty="0"/>
                        <a:t>7.5%</a:t>
                      </a:r>
                    </a:p>
                  </a:txBody>
                  <a:tcPr/>
                </a:tc>
                <a:tc>
                  <a:txBody>
                    <a:bodyPr/>
                    <a:lstStyle/>
                    <a:p>
                      <a:pPr algn="ctr"/>
                      <a:r>
                        <a:rPr lang="en-US" dirty="0"/>
                        <a:t>N/A</a:t>
                      </a:r>
                    </a:p>
                  </a:txBody>
                  <a:tcPr/>
                </a:tc>
                <a:extLst>
                  <a:ext uri="{0D108BD9-81ED-4DB2-BD59-A6C34878D82A}">
                    <a16:rowId xmlns:a16="http://schemas.microsoft.com/office/drawing/2014/main" val="4222126892"/>
                  </a:ext>
                </a:extLst>
              </a:tr>
            </a:tbl>
          </a:graphicData>
        </a:graphic>
      </p:graphicFrame>
    </p:spTree>
    <p:extLst>
      <p:ext uri="{BB962C8B-B14F-4D97-AF65-F5344CB8AC3E}">
        <p14:creationId xmlns:p14="http://schemas.microsoft.com/office/powerpoint/2010/main" val="339341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BCB5A3-D259-7B7A-E0A5-7C0424C3C0E8}"/>
              </a:ext>
            </a:extLst>
          </p:cNvPr>
          <p:cNvSpPr>
            <a:spLocks noGrp="1"/>
          </p:cNvSpPr>
          <p:nvPr>
            <p:ph type="body" sz="quarter" idx="12"/>
          </p:nvPr>
        </p:nvSpPr>
        <p:spPr/>
        <p:txBody>
          <a:bodyPr>
            <a:normAutofit lnSpcReduction="10000"/>
          </a:bodyPr>
          <a:lstStyle/>
          <a:p>
            <a:r>
              <a:rPr lang="en-US" dirty="0"/>
              <a:t>During the past 12 months, have you driven a vehicle while you were under the influence of cannabis (marijuana, weed, pot, edibles)?</a:t>
            </a:r>
          </a:p>
        </p:txBody>
      </p:sp>
      <p:sp>
        <p:nvSpPr>
          <p:cNvPr id="5" name="Title 4">
            <a:extLst>
              <a:ext uri="{FF2B5EF4-FFF2-40B4-BE49-F238E27FC236}">
                <a16:creationId xmlns:a16="http://schemas.microsoft.com/office/drawing/2014/main" id="{FB9C7080-DEDD-CDF4-90C4-4E861856F473}"/>
              </a:ext>
            </a:extLst>
          </p:cNvPr>
          <p:cNvSpPr>
            <a:spLocks noGrp="1"/>
          </p:cNvSpPr>
          <p:nvPr>
            <p:ph type="title"/>
          </p:nvPr>
        </p:nvSpPr>
        <p:spPr/>
        <p:txBody>
          <a:bodyPr/>
          <a:lstStyle/>
          <a:p>
            <a:r>
              <a:rPr lang="en-US"/>
              <a:t>DRIVING BEHAVIORS</a:t>
            </a:r>
          </a:p>
        </p:txBody>
      </p:sp>
      <p:graphicFrame>
        <p:nvGraphicFramePr>
          <p:cNvPr id="6" name="Table 5">
            <a:extLst>
              <a:ext uri="{FF2B5EF4-FFF2-40B4-BE49-F238E27FC236}">
                <a16:creationId xmlns:a16="http://schemas.microsoft.com/office/drawing/2014/main" id="{1D9F2965-268C-385B-8D18-128370D19FC5}"/>
              </a:ext>
            </a:extLst>
          </p:cNvPr>
          <p:cNvGraphicFramePr>
            <a:graphicFrameLocks noGrp="1"/>
          </p:cNvGraphicFramePr>
          <p:nvPr>
            <p:extLst>
              <p:ext uri="{D42A27DB-BD31-4B8C-83A1-F6EECF244321}">
                <p14:modId xmlns:p14="http://schemas.microsoft.com/office/powerpoint/2010/main" val="3242613443"/>
              </p:ext>
            </p:extLst>
          </p:nvPr>
        </p:nvGraphicFramePr>
        <p:xfrm>
          <a:off x="487680" y="1768192"/>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3.4%</a:t>
                      </a:r>
                    </a:p>
                  </a:txBody>
                  <a:tcPr/>
                </a:tc>
                <a:tc>
                  <a:txBody>
                    <a:bodyPr/>
                    <a:lstStyle/>
                    <a:p>
                      <a:pPr algn="ctr"/>
                      <a:r>
                        <a:rPr lang="en-US" dirty="0"/>
                        <a:t>4.2%</a:t>
                      </a:r>
                    </a:p>
                  </a:txBody>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96.2%</a:t>
                      </a:r>
                    </a:p>
                  </a:txBody>
                  <a:tcPr/>
                </a:tc>
                <a:tc>
                  <a:txBody>
                    <a:bodyPr/>
                    <a:lstStyle/>
                    <a:p>
                      <a:pPr algn="ctr"/>
                      <a:r>
                        <a:rPr lang="en-US" dirty="0"/>
                        <a:t>95.0%</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0.4%</a:t>
                      </a:r>
                    </a:p>
                  </a:txBody>
                  <a:tcPr/>
                </a:tc>
                <a:tc>
                  <a:txBody>
                    <a:bodyPr/>
                    <a:lstStyle/>
                    <a:p>
                      <a:pPr algn="ctr"/>
                      <a:r>
                        <a:rPr lang="en-US" dirty="0"/>
                        <a:t>0.8%</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684130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C381A-56D2-2DE4-79FD-33E01885884C}"/>
              </a:ext>
            </a:extLst>
          </p:cNvPr>
          <p:cNvSpPr>
            <a:spLocks noGrp="1"/>
          </p:cNvSpPr>
          <p:nvPr>
            <p:ph type="body" sz="quarter" idx="12"/>
          </p:nvPr>
        </p:nvSpPr>
        <p:spPr/>
        <p:txBody>
          <a:bodyPr/>
          <a:lstStyle/>
          <a:p>
            <a:r>
              <a:rPr lang="en-US"/>
              <a:t>In the past 30 days, how often have you driven 10 mph or more over the speed limit?</a:t>
            </a:r>
          </a:p>
        </p:txBody>
      </p:sp>
      <p:sp>
        <p:nvSpPr>
          <p:cNvPr id="3" name="Title 2">
            <a:extLst>
              <a:ext uri="{FF2B5EF4-FFF2-40B4-BE49-F238E27FC236}">
                <a16:creationId xmlns:a16="http://schemas.microsoft.com/office/drawing/2014/main" id="{5A38189E-FBAD-A982-BD1C-3B5E3836DA20}"/>
              </a:ext>
            </a:extLst>
          </p:cNvPr>
          <p:cNvSpPr>
            <a:spLocks noGrp="1"/>
          </p:cNvSpPr>
          <p:nvPr>
            <p:ph type="title"/>
          </p:nvPr>
        </p:nvSpPr>
        <p:spPr/>
        <p:txBody>
          <a:bodyPr/>
          <a:lstStyle/>
          <a:p>
            <a:r>
              <a:rPr lang="en-US"/>
              <a:t>DRIVING BEHAVIORS</a:t>
            </a:r>
          </a:p>
        </p:txBody>
      </p:sp>
      <p:graphicFrame>
        <p:nvGraphicFramePr>
          <p:cNvPr id="4" name="Table 3">
            <a:extLst>
              <a:ext uri="{FF2B5EF4-FFF2-40B4-BE49-F238E27FC236}">
                <a16:creationId xmlns:a16="http://schemas.microsoft.com/office/drawing/2014/main" id="{3BFCAC01-81F3-9609-0584-29FF56769134}"/>
              </a:ext>
            </a:extLst>
          </p:cNvPr>
          <p:cNvGraphicFramePr>
            <a:graphicFrameLocks noGrp="1"/>
          </p:cNvGraphicFramePr>
          <p:nvPr>
            <p:extLst>
              <p:ext uri="{D42A27DB-BD31-4B8C-83A1-F6EECF244321}">
                <p14:modId xmlns:p14="http://schemas.microsoft.com/office/powerpoint/2010/main" val="3377235228"/>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21.6%</a:t>
                      </a:r>
                    </a:p>
                  </a:txBody>
                  <a:tcPr/>
                </a:tc>
                <a:tc>
                  <a:txBody>
                    <a:bodyPr/>
                    <a:lstStyle/>
                    <a:p>
                      <a:pPr algn="ctr"/>
                      <a:r>
                        <a:rPr lang="en-US" dirty="0"/>
                        <a:t>30.4%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32.3%</a:t>
                      </a:r>
                    </a:p>
                  </a:txBody>
                  <a:tcPr/>
                </a:tc>
                <a:tc>
                  <a:txBody>
                    <a:bodyPr/>
                    <a:lstStyle/>
                    <a:p>
                      <a:pPr algn="ctr"/>
                      <a:r>
                        <a:rPr lang="en-US" dirty="0"/>
                        <a:t>8.4%</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33.5%</a:t>
                      </a:r>
                    </a:p>
                  </a:txBody>
                  <a:tcPr/>
                </a:tc>
                <a:tc>
                  <a:txBody>
                    <a:bodyPr/>
                    <a:lstStyle/>
                    <a:p>
                      <a:pPr algn="ctr"/>
                      <a:r>
                        <a:rPr lang="en-US" dirty="0"/>
                        <a:t>40.4%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8.6%</a:t>
                      </a:r>
                    </a:p>
                  </a:txBody>
                  <a:tcPr/>
                </a:tc>
                <a:tc>
                  <a:txBody>
                    <a:bodyPr/>
                    <a:lstStyle/>
                    <a:p>
                      <a:pPr algn="ctr"/>
                      <a:r>
                        <a:rPr lang="en-US" dirty="0"/>
                        <a:t>13.0%</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3.5%</a:t>
                      </a:r>
                    </a:p>
                  </a:txBody>
                  <a:tcPr/>
                </a:tc>
                <a:tc>
                  <a:txBody>
                    <a:bodyPr/>
                    <a:lstStyle/>
                    <a:p>
                      <a:pPr algn="ctr"/>
                      <a:r>
                        <a:rPr lang="en-US" dirty="0"/>
                        <a:t>7.2%</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0.6%</a:t>
                      </a:r>
                    </a:p>
                  </a:txBody>
                  <a:tcPr/>
                </a:tc>
                <a:tc>
                  <a:txBody>
                    <a:bodyPr/>
                    <a:lstStyle/>
                    <a:p>
                      <a:pPr algn="ctr"/>
                      <a:r>
                        <a:rPr lang="en-US" dirty="0"/>
                        <a:t>0.5%</a:t>
                      </a:r>
                    </a:p>
                  </a:txBody>
                  <a:tcPr/>
                </a:tc>
                <a:extLst>
                  <a:ext uri="{0D108BD9-81ED-4DB2-BD59-A6C34878D82A}">
                    <a16:rowId xmlns:a16="http://schemas.microsoft.com/office/drawing/2014/main" val="4222126892"/>
                  </a:ext>
                </a:extLst>
              </a:tr>
            </a:tbl>
          </a:graphicData>
        </a:graphic>
      </p:graphicFrame>
    </p:spTree>
    <p:extLst>
      <p:ext uri="{BB962C8B-B14F-4D97-AF65-F5344CB8AC3E}">
        <p14:creationId xmlns:p14="http://schemas.microsoft.com/office/powerpoint/2010/main" val="1986847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4B2B5-C8D5-3C09-5CB1-2D6DCC200971}"/>
              </a:ext>
            </a:extLst>
          </p:cNvPr>
          <p:cNvSpPr>
            <a:spLocks noGrp="1"/>
          </p:cNvSpPr>
          <p:nvPr>
            <p:ph type="body" sz="quarter" idx="12"/>
          </p:nvPr>
        </p:nvSpPr>
        <p:spPr/>
        <p:txBody>
          <a:bodyPr/>
          <a:lstStyle/>
          <a:p>
            <a:r>
              <a:rPr lang="en-US"/>
              <a:t>In the past 30 days, how often have you... - Driven while holding and talking on a cell phone?</a:t>
            </a:r>
          </a:p>
        </p:txBody>
      </p:sp>
      <p:sp>
        <p:nvSpPr>
          <p:cNvPr id="3" name="Title 2">
            <a:extLst>
              <a:ext uri="{FF2B5EF4-FFF2-40B4-BE49-F238E27FC236}">
                <a16:creationId xmlns:a16="http://schemas.microsoft.com/office/drawing/2014/main" id="{10FB03E0-E45A-15C7-0F72-995EAE23A2D7}"/>
              </a:ext>
            </a:extLst>
          </p:cNvPr>
          <p:cNvSpPr>
            <a:spLocks noGrp="1"/>
          </p:cNvSpPr>
          <p:nvPr>
            <p:ph type="title"/>
          </p:nvPr>
        </p:nvSpPr>
        <p:spPr/>
        <p:txBody>
          <a:bodyPr/>
          <a:lstStyle/>
          <a:p>
            <a:r>
              <a:rPr lang="en-US"/>
              <a:t>DRIVING BEHAVIORS</a:t>
            </a:r>
          </a:p>
        </p:txBody>
      </p:sp>
      <p:graphicFrame>
        <p:nvGraphicFramePr>
          <p:cNvPr id="5" name="Table 4">
            <a:extLst>
              <a:ext uri="{FF2B5EF4-FFF2-40B4-BE49-F238E27FC236}">
                <a16:creationId xmlns:a16="http://schemas.microsoft.com/office/drawing/2014/main" id="{4A0E0C5B-BBD6-97DE-04D3-73953A9C06D8}"/>
              </a:ext>
            </a:extLst>
          </p:cNvPr>
          <p:cNvGraphicFramePr>
            <a:graphicFrameLocks noGrp="1"/>
          </p:cNvGraphicFramePr>
          <p:nvPr>
            <p:extLst>
              <p:ext uri="{D42A27DB-BD31-4B8C-83A1-F6EECF244321}">
                <p14:modId xmlns:p14="http://schemas.microsoft.com/office/powerpoint/2010/main" val="291576256"/>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58.5%</a:t>
                      </a:r>
                    </a:p>
                  </a:txBody>
                  <a:tcPr/>
                </a:tc>
                <a:tc>
                  <a:txBody>
                    <a:bodyPr/>
                    <a:lstStyle/>
                    <a:p>
                      <a:pPr algn="ctr"/>
                      <a:r>
                        <a:rPr lang="en-US" dirty="0"/>
                        <a:t>65.3%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27.0%</a:t>
                      </a:r>
                    </a:p>
                  </a:txBody>
                  <a:tcPr/>
                </a:tc>
                <a:tc>
                  <a:txBody>
                    <a:bodyPr/>
                    <a:lstStyle/>
                    <a:p>
                      <a:pPr algn="ctr"/>
                      <a:r>
                        <a:rPr lang="en-US" dirty="0"/>
                        <a:t>8.5%</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11.6%</a:t>
                      </a:r>
                    </a:p>
                  </a:txBody>
                  <a:tcPr/>
                </a:tc>
                <a:tc>
                  <a:txBody>
                    <a:bodyPr/>
                    <a:lstStyle/>
                    <a:p>
                      <a:pPr algn="ctr"/>
                      <a:r>
                        <a:rPr lang="en-US" dirty="0"/>
                        <a:t>20.7%</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1.6%</a:t>
                      </a:r>
                    </a:p>
                  </a:txBody>
                  <a:tcPr/>
                </a:tc>
                <a:tc>
                  <a:txBody>
                    <a:bodyPr/>
                    <a:lstStyle/>
                    <a:p>
                      <a:pPr algn="ctr"/>
                      <a:r>
                        <a:rPr lang="en-US" dirty="0"/>
                        <a:t>3.2%</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0.8%</a:t>
                      </a:r>
                    </a:p>
                  </a:txBody>
                  <a:tcPr/>
                </a:tc>
                <a:tc>
                  <a:txBody>
                    <a:bodyPr/>
                    <a:lstStyle/>
                    <a:p>
                      <a:pPr algn="ctr"/>
                      <a:r>
                        <a:rPr lang="en-US" dirty="0"/>
                        <a:t>1.8%</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0.5%</a:t>
                      </a:r>
                    </a:p>
                  </a:txBody>
                  <a:tcPr/>
                </a:tc>
                <a:tc>
                  <a:txBody>
                    <a:bodyPr/>
                    <a:lstStyle/>
                    <a:p>
                      <a:pPr algn="ctr"/>
                      <a:r>
                        <a:rPr lang="en-US" dirty="0"/>
                        <a:t>0.4%</a:t>
                      </a:r>
                    </a:p>
                  </a:txBody>
                  <a:tcPr/>
                </a:tc>
                <a:extLst>
                  <a:ext uri="{0D108BD9-81ED-4DB2-BD59-A6C34878D82A}">
                    <a16:rowId xmlns:a16="http://schemas.microsoft.com/office/drawing/2014/main" val="4222126892"/>
                  </a:ext>
                </a:extLst>
              </a:tr>
            </a:tbl>
          </a:graphicData>
        </a:graphic>
      </p:graphicFrame>
    </p:spTree>
    <p:extLst>
      <p:ext uri="{BB962C8B-B14F-4D97-AF65-F5344CB8AC3E}">
        <p14:creationId xmlns:p14="http://schemas.microsoft.com/office/powerpoint/2010/main" val="32052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820EF-0A52-1DAD-0A5A-A3EC8123485A}"/>
              </a:ext>
            </a:extLst>
          </p:cNvPr>
          <p:cNvSpPr>
            <a:spLocks noGrp="1"/>
          </p:cNvSpPr>
          <p:nvPr>
            <p:ph type="body" sz="quarter" idx="12"/>
          </p:nvPr>
        </p:nvSpPr>
        <p:spPr/>
        <p:txBody>
          <a:bodyPr/>
          <a:lstStyle/>
          <a:p>
            <a:r>
              <a:rPr lang="en-US"/>
              <a:t>In the past 30 days, how often have you... - Driven while reading or looking at your cell phone?</a:t>
            </a:r>
          </a:p>
        </p:txBody>
      </p:sp>
      <p:sp>
        <p:nvSpPr>
          <p:cNvPr id="3" name="Title 2">
            <a:extLst>
              <a:ext uri="{FF2B5EF4-FFF2-40B4-BE49-F238E27FC236}">
                <a16:creationId xmlns:a16="http://schemas.microsoft.com/office/drawing/2014/main" id="{03C556BE-A1CF-F15A-1168-A16CB7EE62CE}"/>
              </a:ext>
            </a:extLst>
          </p:cNvPr>
          <p:cNvSpPr>
            <a:spLocks noGrp="1"/>
          </p:cNvSpPr>
          <p:nvPr>
            <p:ph type="title"/>
          </p:nvPr>
        </p:nvSpPr>
        <p:spPr/>
        <p:txBody>
          <a:bodyPr/>
          <a:lstStyle/>
          <a:p>
            <a:r>
              <a:rPr lang="en-US"/>
              <a:t>DRIVING BEHAVIORS</a:t>
            </a:r>
          </a:p>
        </p:txBody>
      </p:sp>
      <p:graphicFrame>
        <p:nvGraphicFramePr>
          <p:cNvPr id="4" name="Table 3">
            <a:extLst>
              <a:ext uri="{FF2B5EF4-FFF2-40B4-BE49-F238E27FC236}">
                <a16:creationId xmlns:a16="http://schemas.microsoft.com/office/drawing/2014/main" id="{D45F0BDE-83F2-4D43-C5A1-27C99E42C7A7}"/>
              </a:ext>
            </a:extLst>
          </p:cNvPr>
          <p:cNvGraphicFramePr>
            <a:graphicFrameLocks noGrp="1"/>
          </p:cNvGraphicFramePr>
          <p:nvPr>
            <p:extLst>
              <p:ext uri="{D42A27DB-BD31-4B8C-83A1-F6EECF244321}">
                <p14:modId xmlns:p14="http://schemas.microsoft.com/office/powerpoint/2010/main" val="1078731861"/>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51.2%</a:t>
                      </a:r>
                    </a:p>
                  </a:txBody>
                  <a:tcPr/>
                </a:tc>
                <a:tc>
                  <a:txBody>
                    <a:bodyPr/>
                    <a:lstStyle/>
                    <a:p>
                      <a:pPr algn="ctr"/>
                      <a:r>
                        <a:rPr lang="en-US" dirty="0"/>
                        <a:t>58.5%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33.3%</a:t>
                      </a:r>
                    </a:p>
                  </a:txBody>
                  <a:tcPr/>
                </a:tc>
                <a:tc>
                  <a:txBody>
                    <a:bodyPr/>
                    <a:lstStyle/>
                    <a:p>
                      <a:pPr algn="ctr"/>
                      <a:r>
                        <a:rPr lang="en-US" dirty="0"/>
                        <a:t>8.2%</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12.5%</a:t>
                      </a:r>
                    </a:p>
                  </a:txBody>
                  <a:tcPr/>
                </a:tc>
                <a:tc>
                  <a:txBody>
                    <a:bodyPr/>
                    <a:lstStyle/>
                    <a:p>
                      <a:pPr algn="ctr"/>
                      <a:r>
                        <a:rPr lang="en-US" dirty="0"/>
                        <a:t>27.8%</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1.9%</a:t>
                      </a:r>
                    </a:p>
                  </a:txBody>
                  <a:tcPr/>
                </a:tc>
                <a:tc>
                  <a:txBody>
                    <a:bodyPr/>
                    <a:lstStyle/>
                    <a:p>
                      <a:pPr algn="ctr"/>
                      <a:r>
                        <a:rPr lang="en-US" dirty="0"/>
                        <a:t>3.4%</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0.6%</a:t>
                      </a:r>
                    </a:p>
                  </a:txBody>
                  <a:tcPr/>
                </a:tc>
                <a:tc>
                  <a:txBody>
                    <a:bodyPr/>
                    <a:lstStyle/>
                    <a:p>
                      <a:pPr algn="ctr"/>
                      <a:r>
                        <a:rPr lang="en-US" dirty="0"/>
                        <a:t>1.6%</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0.4%</a:t>
                      </a:r>
                    </a:p>
                  </a:txBody>
                  <a:tcPr/>
                </a:tc>
                <a:tc>
                  <a:txBody>
                    <a:bodyPr/>
                    <a:lstStyle/>
                    <a:p>
                      <a:pPr algn="ctr"/>
                      <a:r>
                        <a:rPr lang="en-US" dirty="0"/>
                        <a:t>0.4%</a:t>
                      </a:r>
                    </a:p>
                  </a:txBody>
                  <a:tcPr/>
                </a:tc>
                <a:extLst>
                  <a:ext uri="{0D108BD9-81ED-4DB2-BD59-A6C34878D82A}">
                    <a16:rowId xmlns:a16="http://schemas.microsoft.com/office/drawing/2014/main" val="4222126892"/>
                  </a:ext>
                </a:extLst>
              </a:tr>
            </a:tbl>
          </a:graphicData>
        </a:graphic>
      </p:graphicFrame>
    </p:spTree>
    <p:extLst>
      <p:ext uri="{BB962C8B-B14F-4D97-AF65-F5344CB8AC3E}">
        <p14:creationId xmlns:p14="http://schemas.microsoft.com/office/powerpoint/2010/main" val="57720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CA4A50-00B1-458A-AECD-E39F914695F1}"/>
              </a:ext>
            </a:extLst>
          </p:cNvPr>
          <p:cNvSpPr>
            <a:spLocks noGrp="1"/>
          </p:cNvSpPr>
          <p:nvPr>
            <p:ph type="title"/>
          </p:nvPr>
        </p:nvSpPr>
        <p:spPr>
          <a:ln>
            <a:noFill/>
          </a:ln>
        </p:spPr>
        <p:txBody>
          <a:bodyPr/>
          <a:lstStyle/>
          <a:p>
            <a:endParaRPr lang="en-US">
              <a:latin typeface="Urbane Bold" panose="00000800000000000000" pitchFamily="2" charset="0"/>
            </a:endParaRPr>
          </a:p>
        </p:txBody>
      </p:sp>
      <p:sp>
        <p:nvSpPr>
          <p:cNvPr id="9" name="Text Placeholder 8">
            <a:extLst>
              <a:ext uri="{FF2B5EF4-FFF2-40B4-BE49-F238E27FC236}">
                <a16:creationId xmlns:a16="http://schemas.microsoft.com/office/drawing/2014/main" id="{46422D7B-66D7-43C2-82F6-C616E733B166}"/>
              </a:ext>
            </a:extLst>
          </p:cNvPr>
          <p:cNvSpPr>
            <a:spLocks noGrp="1"/>
          </p:cNvSpPr>
          <p:nvPr>
            <p:ph type="body" sz="quarter" idx="11"/>
          </p:nvPr>
        </p:nvSpPr>
        <p:spPr/>
        <p:txBody>
          <a:bodyPr>
            <a:normAutofit/>
          </a:bodyPr>
          <a:lstStyle/>
          <a:p>
            <a:r>
              <a:rPr lang="en-US" sz="2000">
                <a:latin typeface="Proxima Nova Cn Rg" panose="02000506030000020004" pitchFamily="50" charset="0"/>
              </a:rPr>
              <a:t>This project is an effort of the Washington State Traffic Safety Commission (WTSC). The purpose of the work is to understand more about drivers’ attitudes and behaviors towards safety of the traveling public and help WTSC inform new initiatives to reduce traffic fatalities and serious injuries.</a:t>
            </a:r>
          </a:p>
        </p:txBody>
      </p:sp>
      <p:pic>
        <p:nvPicPr>
          <p:cNvPr id="10" name="Picture 9" descr="A logo of a company&#10;&#10;Description automatically generated">
            <a:extLst>
              <a:ext uri="{FF2B5EF4-FFF2-40B4-BE49-F238E27FC236}">
                <a16:creationId xmlns:a16="http://schemas.microsoft.com/office/drawing/2014/main" id="{D5C9C13F-D6D0-8B8E-1335-C457FC84570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00400" y="2608389"/>
            <a:ext cx="2743200" cy="1764286"/>
          </a:xfrm>
          <a:prstGeom prst="rect">
            <a:avLst/>
          </a:prstGeom>
        </p:spPr>
      </p:pic>
    </p:spTree>
    <p:extLst>
      <p:ext uri="{BB962C8B-B14F-4D97-AF65-F5344CB8AC3E}">
        <p14:creationId xmlns:p14="http://schemas.microsoft.com/office/powerpoint/2010/main" val="195647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A7FB4-593F-5EB3-A852-2AD5F745EB1C}"/>
              </a:ext>
            </a:extLst>
          </p:cNvPr>
          <p:cNvSpPr>
            <a:spLocks noGrp="1"/>
          </p:cNvSpPr>
          <p:nvPr>
            <p:ph type="body" sz="quarter" idx="12"/>
          </p:nvPr>
        </p:nvSpPr>
        <p:spPr/>
        <p:txBody>
          <a:bodyPr>
            <a:normAutofit lnSpcReduction="10000"/>
          </a:bodyPr>
          <a:lstStyle/>
          <a:p>
            <a:r>
              <a:rPr lang="en-US"/>
              <a:t>In the past 30 days, how often have you... - Driven while manually typing or interacting with your cell phone with your hands?</a:t>
            </a:r>
          </a:p>
        </p:txBody>
      </p:sp>
      <p:sp>
        <p:nvSpPr>
          <p:cNvPr id="3" name="Title 2">
            <a:extLst>
              <a:ext uri="{FF2B5EF4-FFF2-40B4-BE49-F238E27FC236}">
                <a16:creationId xmlns:a16="http://schemas.microsoft.com/office/drawing/2014/main" id="{D08968D6-9435-48E9-20F1-A4D08027BA8F}"/>
              </a:ext>
            </a:extLst>
          </p:cNvPr>
          <p:cNvSpPr>
            <a:spLocks noGrp="1"/>
          </p:cNvSpPr>
          <p:nvPr>
            <p:ph type="title"/>
          </p:nvPr>
        </p:nvSpPr>
        <p:spPr/>
        <p:txBody>
          <a:bodyPr/>
          <a:lstStyle/>
          <a:p>
            <a:r>
              <a:rPr lang="en-US"/>
              <a:t>DRIVING BEHAVIORS</a:t>
            </a:r>
          </a:p>
        </p:txBody>
      </p:sp>
      <p:graphicFrame>
        <p:nvGraphicFramePr>
          <p:cNvPr id="4" name="Table 3">
            <a:extLst>
              <a:ext uri="{FF2B5EF4-FFF2-40B4-BE49-F238E27FC236}">
                <a16:creationId xmlns:a16="http://schemas.microsoft.com/office/drawing/2014/main" id="{8F8C7502-169F-9281-6FD8-FB9162BC8FEA}"/>
              </a:ext>
            </a:extLst>
          </p:cNvPr>
          <p:cNvGraphicFramePr>
            <a:graphicFrameLocks noGrp="1"/>
          </p:cNvGraphicFramePr>
          <p:nvPr>
            <p:extLst>
              <p:ext uri="{D42A27DB-BD31-4B8C-83A1-F6EECF244321}">
                <p14:modId xmlns:p14="http://schemas.microsoft.com/office/powerpoint/2010/main" val="1676610501"/>
              </p:ext>
            </p:extLst>
          </p:nvPr>
        </p:nvGraphicFramePr>
        <p:xfrm>
          <a:off x="487680" y="1768192"/>
          <a:ext cx="6096000" cy="25958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62.6%</a:t>
                      </a:r>
                    </a:p>
                  </a:txBody>
                  <a:tcPr/>
                </a:tc>
                <a:tc>
                  <a:txBody>
                    <a:bodyPr/>
                    <a:lstStyle/>
                    <a:p>
                      <a:pPr algn="ctr"/>
                      <a:r>
                        <a:rPr lang="en-US" dirty="0"/>
                        <a:t>68.0%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25.7%</a:t>
                      </a:r>
                    </a:p>
                  </a:txBody>
                  <a:tcPr/>
                </a:tc>
                <a:tc>
                  <a:txBody>
                    <a:bodyPr/>
                    <a:lstStyle/>
                    <a:p>
                      <a:pPr algn="ctr"/>
                      <a:r>
                        <a:rPr lang="en-US" dirty="0"/>
                        <a:t>8.4%</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9.1%</a:t>
                      </a:r>
                    </a:p>
                  </a:txBody>
                  <a:tcPr/>
                </a:tc>
                <a:tc>
                  <a:txBody>
                    <a:bodyPr/>
                    <a:lstStyle/>
                    <a:p>
                      <a:pPr algn="ctr"/>
                      <a:r>
                        <a:rPr lang="en-US" dirty="0"/>
                        <a:t>18.8%</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1.6%</a:t>
                      </a:r>
                    </a:p>
                  </a:txBody>
                  <a:tcPr/>
                </a:tc>
                <a:tc>
                  <a:txBody>
                    <a:bodyPr/>
                    <a:lstStyle/>
                    <a:p>
                      <a:pPr algn="ctr"/>
                      <a:r>
                        <a:rPr lang="en-US" dirty="0"/>
                        <a:t>2.8%</a:t>
                      </a:r>
                    </a:p>
                  </a:txBody>
                  <a:tcPr>
                    <a:solidFill>
                      <a:schemeClr val="accent3">
                        <a:lumMod val="60000"/>
                        <a:lumOff val="40000"/>
                      </a:schemeClr>
                    </a:solidFill>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0.5%</a:t>
                      </a:r>
                    </a:p>
                  </a:txBody>
                  <a:tcPr/>
                </a:tc>
                <a:tc>
                  <a:txBody>
                    <a:bodyPr/>
                    <a:lstStyle/>
                    <a:p>
                      <a:pPr algn="ctr"/>
                      <a:r>
                        <a:rPr lang="en-US" dirty="0"/>
                        <a:t>1.5%</a:t>
                      </a:r>
                    </a:p>
                  </a:txBody>
                  <a:tcPr>
                    <a:solidFill>
                      <a:schemeClr val="accent3">
                        <a:lumMod val="60000"/>
                        <a:lumOff val="40000"/>
                      </a:schemeClr>
                    </a:solidFill>
                  </a:tcPr>
                </a:tc>
                <a:extLst>
                  <a:ext uri="{0D108BD9-81ED-4DB2-BD59-A6C34878D82A}">
                    <a16:rowId xmlns:a16="http://schemas.microsoft.com/office/drawing/2014/main" val="2543379051"/>
                  </a:ext>
                </a:extLst>
              </a:tr>
              <a:tr h="370840">
                <a:tc>
                  <a:txBody>
                    <a:bodyPr/>
                    <a:lstStyle/>
                    <a:p>
                      <a:r>
                        <a:rPr lang="en-US" dirty="0"/>
                        <a:t>I don’t drive</a:t>
                      </a:r>
                    </a:p>
                  </a:txBody>
                  <a:tcPr/>
                </a:tc>
                <a:tc>
                  <a:txBody>
                    <a:bodyPr/>
                    <a:lstStyle/>
                    <a:p>
                      <a:pPr algn="ctr"/>
                      <a:r>
                        <a:rPr lang="en-US" dirty="0"/>
                        <a:t>0.5%</a:t>
                      </a:r>
                    </a:p>
                  </a:txBody>
                  <a:tcPr/>
                </a:tc>
                <a:tc>
                  <a:txBody>
                    <a:bodyPr/>
                    <a:lstStyle/>
                    <a:p>
                      <a:pPr algn="ctr"/>
                      <a:r>
                        <a:rPr lang="en-US" dirty="0"/>
                        <a:t>0.4%</a:t>
                      </a:r>
                    </a:p>
                  </a:txBody>
                  <a:tcPr/>
                </a:tc>
                <a:extLst>
                  <a:ext uri="{0D108BD9-81ED-4DB2-BD59-A6C34878D82A}">
                    <a16:rowId xmlns:a16="http://schemas.microsoft.com/office/drawing/2014/main" val="4222126892"/>
                  </a:ext>
                </a:extLst>
              </a:tr>
            </a:tbl>
          </a:graphicData>
        </a:graphic>
      </p:graphicFrame>
    </p:spTree>
    <p:extLst>
      <p:ext uri="{BB962C8B-B14F-4D97-AF65-F5344CB8AC3E}">
        <p14:creationId xmlns:p14="http://schemas.microsoft.com/office/powerpoint/2010/main" val="246039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0F3AE-2239-F5BD-5450-97D34EC0AF0D}"/>
              </a:ext>
            </a:extLst>
          </p:cNvPr>
          <p:cNvSpPr>
            <a:spLocks noGrp="1"/>
          </p:cNvSpPr>
          <p:nvPr>
            <p:ph type="body" sz="quarter" idx="12"/>
          </p:nvPr>
        </p:nvSpPr>
        <p:spPr/>
        <p:txBody>
          <a:bodyPr>
            <a:normAutofit/>
          </a:bodyPr>
          <a:lstStyle/>
          <a:p>
            <a:r>
              <a:rPr lang="en-US" dirty="0"/>
              <a:t>In the past 30 days, did you... - Ask someone who was not using a seat belt to use a seat belt?</a:t>
            </a:r>
          </a:p>
        </p:txBody>
      </p:sp>
      <p:sp>
        <p:nvSpPr>
          <p:cNvPr id="5" name="Title 4">
            <a:extLst>
              <a:ext uri="{FF2B5EF4-FFF2-40B4-BE49-F238E27FC236}">
                <a16:creationId xmlns:a16="http://schemas.microsoft.com/office/drawing/2014/main" id="{841BF995-AB81-B711-623C-F348DBA058D6}"/>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8E5A93EA-364E-975E-EA52-2812035BAF9B}"/>
              </a:ext>
            </a:extLst>
          </p:cNvPr>
          <p:cNvGraphicFramePr>
            <a:graphicFrameLocks noGrp="1"/>
          </p:cNvGraphicFramePr>
          <p:nvPr>
            <p:extLst>
              <p:ext uri="{D42A27DB-BD31-4B8C-83A1-F6EECF244321}">
                <p14:modId xmlns:p14="http://schemas.microsoft.com/office/powerpoint/2010/main" val="2229778929"/>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31.7%</a:t>
                      </a:r>
                    </a:p>
                  </a:txBody>
                  <a:tcPr/>
                </a:tc>
                <a:tc>
                  <a:txBody>
                    <a:bodyPr/>
                    <a:lstStyle/>
                    <a:p>
                      <a:pPr algn="ctr"/>
                      <a:r>
                        <a:rPr lang="en-US" dirty="0"/>
                        <a:t>72.9%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12.7%</a:t>
                      </a:r>
                    </a:p>
                  </a:txBody>
                  <a:tcPr/>
                </a:tc>
                <a:tc>
                  <a:txBody>
                    <a:bodyPr/>
                    <a:lstStyle/>
                    <a:p>
                      <a:pPr algn="ctr"/>
                      <a:r>
                        <a:rPr lang="en-US" dirty="0"/>
                        <a:t>27.1%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55.5%</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403170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E0DD12-93B5-7AC5-21FF-ACA80063E7DC}"/>
              </a:ext>
            </a:extLst>
          </p:cNvPr>
          <p:cNvSpPr>
            <a:spLocks noGrp="1"/>
          </p:cNvSpPr>
          <p:nvPr>
            <p:ph type="body" sz="quarter" idx="12"/>
          </p:nvPr>
        </p:nvSpPr>
        <p:spPr/>
        <p:txBody>
          <a:bodyPr>
            <a:normAutofit lnSpcReduction="10000"/>
          </a:bodyPr>
          <a:lstStyle/>
          <a:p>
            <a:r>
              <a:rPr lang="en-US" dirty="0"/>
              <a:t>In the past 30 days, did you... - Take some action to prevent someone who was going to drive who was perhaps too impaired to drive safely?</a:t>
            </a:r>
          </a:p>
        </p:txBody>
      </p:sp>
      <p:sp>
        <p:nvSpPr>
          <p:cNvPr id="5" name="Title 4">
            <a:extLst>
              <a:ext uri="{FF2B5EF4-FFF2-40B4-BE49-F238E27FC236}">
                <a16:creationId xmlns:a16="http://schemas.microsoft.com/office/drawing/2014/main" id="{A23BDA60-B754-0BE9-A283-C2C481720602}"/>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19DEFAC8-C5C5-DF6D-A73B-97F87A18D94A}"/>
              </a:ext>
            </a:extLst>
          </p:cNvPr>
          <p:cNvGraphicFramePr>
            <a:graphicFrameLocks noGrp="1"/>
          </p:cNvGraphicFramePr>
          <p:nvPr>
            <p:extLst>
              <p:ext uri="{D42A27DB-BD31-4B8C-83A1-F6EECF244321}">
                <p14:modId xmlns:p14="http://schemas.microsoft.com/office/powerpoint/2010/main" val="855538328"/>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14.6%</a:t>
                      </a:r>
                    </a:p>
                  </a:txBody>
                  <a:tcPr/>
                </a:tc>
                <a:tc>
                  <a:txBody>
                    <a:bodyPr/>
                    <a:lstStyle/>
                    <a:p>
                      <a:pPr algn="ctr"/>
                      <a:r>
                        <a:rPr lang="en-US" dirty="0"/>
                        <a:t>51.7%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15.6%</a:t>
                      </a:r>
                    </a:p>
                  </a:txBody>
                  <a:tcPr/>
                </a:tc>
                <a:tc>
                  <a:txBody>
                    <a:bodyPr/>
                    <a:lstStyle/>
                    <a:p>
                      <a:pPr algn="ctr"/>
                      <a:r>
                        <a:rPr lang="en-US" dirty="0"/>
                        <a:t>48.3%</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69.8%</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133707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CB653-D14D-E38B-E0B7-D7F11271765E}"/>
              </a:ext>
            </a:extLst>
          </p:cNvPr>
          <p:cNvSpPr>
            <a:spLocks noGrp="1"/>
          </p:cNvSpPr>
          <p:nvPr>
            <p:ph type="body" sz="quarter" idx="12"/>
          </p:nvPr>
        </p:nvSpPr>
        <p:spPr/>
        <p:txBody>
          <a:bodyPr>
            <a:normAutofit/>
          </a:bodyPr>
          <a:lstStyle/>
          <a:p>
            <a:r>
              <a:rPr lang="en-US" dirty="0"/>
              <a:t>In the past 30 days, did you... - Ask someone who was speeding or driving aggressively to slow down?</a:t>
            </a:r>
          </a:p>
        </p:txBody>
      </p:sp>
      <p:sp>
        <p:nvSpPr>
          <p:cNvPr id="5" name="Title 4">
            <a:extLst>
              <a:ext uri="{FF2B5EF4-FFF2-40B4-BE49-F238E27FC236}">
                <a16:creationId xmlns:a16="http://schemas.microsoft.com/office/drawing/2014/main" id="{17108671-BFFC-26EE-E411-18A4DA8AD132}"/>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397934E1-AA20-029D-734E-D09DA72A2D07}"/>
              </a:ext>
            </a:extLst>
          </p:cNvPr>
          <p:cNvGraphicFramePr>
            <a:graphicFrameLocks noGrp="1"/>
          </p:cNvGraphicFramePr>
          <p:nvPr>
            <p:extLst>
              <p:ext uri="{D42A27DB-BD31-4B8C-83A1-F6EECF244321}">
                <p14:modId xmlns:p14="http://schemas.microsoft.com/office/powerpoint/2010/main" val="1035029079"/>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24.9%</a:t>
                      </a:r>
                    </a:p>
                  </a:txBody>
                  <a:tcPr/>
                </a:tc>
                <a:tc>
                  <a:txBody>
                    <a:bodyPr/>
                    <a:lstStyle/>
                    <a:p>
                      <a:pPr algn="ctr"/>
                      <a:r>
                        <a:rPr lang="en-US" dirty="0"/>
                        <a:t>55.3%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22.0%</a:t>
                      </a:r>
                    </a:p>
                  </a:txBody>
                  <a:tcPr/>
                </a:tc>
                <a:tc>
                  <a:txBody>
                    <a:bodyPr/>
                    <a:lstStyle/>
                    <a:p>
                      <a:pPr algn="ctr"/>
                      <a:r>
                        <a:rPr lang="en-US" dirty="0"/>
                        <a:t>44.7%</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53.0%</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3941532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38ADA9-BA78-C94F-2282-CA9336E6ACB6}"/>
              </a:ext>
            </a:extLst>
          </p:cNvPr>
          <p:cNvSpPr>
            <a:spLocks noGrp="1"/>
          </p:cNvSpPr>
          <p:nvPr>
            <p:ph type="body" sz="quarter" idx="12"/>
          </p:nvPr>
        </p:nvSpPr>
        <p:spPr/>
        <p:txBody>
          <a:bodyPr>
            <a:normAutofit/>
          </a:bodyPr>
          <a:lstStyle/>
          <a:p>
            <a:r>
              <a:rPr lang="en-US" dirty="0"/>
              <a:t>In the past 30 days, did you... - Ask a driver who was using their cell phone or who was distracted to focus on driving?</a:t>
            </a:r>
          </a:p>
        </p:txBody>
      </p:sp>
      <p:sp>
        <p:nvSpPr>
          <p:cNvPr id="5" name="Title 4">
            <a:extLst>
              <a:ext uri="{FF2B5EF4-FFF2-40B4-BE49-F238E27FC236}">
                <a16:creationId xmlns:a16="http://schemas.microsoft.com/office/drawing/2014/main" id="{481A23FA-4D80-B444-4D1E-6FFDA44D2C90}"/>
              </a:ext>
            </a:extLst>
          </p:cNvPr>
          <p:cNvSpPr>
            <a:spLocks noGrp="1"/>
          </p:cNvSpPr>
          <p:nvPr>
            <p:ph type="title"/>
          </p:nvPr>
        </p:nvSpPr>
        <p:spPr/>
        <p:txBody>
          <a:bodyPr/>
          <a:lstStyle/>
          <a:p>
            <a:r>
              <a:rPr lang="en-US"/>
              <a:t>DRIVING BEHAVIORS</a:t>
            </a:r>
          </a:p>
        </p:txBody>
      </p:sp>
      <p:graphicFrame>
        <p:nvGraphicFramePr>
          <p:cNvPr id="3" name="Table 2">
            <a:extLst>
              <a:ext uri="{FF2B5EF4-FFF2-40B4-BE49-F238E27FC236}">
                <a16:creationId xmlns:a16="http://schemas.microsoft.com/office/drawing/2014/main" id="{318CCCFE-7424-C13E-C4C1-82D168E5EDC1}"/>
              </a:ext>
            </a:extLst>
          </p:cNvPr>
          <p:cNvGraphicFramePr>
            <a:graphicFrameLocks noGrp="1"/>
          </p:cNvGraphicFramePr>
          <p:nvPr>
            <p:extLst>
              <p:ext uri="{D42A27DB-BD31-4B8C-83A1-F6EECF244321}">
                <p14:modId xmlns:p14="http://schemas.microsoft.com/office/powerpoint/2010/main" val="1370810842"/>
              </p:ext>
            </p:extLst>
          </p:nvPr>
        </p:nvGraphicFramePr>
        <p:xfrm>
          <a:off x="487680" y="1768192"/>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26.0%</a:t>
                      </a:r>
                    </a:p>
                  </a:txBody>
                  <a:tcPr/>
                </a:tc>
                <a:tc>
                  <a:txBody>
                    <a:bodyPr/>
                    <a:lstStyle/>
                    <a:p>
                      <a:pPr algn="ctr"/>
                      <a:r>
                        <a:rPr lang="en-US" dirty="0"/>
                        <a:t>57.1%</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20.6%</a:t>
                      </a:r>
                    </a:p>
                  </a:txBody>
                  <a:tcPr/>
                </a:tc>
                <a:tc>
                  <a:txBody>
                    <a:bodyPr/>
                    <a:lstStyle/>
                    <a:p>
                      <a:pPr algn="ctr"/>
                      <a:r>
                        <a:rPr lang="en-US" dirty="0"/>
                        <a:t>42.9%</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was never in that situation</a:t>
                      </a:r>
                    </a:p>
                  </a:txBody>
                  <a:tcPr/>
                </a:tc>
                <a:tc>
                  <a:txBody>
                    <a:bodyPr/>
                    <a:lstStyle/>
                    <a:p>
                      <a:pPr algn="ctr"/>
                      <a:r>
                        <a:rPr lang="en-US" dirty="0"/>
                        <a:t>53.4%</a:t>
                      </a:r>
                    </a:p>
                  </a:txBody>
                  <a:tcPr/>
                </a:tc>
                <a:tc>
                  <a:txBody>
                    <a:bodyPr/>
                    <a:lstStyle/>
                    <a:p>
                      <a:pPr algn="ctr"/>
                      <a:r>
                        <a:rPr lang="en-US" dirty="0"/>
                        <a:t>N/A</a:t>
                      </a:r>
                    </a:p>
                  </a:txBody>
                  <a:tcPr/>
                </a:tc>
                <a:extLst>
                  <a:ext uri="{0D108BD9-81ED-4DB2-BD59-A6C34878D82A}">
                    <a16:rowId xmlns:a16="http://schemas.microsoft.com/office/drawing/2014/main" val="2744976052"/>
                  </a:ext>
                </a:extLst>
              </a:tr>
            </a:tbl>
          </a:graphicData>
        </a:graphic>
      </p:graphicFrame>
    </p:spTree>
    <p:extLst>
      <p:ext uri="{BB962C8B-B14F-4D97-AF65-F5344CB8AC3E}">
        <p14:creationId xmlns:p14="http://schemas.microsoft.com/office/powerpoint/2010/main" val="58193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3798AC-38A5-0D45-CFF3-21D4E23D0270}"/>
              </a:ext>
            </a:extLst>
          </p:cNvPr>
          <p:cNvSpPr>
            <a:spLocks noGrp="1"/>
          </p:cNvSpPr>
          <p:nvPr>
            <p:ph type="body" sz="quarter" idx="12"/>
          </p:nvPr>
        </p:nvSpPr>
        <p:spPr/>
        <p:txBody>
          <a:bodyPr/>
          <a:lstStyle/>
          <a:p>
            <a:r>
              <a:rPr lang="en-US" dirty="0"/>
              <a:t>Does your family have a rule about... (Among those with a family) - Always using a seat belt?</a:t>
            </a:r>
          </a:p>
        </p:txBody>
      </p:sp>
      <p:sp>
        <p:nvSpPr>
          <p:cNvPr id="3" name="Title 2">
            <a:extLst>
              <a:ext uri="{FF2B5EF4-FFF2-40B4-BE49-F238E27FC236}">
                <a16:creationId xmlns:a16="http://schemas.microsoft.com/office/drawing/2014/main" id="{BF54AB64-E94C-257F-7141-7CCF07E7FAD3}"/>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268F2DDB-F53D-E118-0F54-E7D7EA9417FF}"/>
              </a:ext>
            </a:extLst>
          </p:cNvPr>
          <p:cNvGraphicFramePr>
            <a:graphicFrameLocks noGrp="1"/>
          </p:cNvGraphicFramePr>
          <p:nvPr>
            <p:extLst>
              <p:ext uri="{D42A27DB-BD31-4B8C-83A1-F6EECF244321}">
                <p14:modId xmlns:p14="http://schemas.microsoft.com/office/powerpoint/2010/main" val="148070859"/>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82.8%</a:t>
                      </a:r>
                    </a:p>
                  </a:txBody>
                  <a:tcPr/>
                </a:tc>
                <a:tc>
                  <a:txBody>
                    <a:bodyPr/>
                    <a:lstStyle/>
                    <a:p>
                      <a:pPr algn="ctr"/>
                      <a:r>
                        <a:rPr lang="en-US" dirty="0"/>
                        <a:t>91.6%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6.0%</a:t>
                      </a:r>
                    </a:p>
                  </a:txBody>
                  <a:tcPr/>
                </a:tc>
                <a:tc>
                  <a:txBody>
                    <a:bodyPr/>
                    <a:lstStyle/>
                    <a:p>
                      <a:pPr algn="ctr"/>
                      <a:r>
                        <a:rPr lang="en-US" dirty="0"/>
                        <a:t>6.6%</a:t>
                      </a:r>
                    </a:p>
                  </a:txBody>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1.3%</a:t>
                      </a:r>
                    </a:p>
                  </a:txBody>
                  <a:tcPr/>
                </a:tc>
                <a:tc>
                  <a:txBody>
                    <a:bodyPr/>
                    <a:lstStyle/>
                    <a:p>
                      <a:pPr algn="ctr"/>
                      <a:r>
                        <a:rPr lang="en-US" dirty="0"/>
                        <a:t>1.7%</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9.9%</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2713237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9AD04-645B-C9A3-36F1-0C40BF25EB17}"/>
              </a:ext>
            </a:extLst>
          </p:cNvPr>
          <p:cNvSpPr>
            <a:spLocks noGrp="1"/>
          </p:cNvSpPr>
          <p:nvPr>
            <p:ph type="body" sz="quarter" idx="12"/>
          </p:nvPr>
        </p:nvSpPr>
        <p:spPr/>
        <p:txBody>
          <a:bodyPr/>
          <a:lstStyle/>
          <a:p>
            <a:r>
              <a:rPr lang="en-US"/>
              <a:t>Does your family have a rule about... (Among those with a family) - Never exceeding the speed limit?</a:t>
            </a:r>
          </a:p>
        </p:txBody>
      </p:sp>
      <p:sp>
        <p:nvSpPr>
          <p:cNvPr id="3" name="Title 2">
            <a:extLst>
              <a:ext uri="{FF2B5EF4-FFF2-40B4-BE49-F238E27FC236}">
                <a16:creationId xmlns:a16="http://schemas.microsoft.com/office/drawing/2014/main" id="{16CAE5B7-CC73-8824-4421-535F658A90BF}"/>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179F0FD7-B732-9F00-A3F5-2ACAD646550E}"/>
              </a:ext>
            </a:extLst>
          </p:cNvPr>
          <p:cNvGraphicFramePr>
            <a:graphicFrameLocks noGrp="1"/>
          </p:cNvGraphicFramePr>
          <p:nvPr>
            <p:extLst>
              <p:ext uri="{D42A27DB-BD31-4B8C-83A1-F6EECF244321}">
                <p14:modId xmlns:p14="http://schemas.microsoft.com/office/powerpoint/2010/main" val="3599985890"/>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35.8%</a:t>
                      </a:r>
                    </a:p>
                  </a:txBody>
                  <a:tcPr/>
                </a:tc>
                <a:tc>
                  <a:txBody>
                    <a:bodyPr/>
                    <a:lstStyle/>
                    <a:p>
                      <a:pPr algn="ctr"/>
                      <a:r>
                        <a:rPr lang="en-US" dirty="0"/>
                        <a:t>40.8%</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48.1%</a:t>
                      </a:r>
                    </a:p>
                  </a:txBody>
                  <a:tcPr/>
                </a:tc>
                <a:tc>
                  <a:txBody>
                    <a:bodyPr/>
                    <a:lstStyle/>
                    <a:p>
                      <a:pPr algn="ctr"/>
                      <a:r>
                        <a:rPr lang="en-US" dirty="0"/>
                        <a:t>53.0%</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6.2%</a:t>
                      </a:r>
                    </a:p>
                  </a:txBody>
                  <a:tcPr/>
                </a:tc>
                <a:tc>
                  <a:txBody>
                    <a:bodyPr/>
                    <a:lstStyle/>
                    <a:p>
                      <a:pPr algn="ctr"/>
                      <a:r>
                        <a:rPr lang="en-US" dirty="0"/>
                        <a:t>6.2%</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10.0%</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305696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A9C7E-D6C9-215F-9B3B-204E6FC959BB}"/>
              </a:ext>
            </a:extLst>
          </p:cNvPr>
          <p:cNvSpPr>
            <a:spLocks noGrp="1"/>
          </p:cNvSpPr>
          <p:nvPr>
            <p:ph type="body" sz="quarter" idx="12"/>
          </p:nvPr>
        </p:nvSpPr>
        <p:spPr/>
        <p:txBody>
          <a:bodyPr/>
          <a:lstStyle/>
          <a:p>
            <a:r>
              <a:rPr lang="en-US"/>
              <a:t>Does your family have a rule about... (Among those with a family) - Never driving after consuming alcohol?</a:t>
            </a:r>
          </a:p>
        </p:txBody>
      </p:sp>
      <p:sp>
        <p:nvSpPr>
          <p:cNvPr id="3" name="Title 2">
            <a:extLst>
              <a:ext uri="{FF2B5EF4-FFF2-40B4-BE49-F238E27FC236}">
                <a16:creationId xmlns:a16="http://schemas.microsoft.com/office/drawing/2014/main" id="{3FF47864-8597-DDED-D631-D9B2DA7F2DC1}"/>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A208544A-D0B2-F273-7C40-46900EB43BDF}"/>
              </a:ext>
            </a:extLst>
          </p:cNvPr>
          <p:cNvGraphicFramePr>
            <a:graphicFrameLocks noGrp="1"/>
          </p:cNvGraphicFramePr>
          <p:nvPr>
            <p:extLst>
              <p:ext uri="{D42A27DB-BD31-4B8C-83A1-F6EECF244321}">
                <p14:modId xmlns:p14="http://schemas.microsoft.com/office/powerpoint/2010/main" val="3852338643"/>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76.6%</a:t>
                      </a:r>
                    </a:p>
                  </a:txBody>
                  <a:tcPr/>
                </a:tc>
                <a:tc>
                  <a:txBody>
                    <a:bodyPr/>
                    <a:lstStyle/>
                    <a:p>
                      <a:pPr algn="ctr"/>
                      <a:r>
                        <a:rPr lang="en-US" dirty="0"/>
                        <a:t>84.9%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11.6%</a:t>
                      </a:r>
                    </a:p>
                  </a:txBody>
                  <a:tcPr/>
                </a:tc>
                <a:tc>
                  <a:txBody>
                    <a:bodyPr/>
                    <a:lstStyle/>
                    <a:p>
                      <a:pPr algn="ctr"/>
                      <a:r>
                        <a:rPr lang="en-US" dirty="0"/>
                        <a:t>12.8%</a:t>
                      </a:r>
                    </a:p>
                  </a:txBody>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1.8%</a:t>
                      </a:r>
                    </a:p>
                  </a:txBody>
                  <a:tcPr/>
                </a:tc>
                <a:tc>
                  <a:txBody>
                    <a:bodyPr/>
                    <a:lstStyle/>
                    <a:p>
                      <a:pPr algn="ctr"/>
                      <a:r>
                        <a:rPr lang="en-US" dirty="0"/>
                        <a:t>2.4%</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9.9%</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2128408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19F230-9CCD-27C2-16FF-429330AE8A9C}"/>
              </a:ext>
            </a:extLst>
          </p:cNvPr>
          <p:cNvSpPr>
            <a:spLocks noGrp="1"/>
          </p:cNvSpPr>
          <p:nvPr>
            <p:ph type="body" sz="quarter" idx="12"/>
          </p:nvPr>
        </p:nvSpPr>
        <p:spPr/>
        <p:txBody>
          <a:bodyPr/>
          <a:lstStyle/>
          <a:p>
            <a:r>
              <a:rPr lang="en-US"/>
              <a:t>Does your family have a rule about... (Among those with a family) - Never driving after consuming cannabis?</a:t>
            </a:r>
          </a:p>
        </p:txBody>
      </p:sp>
      <p:sp>
        <p:nvSpPr>
          <p:cNvPr id="3" name="Title 2">
            <a:extLst>
              <a:ext uri="{FF2B5EF4-FFF2-40B4-BE49-F238E27FC236}">
                <a16:creationId xmlns:a16="http://schemas.microsoft.com/office/drawing/2014/main" id="{BEF0FBC4-14A4-099C-C00D-28BA266E7078}"/>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1B61D4CF-3FAB-1AC0-91EE-86B95CEDCBE8}"/>
              </a:ext>
            </a:extLst>
          </p:cNvPr>
          <p:cNvGraphicFramePr>
            <a:graphicFrameLocks noGrp="1"/>
          </p:cNvGraphicFramePr>
          <p:nvPr>
            <p:extLst>
              <p:ext uri="{D42A27DB-BD31-4B8C-83A1-F6EECF244321}">
                <p14:modId xmlns:p14="http://schemas.microsoft.com/office/powerpoint/2010/main" val="1521049919"/>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71.4%</a:t>
                      </a:r>
                    </a:p>
                  </a:txBody>
                  <a:tcPr/>
                </a:tc>
                <a:tc>
                  <a:txBody>
                    <a:bodyPr/>
                    <a:lstStyle/>
                    <a:p>
                      <a:pPr algn="ctr"/>
                      <a:r>
                        <a:rPr lang="en-US" dirty="0"/>
                        <a:t>79.4%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15.2%</a:t>
                      </a:r>
                    </a:p>
                  </a:txBody>
                  <a:tcPr/>
                </a:tc>
                <a:tc>
                  <a:txBody>
                    <a:bodyPr/>
                    <a:lstStyle/>
                    <a:p>
                      <a:pPr algn="ctr"/>
                      <a:r>
                        <a:rPr lang="en-US" dirty="0"/>
                        <a:t>16.6%</a:t>
                      </a:r>
                    </a:p>
                  </a:txBody>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3.4%</a:t>
                      </a:r>
                    </a:p>
                  </a:txBody>
                  <a:tcPr/>
                </a:tc>
                <a:tc>
                  <a:txBody>
                    <a:bodyPr/>
                    <a:lstStyle/>
                    <a:p>
                      <a:pPr algn="ctr"/>
                      <a:r>
                        <a:rPr lang="en-US" dirty="0"/>
                        <a:t>4.0%</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10.0%</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1373778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A50AFF-88C5-BC5B-B8D9-4CA375DA82AA}"/>
              </a:ext>
            </a:extLst>
          </p:cNvPr>
          <p:cNvSpPr>
            <a:spLocks noGrp="1"/>
          </p:cNvSpPr>
          <p:nvPr>
            <p:ph type="body" sz="quarter" idx="12"/>
          </p:nvPr>
        </p:nvSpPr>
        <p:spPr/>
        <p:txBody>
          <a:bodyPr/>
          <a:lstStyle/>
          <a:p>
            <a:r>
              <a:rPr lang="en-US"/>
              <a:t>Does your family have a rule about... (Among those with a family) - Never using a cell phone while driving?</a:t>
            </a:r>
          </a:p>
        </p:txBody>
      </p:sp>
      <p:sp>
        <p:nvSpPr>
          <p:cNvPr id="3" name="Title 2">
            <a:extLst>
              <a:ext uri="{FF2B5EF4-FFF2-40B4-BE49-F238E27FC236}">
                <a16:creationId xmlns:a16="http://schemas.microsoft.com/office/drawing/2014/main" id="{EA36F049-F325-F20B-66D2-A59011CCAC96}"/>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750F34B6-E12A-B063-5E84-ED62912DA897}"/>
              </a:ext>
            </a:extLst>
          </p:cNvPr>
          <p:cNvGraphicFramePr>
            <a:graphicFrameLocks noGrp="1"/>
          </p:cNvGraphicFramePr>
          <p:nvPr>
            <p:extLst>
              <p:ext uri="{D42A27DB-BD31-4B8C-83A1-F6EECF244321}">
                <p14:modId xmlns:p14="http://schemas.microsoft.com/office/powerpoint/2010/main" val="2344679069"/>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61.5%</a:t>
                      </a:r>
                    </a:p>
                  </a:txBody>
                  <a:tcPr/>
                </a:tc>
                <a:tc>
                  <a:txBody>
                    <a:bodyPr/>
                    <a:lstStyle/>
                    <a:p>
                      <a:pPr algn="ctr"/>
                      <a:r>
                        <a:rPr lang="en-US" dirty="0"/>
                        <a:t>70.6%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24.9%</a:t>
                      </a:r>
                    </a:p>
                  </a:txBody>
                  <a:tcPr/>
                </a:tc>
                <a:tc>
                  <a:txBody>
                    <a:bodyPr/>
                    <a:lstStyle/>
                    <a:p>
                      <a:pPr algn="ctr"/>
                      <a:r>
                        <a:rPr lang="en-US" dirty="0"/>
                        <a:t>25.6%</a:t>
                      </a:r>
                    </a:p>
                  </a:txBody>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3.7%</a:t>
                      </a:r>
                    </a:p>
                  </a:txBody>
                  <a:tcPr/>
                </a:tc>
                <a:tc>
                  <a:txBody>
                    <a:bodyPr/>
                    <a:lstStyle/>
                    <a:p>
                      <a:pPr algn="ctr"/>
                      <a:r>
                        <a:rPr lang="en-US" dirty="0"/>
                        <a:t>3.8%</a:t>
                      </a:r>
                    </a:p>
                  </a:txBody>
                  <a:tcPr/>
                </a:tc>
                <a:extLst>
                  <a:ext uri="{0D108BD9-81ED-4DB2-BD59-A6C34878D82A}">
                    <a16:rowId xmlns:a16="http://schemas.microsoft.com/office/drawing/2014/main" val="2744976052"/>
                  </a:ext>
                </a:extLst>
              </a:tr>
              <a:tr h="370840">
                <a:tc>
                  <a:txBody>
                    <a:bodyPr/>
                    <a:lstStyle/>
                    <a:p>
                      <a:r>
                        <a:rPr lang="en-US" dirty="0"/>
                        <a:t>I don’t have a family</a:t>
                      </a:r>
                    </a:p>
                  </a:txBody>
                  <a:tcPr/>
                </a:tc>
                <a:tc>
                  <a:txBody>
                    <a:bodyPr/>
                    <a:lstStyle/>
                    <a:p>
                      <a:pPr algn="ctr"/>
                      <a:r>
                        <a:rPr lang="en-US" dirty="0"/>
                        <a:t>9.9%</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1053895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F6F4-4437-4491-BA8E-8E834AB483C1}"/>
              </a:ext>
            </a:extLst>
          </p:cNvPr>
          <p:cNvSpPr>
            <a:spLocks noGrp="1"/>
          </p:cNvSpPr>
          <p:nvPr>
            <p:ph type="body" sz="quarter" idx="11"/>
          </p:nvPr>
        </p:nvSpPr>
        <p:spPr/>
        <p:txBody>
          <a:bodyPr>
            <a:normAutofit/>
          </a:bodyPr>
          <a:lstStyle/>
          <a:p>
            <a:r>
              <a:rPr lang="en-US" sz="5400" b="1" dirty="0"/>
              <a:t>Key Findings</a:t>
            </a:r>
          </a:p>
        </p:txBody>
      </p:sp>
    </p:spTree>
    <p:extLst>
      <p:ext uri="{BB962C8B-B14F-4D97-AF65-F5344CB8AC3E}">
        <p14:creationId xmlns:p14="http://schemas.microsoft.com/office/powerpoint/2010/main" val="2551090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C2179-AAE4-8D6B-28CE-015D85AE9A26}"/>
              </a:ext>
            </a:extLst>
          </p:cNvPr>
          <p:cNvSpPr>
            <a:spLocks noGrp="1"/>
          </p:cNvSpPr>
          <p:nvPr>
            <p:ph type="body" sz="quarter" idx="12"/>
          </p:nvPr>
        </p:nvSpPr>
        <p:spPr/>
        <p:txBody>
          <a:bodyPr/>
          <a:lstStyle/>
          <a:p>
            <a:r>
              <a:rPr lang="en-US"/>
              <a:t>Does your employer have a policy about... (Among those with an employer) - Always using a seat belt?</a:t>
            </a:r>
          </a:p>
        </p:txBody>
      </p:sp>
      <p:sp>
        <p:nvSpPr>
          <p:cNvPr id="3" name="Title 2">
            <a:extLst>
              <a:ext uri="{FF2B5EF4-FFF2-40B4-BE49-F238E27FC236}">
                <a16:creationId xmlns:a16="http://schemas.microsoft.com/office/drawing/2014/main" id="{52E19ED3-4E3F-8AE8-369C-FAB4950264CE}"/>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11CC56FD-E4BB-6410-2FDC-8621643F8703}"/>
              </a:ext>
            </a:extLst>
          </p:cNvPr>
          <p:cNvGraphicFramePr>
            <a:graphicFrameLocks noGrp="1"/>
          </p:cNvGraphicFramePr>
          <p:nvPr>
            <p:extLst>
              <p:ext uri="{D42A27DB-BD31-4B8C-83A1-F6EECF244321}">
                <p14:modId xmlns:p14="http://schemas.microsoft.com/office/powerpoint/2010/main" val="1702914133"/>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30.5%</a:t>
                      </a:r>
                    </a:p>
                  </a:txBody>
                  <a:tcPr/>
                </a:tc>
                <a:tc>
                  <a:txBody>
                    <a:bodyPr/>
                    <a:lstStyle/>
                    <a:p>
                      <a:pPr algn="ctr"/>
                      <a:r>
                        <a:rPr lang="en-US" dirty="0"/>
                        <a:t>46.6%</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14.8%</a:t>
                      </a:r>
                    </a:p>
                  </a:txBody>
                  <a:tcPr/>
                </a:tc>
                <a:tc>
                  <a:txBody>
                    <a:bodyPr/>
                    <a:lstStyle/>
                    <a:p>
                      <a:pPr algn="ctr"/>
                      <a:r>
                        <a:rPr lang="en-US" dirty="0"/>
                        <a:t>23.4%</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20.2%</a:t>
                      </a:r>
                    </a:p>
                  </a:txBody>
                  <a:tcPr/>
                </a:tc>
                <a:tc>
                  <a:txBody>
                    <a:bodyPr/>
                    <a:lstStyle/>
                    <a:p>
                      <a:pPr algn="ctr"/>
                      <a:r>
                        <a:rPr lang="en-US" dirty="0"/>
                        <a:t>30.0%</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34.4%</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2742760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9F40E-1F95-2F7D-DBFC-0F23E34A55E9}"/>
              </a:ext>
            </a:extLst>
          </p:cNvPr>
          <p:cNvSpPr>
            <a:spLocks noGrp="1"/>
          </p:cNvSpPr>
          <p:nvPr>
            <p:ph type="body" sz="quarter" idx="12"/>
          </p:nvPr>
        </p:nvSpPr>
        <p:spPr/>
        <p:txBody>
          <a:bodyPr/>
          <a:lstStyle/>
          <a:p>
            <a:r>
              <a:rPr lang="en-US"/>
              <a:t>Does your employer have a policy about... (Among those with an employer) - Never exceeding the speed limit?</a:t>
            </a:r>
          </a:p>
        </p:txBody>
      </p:sp>
      <p:sp>
        <p:nvSpPr>
          <p:cNvPr id="3" name="Title 2">
            <a:extLst>
              <a:ext uri="{FF2B5EF4-FFF2-40B4-BE49-F238E27FC236}">
                <a16:creationId xmlns:a16="http://schemas.microsoft.com/office/drawing/2014/main" id="{A63C206F-2369-2F10-4A6D-FB4F25E21B47}"/>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69D7BE1A-DA34-79C3-5CB0-173421174DA9}"/>
              </a:ext>
            </a:extLst>
          </p:cNvPr>
          <p:cNvGraphicFramePr>
            <a:graphicFrameLocks noGrp="1"/>
          </p:cNvGraphicFramePr>
          <p:nvPr>
            <p:extLst>
              <p:ext uri="{D42A27DB-BD31-4B8C-83A1-F6EECF244321}">
                <p14:modId xmlns:p14="http://schemas.microsoft.com/office/powerpoint/2010/main" val="2855713580"/>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27.8%</a:t>
                      </a:r>
                    </a:p>
                  </a:txBody>
                  <a:tcPr/>
                </a:tc>
                <a:tc>
                  <a:txBody>
                    <a:bodyPr/>
                    <a:lstStyle/>
                    <a:p>
                      <a:pPr algn="ctr"/>
                      <a:r>
                        <a:rPr lang="en-US" dirty="0"/>
                        <a:t>40.4%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17.0%</a:t>
                      </a:r>
                    </a:p>
                  </a:txBody>
                  <a:tcPr/>
                </a:tc>
                <a:tc>
                  <a:txBody>
                    <a:bodyPr/>
                    <a:lstStyle/>
                    <a:p>
                      <a:pPr algn="ctr"/>
                      <a:r>
                        <a:rPr lang="en-US" dirty="0"/>
                        <a:t>28.3%</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20.7%</a:t>
                      </a:r>
                    </a:p>
                  </a:txBody>
                  <a:tcPr/>
                </a:tc>
                <a:tc>
                  <a:txBody>
                    <a:bodyPr/>
                    <a:lstStyle/>
                    <a:p>
                      <a:pPr algn="ctr"/>
                      <a:r>
                        <a:rPr lang="en-US" dirty="0"/>
                        <a:t>31.3%</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34.5%</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345130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4BC31-1FC9-4729-A112-5D013D94F8EC}"/>
              </a:ext>
            </a:extLst>
          </p:cNvPr>
          <p:cNvSpPr>
            <a:spLocks noGrp="1"/>
          </p:cNvSpPr>
          <p:nvPr>
            <p:ph type="body" sz="quarter" idx="12"/>
          </p:nvPr>
        </p:nvSpPr>
        <p:spPr/>
        <p:txBody>
          <a:bodyPr/>
          <a:lstStyle/>
          <a:p>
            <a:r>
              <a:rPr lang="en-US"/>
              <a:t>Does your employer have a policy about... (Among those with an employer) - Never driving after consuming alcohol?</a:t>
            </a:r>
          </a:p>
        </p:txBody>
      </p:sp>
      <p:sp>
        <p:nvSpPr>
          <p:cNvPr id="3" name="Title 2">
            <a:extLst>
              <a:ext uri="{FF2B5EF4-FFF2-40B4-BE49-F238E27FC236}">
                <a16:creationId xmlns:a16="http://schemas.microsoft.com/office/drawing/2014/main" id="{D39992DA-6C05-2110-7D9D-B28F0C736231}"/>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3C356631-57FE-398C-9491-9E8A475E250A}"/>
              </a:ext>
            </a:extLst>
          </p:cNvPr>
          <p:cNvGraphicFramePr>
            <a:graphicFrameLocks noGrp="1"/>
          </p:cNvGraphicFramePr>
          <p:nvPr>
            <p:extLst>
              <p:ext uri="{D42A27DB-BD31-4B8C-83A1-F6EECF244321}">
                <p14:modId xmlns:p14="http://schemas.microsoft.com/office/powerpoint/2010/main" val="850168302"/>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35.2%</a:t>
                      </a:r>
                    </a:p>
                  </a:txBody>
                  <a:tcPr/>
                </a:tc>
                <a:tc>
                  <a:txBody>
                    <a:bodyPr/>
                    <a:lstStyle/>
                    <a:p>
                      <a:pPr algn="ctr"/>
                      <a:r>
                        <a:rPr lang="en-US" dirty="0"/>
                        <a:t>53.1%</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13.0%</a:t>
                      </a:r>
                    </a:p>
                  </a:txBody>
                  <a:tcPr/>
                </a:tc>
                <a:tc>
                  <a:txBody>
                    <a:bodyPr/>
                    <a:lstStyle/>
                    <a:p>
                      <a:pPr algn="ctr"/>
                      <a:r>
                        <a:rPr lang="en-US" dirty="0"/>
                        <a:t>21.6%</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17.2%</a:t>
                      </a:r>
                    </a:p>
                  </a:txBody>
                  <a:tcPr/>
                </a:tc>
                <a:tc>
                  <a:txBody>
                    <a:bodyPr/>
                    <a:lstStyle/>
                    <a:p>
                      <a:pPr algn="ctr"/>
                      <a:r>
                        <a:rPr lang="en-US" dirty="0"/>
                        <a:t>25.3%</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34.5%</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221242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88D596-D042-3244-6B1D-B2D5C883BE26}"/>
              </a:ext>
            </a:extLst>
          </p:cNvPr>
          <p:cNvSpPr>
            <a:spLocks noGrp="1"/>
          </p:cNvSpPr>
          <p:nvPr>
            <p:ph type="body" sz="quarter" idx="12"/>
          </p:nvPr>
        </p:nvSpPr>
        <p:spPr/>
        <p:txBody>
          <a:bodyPr/>
          <a:lstStyle/>
          <a:p>
            <a:r>
              <a:rPr lang="en-US"/>
              <a:t>Does your employer have a policy about... (Among those with an employer) - Never driving after consuming cannabis?</a:t>
            </a:r>
          </a:p>
        </p:txBody>
      </p:sp>
      <p:sp>
        <p:nvSpPr>
          <p:cNvPr id="3" name="Title 2">
            <a:extLst>
              <a:ext uri="{FF2B5EF4-FFF2-40B4-BE49-F238E27FC236}">
                <a16:creationId xmlns:a16="http://schemas.microsoft.com/office/drawing/2014/main" id="{F318AF70-3817-EF3F-3937-FEAC2623B16F}"/>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16012673-CFFA-5952-B009-CC4F6B9AE873}"/>
              </a:ext>
            </a:extLst>
          </p:cNvPr>
          <p:cNvGraphicFramePr>
            <a:graphicFrameLocks noGrp="1"/>
          </p:cNvGraphicFramePr>
          <p:nvPr>
            <p:extLst>
              <p:ext uri="{D42A27DB-BD31-4B8C-83A1-F6EECF244321}">
                <p14:modId xmlns:p14="http://schemas.microsoft.com/office/powerpoint/2010/main" val="786262155"/>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34.3%</a:t>
                      </a:r>
                    </a:p>
                  </a:txBody>
                  <a:tcPr/>
                </a:tc>
                <a:tc>
                  <a:txBody>
                    <a:bodyPr/>
                    <a:lstStyle/>
                    <a:p>
                      <a:pPr algn="ctr"/>
                      <a:r>
                        <a:rPr lang="en-US" dirty="0"/>
                        <a:t>51.7%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13.5%</a:t>
                      </a:r>
                    </a:p>
                  </a:txBody>
                  <a:tcPr/>
                </a:tc>
                <a:tc>
                  <a:txBody>
                    <a:bodyPr/>
                    <a:lstStyle/>
                    <a:p>
                      <a:pPr algn="ctr"/>
                      <a:r>
                        <a:rPr lang="en-US" dirty="0"/>
                        <a:t>21.9%</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17.7%</a:t>
                      </a:r>
                    </a:p>
                  </a:txBody>
                  <a:tcPr/>
                </a:tc>
                <a:tc>
                  <a:txBody>
                    <a:bodyPr/>
                    <a:lstStyle/>
                    <a:p>
                      <a:pPr algn="ctr"/>
                      <a:r>
                        <a:rPr lang="en-US" dirty="0"/>
                        <a:t>26.4%</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34.5%</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2952061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3D9DF-BE9F-C56D-522D-1F1721A302B8}"/>
              </a:ext>
            </a:extLst>
          </p:cNvPr>
          <p:cNvSpPr>
            <a:spLocks noGrp="1"/>
          </p:cNvSpPr>
          <p:nvPr>
            <p:ph type="body" sz="quarter" idx="12"/>
          </p:nvPr>
        </p:nvSpPr>
        <p:spPr/>
        <p:txBody>
          <a:bodyPr/>
          <a:lstStyle/>
          <a:p>
            <a:r>
              <a:rPr lang="en-US"/>
              <a:t>Does your employer have a policy about... (Among those with an employer) - Never using a cell phone while driving?</a:t>
            </a:r>
          </a:p>
        </p:txBody>
      </p:sp>
      <p:sp>
        <p:nvSpPr>
          <p:cNvPr id="3" name="Title 2">
            <a:extLst>
              <a:ext uri="{FF2B5EF4-FFF2-40B4-BE49-F238E27FC236}">
                <a16:creationId xmlns:a16="http://schemas.microsoft.com/office/drawing/2014/main" id="{40994CA6-1DC5-9D07-A1F5-A0E09C5810FA}"/>
              </a:ext>
            </a:extLst>
          </p:cNvPr>
          <p:cNvSpPr>
            <a:spLocks noGrp="1"/>
          </p:cNvSpPr>
          <p:nvPr>
            <p:ph type="title"/>
          </p:nvPr>
        </p:nvSpPr>
        <p:spPr/>
        <p:txBody>
          <a:bodyPr/>
          <a:lstStyle/>
          <a:p>
            <a:r>
              <a:rPr lang="en-US"/>
              <a:t>DRIVING RULES</a:t>
            </a:r>
          </a:p>
        </p:txBody>
      </p:sp>
      <p:graphicFrame>
        <p:nvGraphicFramePr>
          <p:cNvPr id="4" name="Table 3">
            <a:extLst>
              <a:ext uri="{FF2B5EF4-FFF2-40B4-BE49-F238E27FC236}">
                <a16:creationId xmlns:a16="http://schemas.microsoft.com/office/drawing/2014/main" id="{BE827A42-F8F7-377A-46FA-35E999312318}"/>
              </a:ext>
            </a:extLst>
          </p:cNvPr>
          <p:cNvGraphicFramePr>
            <a:graphicFrameLocks noGrp="1"/>
          </p:cNvGraphicFramePr>
          <p:nvPr>
            <p:extLst>
              <p:ext uri="{D42A27DB-BD31-4B8C-83A1-F6EECF244321}">
                <p14:modId xmlns:p14="http://schemas.microsoft.com/office/powerpoint/2010/main" val="3273823161"/>
              </p:ext>
            </p:extLst>
          </p:nvPr>
        </p:nvGraphicFramePr>
        <p:xfrm>
          <a:off x="487680" y="1768192"/>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Yes</a:t>
                      </a:r>
                    </a:p>
                  </a:txBody>
                  <a:tcPr/>
                </a:tc>
                <a:tc>
                  <a:txBody>
                    <a:bodyPr/>
                    <a:lstStyle/>
                    <a:p>
                      <a:pPr algn="ctr"/>
                      <a:r>
                        <a:rPr lang="en-US" dirty="0"/>
                        <a:t>30.4%</a:t>
                      </a:r>
                    </a:p>
                  </a:txBody>
                  <a:tcPr/>
                </a:tc>
                <a:tc>
                  <a:txBody>
                    <a:bodyPr/>
                    <a:lstStyle/>
                    <a:p>
                      <a:pPr algn="ctr"/>
                      <a:r>
                        <a:rPr lang="en-US" dirty="0"/>
                        <a:t>44.7%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No</a:t>
                      </a:r>
                    </a:p>
                  </a:txBody>
                  <a:tcPr/>
                </a:tc>
                <a:tc>
                  <a:txBody>
                    <a:bodyPr/>
                    <a:lstStyle/>
                    <a:p>
                      <a:pPr algn="ctr"/>
                      <a:r>
                        <a:rPr lang="en-US" dirty="0"/>
                        <a:t>15.4%</a:t>
                      </a:r>
                    </a:p>
                  </a:txBody>
                  <a:tcPr/>
                </a:tc>
                <a:tc>
                  <a:txBody>
                    <a:bodyPr/>
                    <a:lstStyle/>
                    <a:p>
                      <a:pPr algn="ctr"/>
                      <a:r>
                        <a:rPr lang="en-US" dirty="0"/>
                        <a:t>25.1%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I don’t know</a:t>
                      </a:r>
                    </a:p>
                  </a:txBody>
                  <a:tcPr/>
                </a:tc>
                <a:tc>
                  <a:txBody>
                    <a:bodyPr/>
                    <a:lstStyle/>
                    <a:p>
                      <a:pPr algn="ctr"/>
                      <a:r>
                        <a:rPr lang="en-US" dirty="0"/>
                        <a:t>19.6%</a:t>
                      </a:r>
                    </a:p>
                  </a:txBody>
                  <a:tcPr/>
                </a:tc>
                <a:tc>
                  <a:txBody>
                    <a:bodyPr/>
                    <a:lstStyle/>
                    <a:p>
                      <a:pPr algn="ctr"/>
                      <a:r>
                        <a:rPr lang="en-US" dirty="0"/>
                        <a:t>30.2%</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I don’t have an employer</a:t>
                      </a:r>
                    </a:p>
                  </a:txBody>
                  <a:tcPr/>
                </a:tc>
                <a:tc>
                  <a:txBody>
                    <a:bodyPr/>
                    <a:lstStyle/>
                    <a:p>
                      <a:pPr algn="ctr"/>
                      <a:r>
                        <a:rPr lang="en-US" dirty="0"/>
                        <a:t>34.6%</a:t>
                      </a:r>
                    </a:p>
                  </a:txBody>
                  <a:tcPr/>
                </a:tc>
                <a:tc>
                  <a:txBody>
                    <a:bodyPr/>
                    <a:lstStyle/>
                    <a:p>
                      <a:pPr algn="ctr"/>
                      <a:r>
                        <a:rPr lang="en-US" dirty="0"/>
                        <a:t>N/A</a:t>
                      </a:r>
                    </a:p>
                  </a:txBody>
                  <a:tcPr/>
                </a:tc>
                <a:extLst>
                  <a:ext uri="{0D108BD9-81ED-4DB2-BD59-A6C34878D82A}">
                    <a16:rowId xmlns:a16="http://schemas.microsoft.com/office/drawing/2014/main" val="1369693314"/>
                  </a:ext>
                </a:extLst>
              </a:tr>
            </a:tbl>
          </a:graphicData>
        </a:graphic>
      </p:graphicFrame>
    </p:spTree>
    <p:extLst>
      <p:ext uri="{BB962C8B-B14F-4D97-AF65-F5344CB8AC3E}">
        <p14:creationId xmlns:p14="http://schemas.microsoft.com/office/powerpoint/2010/main" val="3368052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D7AD19-A9D8-22F5-894D-698663B83CFF}"/>
              </a:ext>
            </a:extLst>
          </p:cNvPr>
          <p:cNvSpPr>
            <a:spLocks noGrp="1"/>
          </p:cNvSpPr>
          <p:nvPr>
            <p:ph type="body" sz="quarter" idx="12"/>
          </p:nvPr>
        </p:nvSpPr>
        <p:spPr/>
        <p:txBody>
          <a:bodyPr/>
          <a:lstStyle/>
          <a:p>
            <a:r>
              <a:rPr lang="en-US"/>
              <a:t>How dangerous do you feel it is to... - Drive a motor vehicle on public roads?</a:t>
            </a:r>
          </a:p>
        </p:txBody>
      </p:sp>
      <p:sp>
        <p:nvSpPr>
          <p:cNvPr id="3" name="Title 2">
            <a:extLst>
              <a:ext uri="{FF2B5EF4-FFF2-40B4-BE49-F238E27FC236}">
                <a16:creationId xmlns:a16="http://schemas.microsoft.com/office/drawing/2014/main" id="{AE982340-22DE-D9FC-D1B0-7D1E5729A13C}"/>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40FF0B54-45F4-E62A-6CEB-6BFEA0F62501}"/>
              </a:ext>
            </a:extLst>
          </p:cNvPr>
          <p:cNvGraphicFramePr>
            <a:graphicFrameLocks noGrp="1"/>
          </p:cNvGraphicFramePr>
          <p:nvPr>
            <p:extLst>
              <p:ext uri="{D42A27DB-BD31-4B8C-83A1-F6EECF244321}">
                <p14:modId xmlns:p14="http://schemas.microsoft.com/office/powerpoint/2010/main" val="1630402369"/>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9.4%</a:t>
                      </a:r>
                    </a:p>
                  </a:txBody>
                  <a:tcPr/>
                </a:tc>
                <a:tc>
                  <a:txBody>
                    <a:bodyPr/>
                    <a:lstStyle/>
                    <a:p>
                      <a:pPr algn="ctr"/>
                      <a:r>
                        <a:rPr lang="en-US" dirty="0"/>
                        <a:t>11.4%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37.4%</a:t>
                      </a:r>
                    </a:p>
                  </a:txBody>
                  <a:tcPr/>
                </a:tc>
                <a:tc>
                  <a:txBody>
                    <a:bodyPr/>
                    <a:lstStyle/>
                    <a:p>
                      <a:pPr algn="ctr"/>
                      <a:r>
                        <a:rPr lang="en-US" dirty="0"/>
                        <a:t>37.7%</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39.5%</a:t>
                      </a:r>
                    </a:p>
                  </a:txBody>
                  <a:tcPr/>
                </a:tc>
                <a:tc>
                  <a:txBody>
                    <a:bodyPr/>
                    <a:lstStyle/>
                    <a:p>
                      <a:pPr algn="ctr"/>
                      <a:r>
                        <a:rPr lang="en-US" dirty="0"/>
                        <a:t>38.1%</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10.3%</a:t>
                      </a:r>
                    </a:p>
                  </a:txBody>
                  <a:tcPr/>
                </a:tc>
                <a:tc>
                  <a:txBody>
                    <a:bodyPr/>
                    <a:lstStyle/>
                    <a:p>
                      <a:pPr algn="ctr"/>
                      <a:r>
                        <a:rPr lang="en-US" dirty="0"/>
                        <a:t>9.9%</a:t>
                      </a:r>
                    </a:p>
                  </a:txBody>
                  <a:tcPr/>
                </a:tc>
                <a:extLst>
                  <a:ext uri="{0D108BD9-81ED-4DB2-BD59-A6C34878D82A}">
                    <a16:rowId xmlns:a16="http://schemas.microsoft.com/office/drawing/2014/main" val="1369693314"/>
                  </a:ext>
                </a:extLst>
              </a:tr>
              <a:tr h="370840">
                <a:tc>
                  <a:txBody>
                    <a:bodyPr/>
                    <a:lstStyle/>
                    <a:p>
                      <a:r>
                        <a:rPr lang="en-US" dirty="0"/>
                        <a:t>Extremely dangerous</a:t>
                      </a:r>
                    </a:p>
                  </a:txBody>
                  <a:tcPr/>
                </a:tc>
                <a:tc>
                  <a:txBody>
                    <a:bodyPr/>
                    <a:lstStyle/>
                    <a:p>
                      <a:pPr algn="ctr"/>
                      <a:r>
                        <a:rPr lang="en-US" dirty="0"/>
                        <a:t>3.5%</a:t>
                      </a:r>
                    </a:p>
                  </a:txBody>
                  <a:tcPr/>
                </a:tc>
                <a:tc>
                  <a:txBody>
                    <a:bodyPr/>
                    <a:lstStyle/>
                    <a:p>
                      <a:pPr algn="ctr"/>
                      <a:r>
                        <a:rPr lang="en-US" dirty="0"/>
                        <a:t>3.0%</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3368429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CAF182-CC8D-A1BB-79A5-D6627E1D2516}"/>
              </a:ext>
            </a:extLst>
          </p:cNvPr>
          <p:cNvSpPr>
            <a:spLocks noGrp="1"/>
          </p:cNvSpPr>
          <p:nvPr>
            <p:ph type="body" sz="quarter" idx="12"/>
          </p:nvPr>
        </p:nvSpPr>
        <p:spPr/>
        <p:txBody>
          <a:bodyPr/>
          <a:lstStyle/>
          <a:p>
            <a:r>
              <a:rPr lang="en-US"/>
              <a:t>How dangerous do you feel it is to... - Ride a bicycle on public roads?</a:t>
            </a:r>
          </a:p>
        </p:txBody>
      </p:sp>
      <p:sp>
        <p:nvSpPr>
          <p:cNvPr id="3" name="Title 2">
            <a:extLst>
              <a:ext uri="{FF2B5EF4-FFF2-40B4-BE49-F238E27FC236}">
                <a16:creationId xmlns:a16="http://schemas.microsoft.com/office/drawing/2014/main" id="{9936C592-5E59-1092-A6F2-502C4DF7C2CF}"/>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760A555F-38DF-6F1F-742E-08B7794A3198}"/>
              </a:ext>
            </a:extLst>
          </p:cNvPr>
          <p:cNvGraphicFramePr>
            <a:graphicFrameLocks noGrp="1"/>
          </p:cNvGraphicFramePr>
          <p:nvPr>
            <p:extLst>
              <p:ext uri="{D42A27DB-BD31-4B8C-83A1-F6EECF244321}">
                <p14:modId xmlns:p14="http://schemas.microsoft.com/office/powerpoint/2010/main" val="1184801278"/>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2.4%</a:t>
                      </a:r>
                    </a:p>
                  </a:txBody>
                  <a:tcPr/>
                </a:tc>
                <a:tc>
                  <a:txBody>
                    <a:bodyPr/>
                    <a:lstStyle/>
                    <a:p>
                      <a:pPr algn="ctr"/>
                      <a:r>
                        <a:rPr lang="en-US" dirty="0"/>
                        <a:t>3.4%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16.2%</a:t>
                      </a:r>
                    </a:p>
                  </a:txBody>
                  <a:tcPr/>
                </a:tc>
                <a:tc>
                  <a:txBody>
                    <a:bodyPr/>
                    <a:lstStyle/>
                    <a:p>
                      <a:pPr algn="ctr"/>
                      <a:r>
                        <a:rPr lang="en-US" dirty="0"/>
                        <a:t>17.2%</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37.7%</a:t>
                      </a:r>
                    </a:p>
                  </a:txBody>
                  <a:tcPr/>
                </a:tc>
                <a:tc>
                  <a:txBody>
                    <a:bodyPr/>
                    <a:lstStyle/>
                    <a:p>
                      <a:pPr algn="ctr"/>
                      <a:r>
                        <a:rPr lang="en-US" dirty="0"/>
                        <a:t>37.7%</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30.9%</a:t>
                      </a:r>
                    </a:p>
                  </a:txBody>
                  <a:tcPr/>
                </a:tc>
                <a:tc>
                  <a:txBody>
                    <a:bodyPr/>
                    <a:lstStyle/>
                    <a:p>
                      <a:pPr algn="ctr"/>
                      <a:r>
                        <a:rPr lang="en-US" dirty="0"/>
                        <a:t>30.0%</a:t>
                      </a:r>
                    </a:p>
                  </a:txBody>
                  <a:tcPr/>
                </a:tc>
                <a:extLst>
                  <a:ext uri="{0D108BD9-81ED-4DB2-BD59-A6C34878D82A}">
                    <a16:rowId xmlns:a16="http://schemas.microsoft.com/office/drawing/2014/main" val="1369693314"/>
                  </a:ext>
                </a:extLst>
              </a:tr>
              <a:tr h="370840">
                <a:tc>
                  <a:txBody>
                    <a:bodyPr/>
                    <a:lstStyle/>
                    <a:p>
                      <a:r>
                        <a:rPr lang="en-US" dirty="0"/>
                        <a:t>Extremely dangerous</a:t>
                      </a:r>
                    </a:p>
                  </a:txBody>
                  <a:tcPr/>
                </a:tc>
                <a:tc>
                  <a:txBody>
                    <a:bodyPr/>
                    <a:lstStyle/>
                    <a:p>
                      <a:pPr algn="ctr"/>
                      <a:r>
                        <a:rPr lang="en-US" dirty="0"/>
                        <a:t>12.7%</a:t>
                      </a:r>
                    </a:p>
                  </a:txBody>
                  <a:tcPr/>
                </a:tc>
                <a:tc>
                  <a:txBody>
                    <a:bodyPr/>
                    <a:lstStyle/>
                    <a:p>
                      <a:pPr algn="ctr"/>
                      <a:r>
                        <a:rPr lang="en-US" dirty="0"/>
                        <a:t>11.7%</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523999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735C7D-3CF1-77EB-0F16-0994A18E3D0E}"/>
              </a:ext>
            </a:extLst>
          </p:cNvPr>
          <p:cNvSpPr>
            <a:spLocks noGrp="1"/>
          </p:cNvSpPr>
          <p:nvPr>
            <p:ph type="body" sz="quarter" idx="12"/>
          </p:nvPr>
        </p:nvSpPr>
        <p:spPr/>
        <p:txBody>
          <a:bodyPr/>
          <a:lstStyle/>
          <a:p>
            <a:r>
              <a:rPr lang="en-US"/>
              <a:t>How dangerous do you feel it is to... - Walk or jog on public roads?</a:t>
            </a:r>
          </a:p>
        </p:txBody>
      </p:sp>
      <p:sp>
        <p:nvSpPr>
          <p:cNvPr id="3" name="Title 2">
            <a:extLst>
              <a:ext uri="{FF2B5EF4-FFF2-40B4-BE49-F238E27FC236}">
                <a16:creationId xmlns:a16="http://schemas.microsoft.com/office/drawing/2014/main" id="{0DA4F9A9-CD98-1DDB-5C3D-99894C7DC867}"/>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3E0058B5-C596-5C81-C953-728A11761F5D}"/>
              </a:ext>
            </a:extLst>
          </p:cNvPr>
          <p:cNvGraphicFramePr>
            <a:graphicFrameLocks noGrp="1"/>
          </p:cNvGraphicFramePr>
          <p:nvPr>
            <p:extLst>
              <p:ext uri="{D42A27DB-BD31-4B8C-83A1-F6EECF244321}">
                <p14:modId xmlns:p14="http://schemas.microsoft.com/office/powerpoint/2010/main" val="690105974"/>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4.6%</a:t>
                      </a:r>
                    </a:p>
                  </a:txBody>
                  <a:tcPr/>
                </a:tc>
                <a:tc>
                  <a:txBody>
                    <a:bodyPr/>
                    <a:lstStyle/>
                    <a:p>
                      <a:pPr algn="ctr"/>
                      <a:r>
                        <a:rPr lang="en-US" dirty="0"/>
                        <a:t>6.0%</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30.5%</a:t>
                      </a:r>
                    </a:p>
                  </a:txBody>
                  <a:tcPr/>
                </a:tc>
                <a:tc>
                  <a:txBody>
                    <a:bodyPr/>
                    <a:lstStyle/>
                    <a:p>
                      <a:pPr algn="ctr"/>
                      <a:r>
                        <a:rPr lang="en-US" dirty="0"/>
                        <a:t>29.2%</a:t>
                      </a:r>
                    </a:p>
                  </a:txBody>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35.9%</a:t>
                      </a:r>
                    </a:p>
                  </a:txBody>
                  <a:tcPr/>
                </a:tc>
                <a:tc>
                  <a:txBody>
                    <a:bodyPr/>
                    <a:lstStyle/>
                    <a:p>
                      <a:pPr algn="ctr"/>
                      <a:r>
                        <a:rPr lang="en-US" dirty="0"/>
                        <a:t>37.0%</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20.0%</a:t>
                      </a:r>
                    </a:p>
                  </a:txBody>
                  <a:tcPr/>
                </a:tc>
                <a:tc>
                  <a:txBody>
                    <a:bodyPr/>
                    <a:lstStyle/>
                    <a:p>
                      <a:pPr algn="ctr"/>
                      <a:r>
                        <a:rPr lang="en-US" dirty="0"/>
                        <a:t>19.1%</a:t>
                      </a:r>
                    </a:p>
                  </a:txBody>
                  <a:tcPr/>
                </a:tc>
                <a:extLst>
                  <a:ext uri="{0D108BD9-81ED-4DB2-BD59-A6C34878D82A}">
                    <a16:rowId xmlns:a16="http://schemas.microsoft.com/office/drawing/2014/main" val="1369693314"/>
                  </a:ext>
                </a:extLst>
              </a:tr>
              <a:tr h="370840">
                <a:tc>
                  <a:txBody>
                    <a:bodyPr/>
                    <a:lstStyle/>
                    <a:p>
                      <a:r>
                        <a:rPr lang="en-US" dirty="0"/>
                        <a:t>Extremely dangerous</a:t>
                      </a:r>
                    </a:p>
                  </a:txBody>
                  <a:tcPr/>
                </a:tc>
                <a:tc>
                  <a:txBody>
                    <a:bodyPr/>
                    <a:lstStyle/>
                    <a:p>
                      <a:pPr algn="ctr"/>
                      <a:r>
                        <a:rPr lang="en-US" dirty="0"/>
                        <a:t>8.9%</a:t>
                      </a:r>
                    </a:p>
                  </a:txBody>
                  <a:tcPr/>
                </a:tc>
                <a:tc>
                  <a:txBody>
                    <a:bodyPr/>
                    <a:lstStyle/>
                    <a:p>
                      <a:pPr algn="ctr"/>
                      <a:r>
                        <a:rPr lang="en-US" dirty="0"/>
                        <a:t>8.7%</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945182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C4C4B9-4853-EE59-E5E5-1C34D0D95D41}"/>
              </a:ext>
            </a:extLst>
          </p:cNvPr>
          <p:cNvSpPr>
            <a:spLocks noGrp="1"/>
          </p:cNvSpPr>
          <p:nvPr>
            <p:ph type="body" sz="quarter" idx="12"/>
          </p:nvPr>
        </p:nvSpPr>
        <p:spPr/>
        <p:txBody>
          <a:bodyPr>
            <a:normAutofit lnSpcReduction="10000"/>
          </a:bodyPr>
          <a:lstStyle/>
          <a:p>
            <a:r>
              <a:rPr lang="en-US" dirty="0"/>
              <a:t>How dangerous do you feel the following driving behaviors are? - Driving shortly (within an hour) after consuming 2 or more drinks of alcohol</a:t>
            </a:r>
          </a:p>
        </p:txBody>
      </p:sp>
      <p:sp>
        <p:nvSpPr>
          <p:cNvPr id="3" name="Title 2">
            <a:extLst>
              <a:ext uri="{FF2B5EF4-FFF2-40B4-BE49-F238E27FC236}">
                <a16:creationId xmlns:a16="http://schemas.microsoft.com/office/drawing/2014/main" id="{E2171C08-A0D1-094E-4728-E49386C6086F}"/>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8F7F66FC-290A-5635-FCE4-72D5A17F5042}"/>
              </a:ext>
            </a:extLst>
          </p:cNvPr>
          <p:cNvGraphicFramePr>
            <a:graphicFrameLocks noGrp="1"/>
          </p:cNvGraphicFramePr>
          <p:nvPr>
            <p:extLst>
              <p:ext uri="{D42A27DB-BD31-4B8C-83A1-F6EECF244321}">
                <p14:modId xmlns:p14="http://schemas.microsoft.com/office/powerpoint/2010/main" val="2482931735"/>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0.9%</a:t>
                      </a:r>
                    </a:p>
                  </a:txBody>
                  <a:tcPr/>
                </a:tc>
                <a:tc>
                  <a:txBody>
                    <a:bodyPr/>
                    <a:lstStyle/>
                    <a:p>
                      <a:pPr algn="ctr"/>
                      <a:r>
                        <a:rPr lang="en-US" dirty="0"/>
                        <a:t>1.3%</a:t>
                      </a:r>
                    </a:p>
                  </a:txBody>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7.3%</a:t>
                      </a:r>
                    </a:p>
                  </a:txBody>
                  <a:tcPr/>
                </a:tc>
                <a:tc>
                  <a:txBody>
                    <a:bodyPr/>
                    <a:lstStyle/>
                    <a:p>
                      <a:pPr algn="ctr"/>
                      <a:r>
                        <a:rPr lang="en-US" dirty="0"/>
                        <a:t>9.2%</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20.7%</a:t>
                      </a:r>
                    </a:p>
                  </a:txBody>
                  <a:tcPr/>
                </a:tc>
                <a:tc>
                  <a:txBody>
                    <a:bodyPr/>
                    <a:lstStyle/>
                    <a:p>
                      <a:pPr algn="ctr"/>
                      <a:r>
                        <a:rPr lang="en-US" dirty="0"/>
                        <a:t>20.3%</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31.6%</a:t>
                      </a:r>
                    </a:p>
                  </a:txBody>
                  <a:tcPr/>
                </a:tc>
                <a:tc>
                  <a:txBody>
                    <a:bodyPr/>
                    <a:lstStyle/>
                    <a:p>
                      <a:pPr algn="ctr"/>
                      <a:r>
                        <a:rPr lang="en-US" dirty="0"/>
                        <a:t>31.6%</a:t>
                      </a:r>
                    </a:p>
                  </a:txBody>
                  <a:tcPr/>
                </a:tc>
                <a:extLst>
                  <a:ext uri="{0D108BD9-81ED-4DB2-BD59-A6C34878D82A}">
                    <a16:rowId xmlns:a16="http://schemas.microsoft.com/office/drawing/2014/main" val="1369693314"/>
                  </a:ext>
                </a:extLst>
              </a:tr>
              <a:tr h="370840">
                <a:tc>
                  <a:txBody>
                    <a:bodyPr/>
                    <a:lstStyle/>
                    <a:p>
                      <a:r>
                        <a:rPr lang="en-US" dirty="0"/>
                        <a:t>Extremely dangerous</a:t>
                      </a:r>
                    </a:p>
                  </a:txBody>
                  <a:tcPr/>
                </a:tc>
                <a:tc>
                  <a:txBody>
                    <a:bodyPr/>
                    <a:lstStyle/>
                    <a:p>
                      <a:pPr algn="ctr"/>
                      <a:r>
                        <a:rPr lang="en-US" dirty="0"/>
                        <a:t>39.4%</a:t>
                      </a:r>
                    </a:p>
                  </a:txBody>
                  <a:tcPr/>
                </a:tc>
                <a:tc>
                  <a:txBody>
                    <a:bodyPr/>
                    <a:lstStyle/>
                    <a:p>
                      <a:pPr algn="ctr"/>
                      <a:r>
                        <a:rPr lang="en-US" dirty="0"/>
                        <a:t>37.5%</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614336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1C6ABC-0C0B-8432-ADA3-284ACFAF060D}"/>
              </a:ext>
            </a:extLst>
          </p:cNvPr>
          <p:cNvSpPr>
            <a:spLocks noGrp="1"/>
          </p:cNvSpPr>
          <p:nvPr>
            <p:ph type="body" sz="quarter" idx="12"/>
          </p:nvPr>
        </p:nvSpPr>
        <p:spPr/>
        <p:txBody>
          <a:bodyPr>
            <a:normAutofit lnSpcReduction="10000"/>
          </a:bodyPr>
          <a:lstStyle/>
          <a:p>
            <a:r>
              <a:rPr lang="en-US"/>
              <a:t>How dangerous do you feel the following driving behaviors are? - Driving shortly (within an hour) after consuming cannabis</a:t>
            </a:r>
          </a:p>
        </p:txBody>
      </p:sp>
      <p:sp>
        <p:nvSpPr>
          <p:cNvPr id="3" name="Title 2">
            <a:extLst>
              <a:ext uri="{FF2B5EF4-FFF2-40B4-BE49-F238E27FC236}">
                <a16:creationId xmlns:a16="http://schemas.microsoft.com/office/drawing/2014/main" id="{DD751355-25BC-78F7-688D-5018D9AFE8DD}"/>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5CC7E4BD-DF4F-C981-B260-030A6033F634}"/>
              </a:ext>
            </a:extLst>
          </p:cNvPr>
          <p:cNvGraphicFramePr>
            <a:graphicFrameLocks noGrp="1"/>
          </p:cNvGraphicFramePr>
          <p:nvPr>
            <p:extLst>
              <p:ext uri="{D42A27DB-BD31-4B8C-83A1-F6EECF244321}">
                <p14:modId xmlns:p14="http://schemas.microsoft.com/office/powerpoint/2010/main" val="656881645"/>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2.2%</a:t>
                      </a:r>
                    </a:p>
                  </a:txBody>
                  <a:tcPr/>
                </a:tc>
                <a:tc>
                  <a:txBody>
                    <a:bodyPr/>
                    <a:lstStyle/>
                    <a:p>
                      <a:pPr algn="ctr"/>
                      <a:r>
                        <a:rPr lang="en-US" dirty="0"/>
                        <a:t>2.6%</a:t>
                      </a:r>
                    </a:p>
                  </a:txBody>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11.9%</a:t>
                      </a:r>
                    </a:p>
                  </a:txBody>
                  <a:tcPr/>
                </a:tc>
                <a:tc>
                  <a:txBody>
                    <a:bodyPr/>
                    <a:lstStyle/>
                    <a:p>
                      <a:pPr algn="ctr"/>
                      <a:r>
                        <a:rPr lang="en-US" dirty="0"/>
                        <a:t>14.1%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23.0%</a:t>
                      </a:r>
                    </a:p>
                  </a:txBody>
                  <a:tcPr/>
                </a:tc>
                <a:tc>
                  <a:txBody>
                    <a:bodyPr/>
                    <a:lstStyle/>
                    <a:p>
                      <a:pPr algn="ctr"/>
                      <a:r>
                        <a:rPr lang="en-US" dirty="0"/>
                        <a:t>22.4%</a:t>
                      </a:r>
                    </a:p>
                  </a:txBody>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29.0%</a:t>
                      </a:r>
                    </a:p>
                  </a:txBody>
                  <a:tcPr/>
                </a:tc>
                <a:tc>
                  <a:txBody>
                    <a:bodyPr/>
                    <a:lstStyle/>
                    <a:p>
                      <a:pPr algn="ctr"/>
                      <a:r>
                        <a:rPr lang="en-US" dirty="0"/>
                        <a:t>26.9%</a:t>
                      </a:r>
                    </a:p>
                  </a:txBody>
                  <a:tcPr/>
                </a:tc>
                <a:extLst>
                  <a:ext uri="{0D108BD9-81ED-4DB2-BD59-A6C34878D82A}">
                    <a16:rowId xmlns:a16="http://schemas.microsoft.com/office/drawing/2014/main" val="1369693314"/>
                  </a:ext>
                </a:extLst>
              </a:tr>
              <a:tr h="370840">
                <a:tc>
                  <a:txBody>
                    <a:bodyPr/>
                    <a:lstStyle/>
                    <a:p>
                      <a:r>
                        <a:rPr lang="en-US" dirty="0"/>
                        <a:t>Extremely dangerous</a:t>
                      </a:r>
                    </a:p>
                  </a:txBody>
                  <a:tcPr/>
                </a:tc>
                <a:tc>
                  <a:txBody>
                    <a:bodyPr/>
                    <a:lstStyle/>
                    <a:p>
                      <a:pPr algn="ctr"/>
                      <a:r>
                        <a:rPr lang="en-US" dirty="0"/>
                        <a:t>33.9%</a:t>
                      </a:r>
                    </a:p>
                  </a:txBody>
                  <a:tcPr/>
                </a:tc>
                <a:tc>
                  <a:txBody>
                    <a:bodyPr/>
                    <a:lstStyle/>
                    <a:p>
                      <a:pPr algn="ctr"/>
                      <a:r>
                        <a:rPr lang="en-US" dirty="0"/>
                        <a:t>33.9%</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37942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7410-81D7-4EB6-97BB-FA044533A01F}"/>
              </a:ext>
            </a:extLst>
          </p:cNvPr>
          <p:cNvSpPr>
            <a:spLocks noGrp="1"/>
          </p:cNvSpPr>
          <p:nvPr>
            <p:ph type="title"/>
          </p:nvPr>
        </p:nvSpPr>
        <p:spPr/>
        <p:txBody>
          <a:bodyPr>
            <a:normAutofit/>
          </a:bodyPr>
          <a:lstStyle/>
          <a:p>
            <a:r>
              <a:rPr lang="en-US" sz="2000" b="0" dirty="0">
                <a:latin typeface="Urbane Bold" panose="020B0604020202020204" charset="0"/>
              </a:rPr>
              <a:t>How To Read This Report</a:t>
            </a:r>
          </a:p>
        </p:txBody>
      </p:sp>
      <p:sp>
        <p:nvSpPr>
          <p:cNvPr id="5" name="Text Placeholder 4">
            <a:extLst>
              <a:ext uri="{FF2B5EF4-FFF2-40B4-BE49-F238E27FC236}">
                <a16:creationId xmlns:a16="http://schemas.microsoft.com/office/drawing/2014/main" id="{446CDA7E-D08F-2122-D84C-56580BFBB06A}"/>
              </a:ext>
            </a:extLst>
          </p:cNvPr>
          <p:cNvSpPr>
            <a:spLocks noGrp="1"/>
          </p:cNvSpPr>
          <p:nvPr>
            <p:ph type="body" sz="quarter" idx="10"/>
          </p:nvPr>
        </p:nvSpPr>
        <p:spPr>
          <a:xfrm>
            <a:off x="457200" y="1313210"/>
            <a:ext cx="8195165" cy="1403287"/>
          </a:xfrm>
        </p:spPr>
        <p:txBody>
          <a:bodyPr/>
          <a:lstStyle/>
          <a:p>
            <a:r>
              <a:rPr lang="en-US" dirty="0"/>
              <a:t>A </a:t>
            </a:r>
            <a:r>
              <a:rPr lang="en-US" dirty="0">
                <a:solidFill>
                  <a:schemeClr val="accent3">
                    <a:lumMod val="75000"/>
                  </a:schemeClr>
                </a:solidFill>
              </a:rPr>
              <a:t>green-filled cell</a:t>
            </a:r>
            <a:r>
              <a:rPr lang="en-US" dirty="0"/>
              <a:t> indicates that the 2023 overall value is </a:t>
            </a:r>
            <a:r>
              <a:rPr lang="en-US" dirty="0">
                <a:solidFill>
                  <a:schemeClr val="accent3">
                    <a:lumMod val="75000"/>
                  </a:schemeClr>
                </a:solidFill>
              </a:rPr>
              <a:t>significantly higher </a:t>
            </a:r>
            <a:r>
              <a:rPr lang="en-US" dirty="0"/>
              <a:t>than the 2024 overall value, at 95% confidence. </a:t>
            </a:r>
          </a:p>
          <a:p>
            <a:r>
              <a:rPr lang="en-US" dirty="0"/>
              <a:t>A </a:t>
            </a:r>
            <a:r>
              <a:rPr lang="en-US" dirty="0">
                <a:solidFill>
                  <a:schemeClr val="accent6">
                    <a:lumMod val="60000"/>
                    <a:lumOff val="40000"/>
                  </a:schemeClr>
                </a:solidFill>
              </a:rPr>
              <a:t>red-filled cell</a:t>
            </a:r>
            <a:r>
              <a:rPr lang="en-US" dirty="0"/>
              <a:t> indicates that the 2023 overall value is </a:t>
            </a:r>
            <a:r>
              <a:rPr lang="en-US" dirty="0">
                <a:solidFill>
                  <a:schemeClr val="accent6">
                    <a:lumMod val="60000"/>
                    <a:lumOff val="40000"/>
                  </a:schemeClr>
                </a:solidFill>
              </a:rPr>
              <a:t>significantly lower </a:t>
            </a:r>
            <a:r>
              <a:rPr lang="en-US" dirty="0"/>
              <a:t>than the 2024 overall value, at 95% confidence.</a:t>
            </a:r>
          </a:p>
        </p:txBody>
      </p:sp>
      <p:graphicFrame>
        <p:nvGraphicFramePr>
          <p:cNvPr id="3" name="Table 2">
            <a:extLst>
              <a:ext uri="{FF2B5EF4-FFF2-40B4-BE49-F238E27FC236}">
                <a16:creationId xmlns:a16="http://schemas.microsoft.com/office/drawing/2014/main" id="{35FF21BC-8445-FC2D-9C05-DF000E83EA9C}"/>
              </a:ext>
            </a:extLst>
          </p:cNvPr>
          <p:cNvGraphicFramePr>
            <a:graphicFrameLocks noGrp="1"/>
          </p:cNvGraphicFramePr>
          <p:nvPr>
            <p:extLst>
              <p:ext uri="{D42A27DB-BD31-4B8C-83A1-F6EECF244321}">
                <p14:modId xmlns:p14="http://schemas.microsoft.com/office/powerpoint/2010/main" val="577345297"/>
              </p:ext>
            </p:extLst>
          </p:nvPr>
        </p:nvGraphicFramePr>
        <p:xfrm>
          <a:off x="1333878" y="3161371"/>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1.2%</a:t>
                      </a:r>
                    </a:p>
                  </a:txBody>
                  <a:tcPr/>
                </a:tc>
                <a:tc>
                  <a:txBody>
                    <a:bodyPr/>
                    <a:lstStyle/>
                    <a:p>
                      <a:pPr algn="ctr"/>
                      <a:r>
                        <a:rPr lang="en-US" dirty="0"/>
                        <a:t>1.6%</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algn="ctr"/>
                      <a:r>
                        <a:rPr lang="en-US" dirty="0"/>
                        <a:t>0.7%</a:t>
                      </a:r>
                    </a:p>
                  </a:txBody>
                  <a:tcPr/>
                </a:tc>
                <a:tc>
                  <a:txBody>
                    <a:bodyPr/>
                    <a:lstStyle/>
                    <a:p>
                      <a:pPr algn="ctr"/>
                      <a:r>
                        <a:rPr lang="en-US" dirty="0"/>
                        <a:t>1.1%</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1.5%</a:t>
                      </a:r>
                    </a:p>
                  </a:txBody>
                  <a:tcPr/>
                </a:tc>
                <a:tc>
                  <a:txBody>
                    <a:bodyPr/>
                    <a:lstStyle/>
                    <a:p>
                      <a:pPr algn="ctr"/>
                      <a:r>
                        <a:rPr lang="en-US" dirty="0"/>
                        <a:t>1.8%</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2.5%</a:t>
                      </a:r>
                    </a:p>
                  </a:txBody>
                  <a:tcPr/>
                </a:tc>
                <a:tc>
                  <a:txBody>
                    <a:bodyPr/>
                    <a:lstStyle/>
                    <a:p>
                      <a:pPr algn="ctr"/>
                      <a:r>
                        <a:rPr lang="en-US" dirty="0"/>
                        <a:t>3.0%</a:t>
                      </a:r>
                    </a:p>
                  </a:txBody>
                  <a:tcPr/>
                </a:tc>
                <a:extLst>
                  <a:ext uri="{0D108BD9-81ED-4DB2-BD59-A6C34878D82A}">
                    <a16:rowId xmlns:a16="http://schemas.microsoft.com/office/drawing/2014/main" val="4088975996"/>
                  </a:ext>
                </a:extLst>
              </a:tr>
              <a:tr h="370840">
                <a:tc>
                  <a:txBody>
                    <a:bodyPr/>
                    <a:lstStyle/>
                    <a:p>
                      <a:r>
                        <a:rPr lang="en-US" dirty="0"/>
                        <a:t>Always</a:t>
                      </a:r>
                    </a:p>
                  </a:txBody>
                  <a:tcPr/>
                </a:tc>
                <a:tc>
                  <a:txBody>
                    <a:bodyPr/>
                    <a:lstStyle/>
                    <a:p>
                      <a:pPr algn="ctr"/>
                      <a:r>
                        <a:rPr lang="en-US" dirty="0"/>
                        <a:t>94.1%</a:t>
                      </a:r>
                    </a:p>
                  </a:txBody>
                  <a:tcPr/>
                </a:tc>
                <a:tc>
                  <a:txBody>
                    <a:bodyPr/>
                    <a:lstStyle/>
                    <a:p>
                      <a:pPr algn="ctr"/>
                      <a:r>
                        <a:rPr lang="en-US" dirty="0"/>
                        <a:t>92.5%</a:t>
                      </a:r>
                    </a:p>
                  </a:txBody>
                  <a:tcPr>
                    <a:solidFill>
                      <a:schemeClr val="accent6">
                        <a:lumMod val="60000"/>
                        <a:lumOff val="40000"/>
                      </a:schemeClr>
                    </a:solidFill>
                  </a:tcPr>
                </a:tc>
                <a:extLst>
                  <a:ext uri="{0D108BD9-81ED-4DB2-BD59-A6C34878D82A}">
                    <a16:rowId xmlns:a16="http://schemas.microsoft.com/office/drawing/2014/main" val="2543379051"/>
                  </a:ext>
                </a:extLst>
              </a:tr>
            </a:tbl>
          </a:graphicData>
        </a:graphic>
      </p:graphicFrame>
    </p:spTree>
    <p:extLst>
      <p:ext uri="{BB962C8B-B14F-4D97-AF65-F5344CB8AC3E}">
        <p14:creationId xmlns:p14="http://schemas.microsoft.com/office/powerpoint/2010/main" val="4034522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F9E8B-3A97-9F57-D5F1-4F91B948CA89}"/>
              </a:ext>
            </a:extLst>
          </p:cNvPr>
          <p:cNvSpPr>
            <a:spLocks noGrp="1"/>
          </p:cNvSpPr>
          <p:nvPr>
            <p:ph type="body" sz="quarter" idx="12"/>
          </p:nvPr>
        </p:nvSpPr>
        <p:spPr/>
        <p:txBody>
          <a:bodyPr>
            <a:normAutofit lnSpcReduction="10000"/>
          </a:bodyPr>
          <a:lstStyle/>
          <a:p>
            <a:r>
              <a:rPr lang="en-US"/>
              <a:t>How dangerous do you feel the following driving behaviors are? - Driving shortly (within one hour) after using prescription or over-the-counter drugs with side effects</a:t>
            </a:r>
          </a:p>
        </p:txBody>
      </p:sp>
      <p:sp>
        <p:nvSpPr>
          <p:cNvPr id="3" name="Title 2">
            <a:extLst>
              <a:ext uri="{FF2B5EF4-FFF2-40B4-BE49-F238E27FC236}">
                <a16:creationId xmlns:a16="http://schemas.microsoft.com/office/drawing/2014/main" id="{DD060D37-BFDE-F13E-7628-40B3D8B67B6F}"/>
              </a:ext>
            </a:extLst>
          </p:cNvPr>
          <p:cNvSpPr>
            <a:spLocks noGrp="1"/>
          </p:cNvSpPr>
          <p:nvPr>
            <p:ph type="title"/>
          </p:nvPr>
        </p:nvSpPr>
        <p:spPr/>
        <p:txBody>
          <a:bodyPr/>
          <a:lstStyle/>
          <a:p>
            <a:r>
              <a:rPr lang="en-US"/>
              <a:t>SAFETY</a:t>
            </a:r>
          </a:p>
        </p:txBody>
      </p:sp>
      <p:graphicFrame>
        <p:nvGraphicFramePr>
          <p:cNvPr id="4" name="Table 3">
            <a:extLst>
              <a:ext uri="{FF2B5EF4-FFF2-40B4-BE49-F238E27FC236}">
                <a16:creationId xmlns:a16="http://schemas.microsoft.com/office/drawing/2014/main" id="{61FDCC14-43F3-FE43-D858-2765ED7FF345}"/>
              </a:ext>
            </a:extLst>
          </p:cNvPr>
          <p:cNvGraphicFramePr>
            <a:graphicFrameLocks noGrp="1"/>
          </p:cNvGraphicFramePr>
          <p:nvPr>
            <p:extLst>
              <p:ext uri="{D42A27DB-BD31-4B8C-83A1-F6EECF244321}">
                <p14:modId xmlns:p14="http://schemas.microsoft.com/office/powerpoint/2010/main" val="2177954657"/>
              </p:ext>
            </p:extLst>
          </p:nvPr>
        </p:nvGraphicFramePr>
        <p:xfrm>
          <a:off x="487680" y="1768192"/>
          <a:ext cx="6096000" cy="3032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dangerous</a:t>
                      </a:r>
                    </a:p>
                  </a:txBody>
                  <a:tcPr/>
                </a:tc>
                <a:tc>
                  <a:txBody>
                    <a:bodyPr/>
                    <a:lstStyle/>
                    <a:p>
                      <a:pPr algn="ctr"/>
                      <a:r>
                        <a:rPr lang="en-US" dirty="0"/>
                        <a:t>1.4%</a:t>
                      </a:r>
                    </a:p>
                  </a:txBody>
                  <a:tcPr/>
                </a:tc>
                <a:tc>
                  <a:txBody>
                    <a:bodyPr/>
                    <a:lstStyle/>
                    <a:p>
                      <a:pPr algn="ctr"/>
                      <a:r>
                        <a:rPr lang="en-US" dirty="0"/>
                        <a:t>0.7%</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dangerous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12.1%</a:t>
                      </a:r>
                    </a:p>
                  </a:txBody>
                  <a:tcPr/>
                </a:tc>
                <a:tc>
                  <a:txBody>
                    <a:bodyPr/>
                    <a:lstStyle/>
                    <a:p>
                      <a:pPr algn="ctr"/>
                      <a:r>
                        <a:rPr lang="en-US" dirty="0"/>
                        <a:t>6.2%</a:t>
                      </a:r>
                    </a:p>
                  </a:txBody>
                  <a:tcPr>
                    <a:solidFill>
                      <a:schemeClr val="accent6">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Moderately dangerous</a:t>
                      </a:r>
                    </a:p>
                  </a:txBody>
                  <a:tcPr/>
                </a:tc>
                <a:tc>
                  <a:txBody>
                    <a:bodyPr/>
                    <a:lstStyle/>
                    <a:p>
                      <a:pPr algn="ctr"/>
                      <a:r>
                        <a:rPr lang="en-US" dirty="0"/>
                        <a:t>25.0%</a:t>
                      </a:r>
                    </a:p>
                  </a:txBody>
                  <a:tcPr/>
                </a:tc>
                <a:tc>
                  <a:txBody>
                    <a:bodyPr/>
                    <a:lstStyle/>
                    <a:p>
                      <a:pPr algn="ctr"/>
                      <a:r>
                        <a:rPr lang="en-US" dirty="0"/>
                        <a:t>18.4%</a:t>
                      </a:r>
                    </a:p>
                  </a:txBody>
                  <a:tcPr>
                    <a:solidFill>
                      <a:schemeClr val="accent6">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Very dangerous</a:t>
                      </a:r>
                    </a:p>
                  </a:txBody>
                  <a:tcPr/>
                </a:tc>
                <a:tc>
                  <a:txBody>
                    <a:bodyPr/>
                    <a:lstStyle/>
                    <a:p>
                      <a:pPr algn="ctr"/>
                      <a:r>
                        <a:rPr lang="en-US" dirty="0"/>
                        <a:t>31.3%</a:t>
                      </a:r>
                    </a:p>
                  </a:txBody>
                  <a:tcPr/>
                </a:tc>
                <a:tc>
                  <a:txBody>
                    <a:bodyPr/>
                    <a:lstStyle/>
                    <a:p>
                      <a:pPr algn="ctr"/>
                      <a:r>
                        <a:rPr lang="en-US" dirty="0"/>
                        <a:t>33.4%</a:t>
                      </a:r>
                    </a:p>
                  </a:txBody>
                  <a:tcPr/>
                </a:tc>
                <a:extLst>
                  <a:ext uri="{0D108BD9-81ED-4DB2-BD59-A6C34878D82A}">
                    <a16:rowId xmlns:a16="http://schemas.microsoft.com/office/drawing/2014/main" val="1369693314"/>
                  </a:ext>
                </a:extLst>
              </a:tr>
              <a:tr h="370840">
                <a:tc>
                  <a:txBody>
                    <a:bodyPr/>
                    <a:lstStyle/>
                    <a:p>
                      <a:r>
                        <a:rPr lang="en-US" dirty="0"/>
                        <a:t>Extremely dangerous</a:t>
                      </a:r>
                    </a:p>
                  </a:txBody>
                  <a:tcPr/>
                </a:tc>
                <a:tc>
                  <a:txBody>
                    <a:bodyPr/>
                    <a:lstStyle/>
                    <a:p>
                      <a:pPr algn="ctr"/>
                      <a:r>
                        <a:rPr lang="en-US" dirty="0"/>
                        <a:t>30.2%</a:t>
                      </a:r>
                    </a:p>
                  </a:txBody>
                  <a:tcPr/>
                </a:tc>
                <a:tc>
                  <a:txBody>
                    <a:bodyPr/>
                    <a:lstStyle/>
                    <a:p>
                      <a:pPr algn="ctr"/>
                      <a:r>
                        <a:rPr lang="en-US" dirty="0"/>
                        <a:t>41.3%</a:t>
                      </a:r>
                    </a:p>
                  </a:txBody>
                  <a:tcPr>
                    <a:solidFill>
                      <a:schemeClr val="accent3">
                        <a:lumMod val="60000"/>
                        <a:lumOff val="40000"/>
                      </a:schemeClr>
                    </a:solidFill>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3869102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05C0A1-298B-4186-51FE-A8DC84ECEBF9}"/>
              </a:ext>
            </a:extLst>
          </p:cNvPr>
          <p:cNvSpPr>
            <a:spLocks noGrp="1"/>
          </p:cNvSpPr>
          <p:nvPr>
            <p:ph type="body" sz="quarter" idx="12"/>
          </p:nvPr>
        </p:nvSpPr>
        <p:spPr/>
        <p:txBody>
          <a:bodyPr>
            <a:normAutofit/>
          </a:bodyPr>
          <a:lstStyle/>
          <a:p>
            <a:r>
              <a:rPr lang="en-US" dirty="0"/>
              <a:t>What do you believe are the greatest risks to motorcycle riders’ safety?</a:t>
            </a:r>
          </a:p>
        </p:txBody>
      </p:sp>
      <p:sp>
        <p:nvSpPr>
          <p:cNvPr id="3" name="Title 2">
            <a:extLst>
              <a:ext uri="{FF2B5EF4-FFF2-40B4-BE49-F238E27FC236}">
                <a16:creationId xmlns:a16="http://schemas.microsoft.com/office/drawing/2014/main" id="{2BF44113-2C37-48D4-40AA-01B1822543BA}"/>
              </a:ext>
            </a:extLst>
          </p:cNvPr>
          <p:cNvSpPr>
            <a:spLocks noGrp="1"/>
          </p:cNvSpPr>
          <p:nvPr>
            <p:ph type="title"/>
          </p:nvPr>
        </p:nvSpPr>
        <p:spPr/>
        <p:txBody>
          <a:bodyPr/>
          <a:lstStyle/>
          <a:p>
            <a:r>
              <a:rPr lang="en-US" sz="2000"/>
              <a:t>SAFETY</a:t>
            </a:r>
            <a:endParaRPr lang="en-US"/>
          </a:p>
        </p:txBody>
      </p:sp>
      <p:graphicFrame>
        <p:nvGraphicFramePr>
          <p:cNvPr id="5" name="Table 4">
            <a:extLst>
              <a:ext uri="{FF2B5EF4-FFF2-40B4-BE49-F238E27FC236}">
                <a16:creationId xmlns:a16="http://schemas.microsoft.com/office/drawing/2014/main" id="{EC7F7FC5-5498-23D4-EE4B-8F9510874931}"/>
              </a:ext>
            </a:extLst>
          </p:cNvPr>
          <p:cNvGraphicFramePr>
            <a:graphicFrameLocks noGrp="1"/>
          </p:cNvGraphicFramePr>
          <p:nvPr>
            <p:extLst>
              <p:ext uri="{D42A27DB-BD31-4B8C-83A1-F6EECF244321}">
                <p14:modId xmlns:p14="http://schemas.microsoft.com/office/powerpoint/2010/main" val="1085041394"/>
              </p:ext>
            </p:extLst>
          </p:nvPr>
        </p:nvGraphicFramePr>
        <p:xfrm>
          <a:off x="541246" y="1741282"/>
          <a:ext cx="5958387" cy="3931920"/>
        </p:xfrm>
        <a:graphic>
          <a:graphicData uri="http://schemas.openxmlformats.org/drawingml/2006/table">
            <a:tbl>
              <a:tblPr firstRow="1" bandRow="1">
                <a:tableStyleId>{5C22544A-7EE6-4342-B048-85BDC9FD1C3A}</a:tableStyleId>
              </a:tblPr>
              <a:tblGrid>
                <a:gridCol w="3215187">
                  <a:extLst>
                    <a:ext uri="{9D8B030D-6E8A-4147-A177-3AD203B41FA5}">
                      <a16:colId xmlns:a16="http://schemas.microsoft.com/office/drawing/2014/main" val="3771871142"/>
                    </a:ext>
                  </a:extLst>
                </a:gridCol>
                <a:gridCol w="1376127">
                  <a:extLst>
                    <a:ext uri="{9D8B030D-6E8A-4147-A177-3AD203B41FA5}">
                      <a16:colId xmlns:a16="http://schemas.microsoft.com/office/drawing/2014/main" val="3847150400"/>
                    </a:ext>
                  </a:extLst>
                </a:gridCol>
                <a:gridCol w="1367073">
                  <a:extLst>
                    <a:ext uri="{9D8B030D-6E8A-4147-A177-3AD203B41FA5}">
                      <a16:colId xmlns:a16="http://schemas.microsoft.com/office/drawing/2014/main" val="973221064"/>
                    </a:ext>
                  </a:extLst>
                </a:gridCol>
              </a:tblGrid>
              <a:tr h="232708">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232708">
                <a:tc>
                  <a:txBody>
                    <a:bodyPr/>
                    <a:lstStyle/>
                    <a:p>
                      <a:r>
                        <a:rPr lang="en-US" dirty="0"/>
                        <a:t>Not wearing helmets or safety gear</a:t>
                      </a:r>
                    </a:p>
                  </a:txBody>
                  <a:tcPr/>
                </a:tc>
                <a:tc>
                  <a:txBody>
                    <a:bodyPr/>
                    <a:lstStyle/>
                    <a:p>
                      <a:pPr algn="ctr"/>
                      <a:r>
                        <a:rPr lang="en-US" dirty="0"/>
                        <a:t>8.0%</a:t>
                      </a:r>
                    </a:p>
                  </a:txBody>
                  <a:tcPr/>
                </a:tc>
                <a:tc>
                  <a:txBody>
                    <a:bodyPr/>
                    <a:lstStyle/>
                    <a:p>
                      <a:pPr algn="ctr"/>
                      <a:r>
                        <a:rPr lang="en-US" dirty="0"/>
                        <a:t>4.8%</a:t>
                      </a:r>
                    </a:p>
                  </a:txBody>
                  <a:tcPr>
                    <a:solidFill>
                      <a:schemeClr val="accent6">
                        <a:lumMod val="60000"/>
                        <a:lumOff val="40000"/>
                      </a:schemeClr>
                    </a:solidFill>
                  </a:tcPr>
                </a:tc>
                <a:extLst>
                  <a:ext uri="{0D108BD9-81ED-4DB2-BD59-A6C34878D82A}">
                    <a16:rowId xmlns:a16="http://schemas.microsoft.com/office/drawing/2014/main" val="3989555942"/>
                  </a:ext>
                </a:extLst>
              </a:tr>
              <a:tr h="232708">
                <a:tc>
                  <a:txBody>
                    <a:bodyPr/>
                    <a:lstStyle/>
                    <a:p>
                      <a:r>
                        <a:rPr lang="en-US" dirty="0"/>
                        <a:t>Drivers not adhering to safety or traffic laws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15.1%</a:t>
                      </a:r>
                    </a:p>
                  </a:txBody>
                  <a:tcPr/>
                </a:tc>
                <a:tc>
                  <a:txBody>
                    <a:bodyPr/>
                    <a:lstStyle/>
                    <a:p>
                      <a:pPr algn="ctr"/>
                      <a:r>
                        <a:rPr lang="en-US" dirty="0"/>
                        <a:t>7.9%</a:t>
                      </a:r>
                    </a:p>
                  </a:txBody>
                  <a:tcPr>
                    <a:solidFill>
                      <a:schemeClr val="accent6">
                        <a:lumMod val="60000"/>
                        <a:lumOff val="40000"/>
                      </a:schemeClr>
                    </a:solidFill>
                  </a:tcPr>
                </a:tc>
                <a:extLst>
                  <a:ext uri="{0D108BD9-81ED-4DB2-BD59-A6C34878D82A}">
                    <a16:rowId xmlns:a16="http://schemas.microsoft.com/office/drawing/2014/main" val="3400146397"/>
                  </a:ext>
                </a:extLst>
              </a:tr>
              <a:tr h="232708">
                <a:tc>
                  <a:txBody>
                    <a:bodyPr/>
                    <a:lstStyle/>
                    <a:p>
                      <a:r>
                        <a:rPr lang="en-US" dirty="0"/>
                        <a:t>Everything / Inherently dangerous</a:t>
                      </a:r>
                    </a:p>
                  </a:txBody>
                  <a:tcPr/>
                </a:tc>
                <a:tc>
                  <a:txBody>
                    <a:bodyPr/>
                    <a:lstStyle/>
                    <a:p>
                      <a:pPr algn="ctr"/>
                      <a:r>
                        <a:rPr lang="en-US" dirty="0"/>
                        <a:t>4.4%</a:t>
                      </a:r>
                    </a:p>
                  </a:txBody>
                  <a:tcPr/>
                </a:tc>
                <a:tc>
                  <a:txBody>
                    <a:bodyPr/>
                    <a:lstStyle/>
                    <a:p>
                      <a:pPr algn="ctr"/>
                      <a:r>
                        <a:rPr lang="en-US" dirty="0"/>
                        <a:t>0.8%</a:t>
                      </a:r>
                    </a:p>
                  </a:txBody>
                  <a:tcPr>
                    <a:solidFill>
                      <a:schemeClr val="accent6">
                        <a:lumMod val="60000"/>
                        <a:lumOff val="40000"/>
                      </a:schemeClr>
                    </a:solidFill>
                  </a:tcPr>
                </a:tc>
                <a:extLst>
                  <a:ext uri="{0D108BD9-81ED-4DB2-BD59-A6C34878D82A}">
                    <a16:rowId xmlns:a16="http://schemas.microsoft.com/office/drawing/2014/main" val="2744976052"/>
                  </a:ext>
                </a:extLst>
              </a:tr>
              <a:tr h="232708">
                <a:tc>
                  <a:txBody>
                    <a:bodyPr/>
                    <a:lstStyle/>
                    <a:p>
                      <a:r>
                        <a:rPr lang="en-US" dirty="0"/>
                        <a:t>Other drivers driving aggressively</a:t>
                      </a:r>
                    </a:p>
                  </a:txBody>
                  <a:tcPr/>
                </a:tc>
                <a:tc>
                  <a:txBody>
                    <a:bodyPr/>
                    <a:lstStyle/>
                    <a:p>
                      <a:pPr algn="ctr"/>
                      <a:r>
                        <a:rPr lang="en-US" dirty="0"/>
                        <a:t>8.7%</a:t>
                      </a:r>
                    </a:p>
                  </a:txBody>
                  <a:tcPr/>
                </a:tc>
                <a:tc>
                  <a:txBody>
                    <a:bodyPr/>
                    <a:lstStyle/>
                    <a:p>
                      <a:pPr algn="ctr"/>
                      <a:r>
                        <a:rPr lang="en-US" dirty="0"/>
                        <a:t>2.9%</a:t>
                      </a:r>
                    </a:p>
                  </a:txBody>
                  <a:tcPr>
                    <a:solidFill>
                      <a:schemeClr val="accent6">
                        <a:lumMod val="60000"/>
                        <a:lumOff val="40000"/>
                      </a:schemeClr>
                    </a:solidFill>
                  </a:tcPr>
                </a:tc>
                <a:extLst>
                  <a:ext uri="{0D108BD9-81ED-4DB2-BD59-A6C34878D82A}">
                    <a16:rowId xmlns:a16="http://schemas.microsoft.com/office/drawing/2014/main" val="1369693314"/>
                  </a:ext>
                </a:extLst>
              </a:tr>
              <a:tr h="232708">
                <a:tc>
                  <a:txBody>
                    <a:bodyPr/>
                    <a:lstStyle/>
                    <a:p>
                      <a:r>
                        <a:rPr lang="en-US" dirty="0"/>
                        <a:t>Lack of control and/or inexperience of motorcyclists</a:t>
                      </a:r>
                    </a:p>
                  </a:txBody>
                  <a:tcPr/>
                </a:tc>
                <a:tc>
                  <a:txBody>
                    <a:bodyPr/>
                    <a:lstStyle/>
                    <a:p>
                      <a:pPr algn="ctr"/>
                      <a:r>
                        <a:rPr lang="en-US" dirty="0"/>
                        <a:t>0.2%</a:t>
                      </a:r>
                    </a:p>
                  </a:txBody>
                  <a:tcPr/>
                </a:tc>
                <a:tc>
                  <a:txBody>
                    <a:bodyPr/>
                    <a:lstStyle/>
                    <a:p>
                      <a:pPr algn="ctr"/>
                      <a:r>
                        <a:rPr lang="en-US" dirty="0"/>
                        <a:t>5.1%</a:t>
                      </a:r>
                    </a:p>
                  </a:txBody>
                  <a:tcPr>
                    <a:solidFill>
                      <a:schemeClr val="accent3">
                        <a:lumMod val="60000"/>
                        <a:lumOff val="40000"/>
                      </a:schemeClr>
                    </a:solidFill>
                  </a:tcPr>
                </a:tc>
                <a:extLst>
                  <a:ext uri="{0D108BD9-81ED-4DB2-BD59-A6C34878D82A}">
                    <a16:rowId xmlns:a16="http://schemas.microsoft.com/office/drawing/2014/main" val="4115412497"/>
                  </a:ext>
                </a:extLst>
              </a:tr>
              <a:tr h="232708">
                <a:tc>
                  <a:txBody>
                    <a:bodyPr/>
                    <a:lstStyle/>
                    <a:p>
                      <a:r>
                        <a:rPr lang="en-US" dirty="0"/>
                        <a:t>Don’t know</a:t>
                      </a:r>
                    </a:p>
                  </a:txBody>
                  <a:tcPr/>
                </a:tc>
                <a:tc>
                  <a:txBody>
                    <a:bodyPr/>
                    <a:lstStyle/>
                    <a:p>
                      <a:pPr algn="ctr"/>
                      <a:r>
                        <a:rPr lang="en-US" dirty="0"/>
                        <a:t>11.4%</a:t>
                      </a:r>
                    </a:p>
                  </a:txBody>
                  <a:tcPr/>
                </a:tc>
                <a:tc>
                  <a:txBody>
                    <a:bodyPr/>
                    <a:lstStyle/>
                    <a:p>
                      <a:pPr algn="ctr"/>
                      <a:r>
                        <a:rPr lang="en-US" dirty="0"/>
                        <a:t>18.6%</a:t>
                      </a:r>
                    </a:p>
                  </a:txBody>
                  <a:tcPr>
                    <a:solidFill>
                      <a:schemeClr val="accent3">
                        <a:lumMod val="60000"/>
                        <a:lumOff val="40000"/>
                      </a:schemeClr>
                    </a:solidFill>
                  </a:tcPr>
                </a:tc>
                <a:extLst>
                  <a:ext uri="{0D108BD9-81ED-4DB2-BD59-A6C34878D82A}">
                    <a16:rowId xmlns:a16="http://schemas.microsoft.com/office/drawing/2014/main" val="1283935168"/>
                  </a:ext>
                </a:extLst>
              </a:tr>
            </a:tbl>
          </a:graphicData>
        </a:graphic>
      </p:graphicFrame>
      <p:sp>
        <p:nvSpPr>
          <p:cNvPr id="7" name="TextBox 6">
            <a:extLst>
              <a:ext uri="{FF2B5EF4-FFF2-40B4-BE49-F238E27FC236}">
                <a16:creationId xmlns:a16="http://schemas.microsoft.com/office/drawing/2014/main" id="{2B7AE7F2-4219-E38D-9747-E5BD46AA334F}"/>
              </a:ext>
            </a:extLst>
          </p:cNvPr>
          <p:cNvSpPr txBox="1"/>
          <p:nvPr/>
        </p:nvSpPr>
        <p:spPr>
          <a:xfrm>
            <a:off x="7192978" y="2260692"/>
            <a:ext cx="1769953" cy="2893100"/>
          </a:xfrm>
          <a:prstGeom prst="rect">
            <a:avLst/>
          </a:prstGeom>
          <a:noFill/>
        </p:spPr>
        <p:txBody>
          <a:bodyPr wrap="square">
            <a:spAutoFit/>
          </a:bodyPr>
          <a:lstStyle/>
          <a:p>
            <a:r>
              <a:rPr lang="en-US" sz="1400" dirty="0">
                <a:solidFill>
                  <a:schemeClr val="accent3"/>
                </a:solidFill>
                <a:latin typeface="Urbane Demi Bold" panose="00000700000000000000" pitchFamily="2" charset="0"/>
                <a:cs typeface="Arial" panose="020B0604020202020204" pitchFamily="34" charset="0"/>
              </a:rPr>
              <a:t>Due to the number of possible response options for this question, only those with significant differences between 2023 overall % and 2024 overall % are listed.</a:t>
            </a:r>
          </a:p>
        </p:txBody>
      </p:sp>
    </p:spTree>
    <p:extLst>
      <p:ext uri="{BB962C8B-B14F-4D97-AF65-F5344CB8AC3E}">
        <p14:creationId xmlns:p14="http://schemas.microsoft.com/office/powerpoint/2010/main" val="3150247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F93C5B-F95A-1EE9-4BE0-37BE80F8B30F}"/>
              </a:ext>
            </a:extLst>
          </p:cNvPr>
          <p:cNvSpPr>
            <a:spLocks noGrp="1"/>
          </p:cNvSpPr>
          <p:nvPr>
            <p:ph type="body" sz="quarter" idx="12"/>
          </p:nvPr>
        </p:nvSpPr>
        <p:spPr/>
        <p:txBody>
          <a:bodyPr>
            <a:normAutofit lnSpcReduction="10000"/>
          </a:bodyPr>
          <a:lstStyle/>
          <a:p>
            <a:r>
              <a:rPr lang="en-US"/>
              <a:t>How much do you believe people who are important to you would approve or disapprove of the following behaviors? - Driving after consuming alcohol</a:t>
            </a:r>
          </a:p>
        </p:txBody>
      </p:sp>
      <p:sp>
        <p:nvSpPr>
          <p:cNvPr id="3" name="Title 2">
            <a:extLst>
              <a:ext uri="{FF2B5EF4-FFF2-40B4-BE49-F238E27FC236}">
                <a16:creationId xmlns:a16="http://schemas.microsoft.com/office/drawing/2014/main" id="{071C2476-F873-8AFF-6817-44728D9B47F5}"/>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001E1533-9568-9350-7F0F-7DC50D663903}"/>
              </a:ext>
            </a:extLst>
          </p:cNvPr>
          <p:cNvGraphicFramePr>
            <a:graphicFrameLocks noGrp="1"/>
          </p:cNvGraphicFramePr>
          <p:nvPr>
            <p:extLst>
              <p:ext uri="{D42A27DB-BD31-4B8C-83A1-F6EECF244321}">
                <p14:modId xmlns:p14="http://schemas.microsoft.com/office/powerpoint/2010/main" val="2564832418"/>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73.4%</a:t>
                      </a:r>
                    </a:p>
                  </a:txBody>
                  <a:tcPr/>
                </a:tc>
                <a:tc>
                  <a:txBody>
                    <a:bodyPr/>
                    <a:lstStyle/>
                    <a:p>
                      <a:pPr algn="ctr"/>
                      <a:r>
                        <a:rPr lang="en-US" dirty="0"/>
                        <a:t>72.6%</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17.6%</a:t>
                      </a:r>
                    </a:p>
                  </a:txBody>
                  <a:tcPr/>
                </a:tc>
                <a:tc>
                  <a:txBody>
                    <a:bodyPr/>
                    <a:lstStyle/>
                    <a:p>
                      <a:pPr algn="ctr"/>
                      <a:r>
                        <a:rPr lang="en-US" dirty="0"/>
                        <a:t>16.7%</a:t>
                      </a:r>
                    </a:p>
                  </a:txBody>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3.9%</a:t>
                      </a:r>
                    </a:p>
                  </a:txBody>
                  <a:tcPr/>
                </a:tc>
                <a:tc>
                  <a:txBody>
                    <a:bodyPr/>
                    <a:lstStyle/>
                    <a:p>
                      <a:pPr algn="ctr"/>
                      <a:r>
                        <a:rPr lang="en-US" dirty="0"/>
                        <a:t>5.3%</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2.1%</a:t>
                      </a:r>
                    </a:p>
                  </a:txBody>
                  <a:tcPr/>
                </a:tc>
                <a:tc>
                  <a:txBody>
                    <a:bodyPr/>
                    <a:lstStyle/>
                    <a:p>
                      <a:pPr algn="ctr"/>
                      <a:r>
                        <a:rPr lang="en-US" dirty="0"/>
                        <a:t>2.0%</a:t>
                      </a:r>
                    </a:p>
                  </a:txBody>
                  <a:tcPr/>
                </a:tc>
                <a:extLst>
                  <a:ext uri="{0D108BD9-81ED-4DB2-BD59-A6C34878D82A}">
                    <a16:rowId xmlns:a16="http://schemas.microsoft.com/office/drawing/2014/main" val="1369693314"/>
                  </a:ext>
                </a:extLst>
              </a:tr>
              <a:tr h="370840">
                <a:tc>
                  <a:txBody>
                    <a:bodyPr/>
                    <a:lstStyle/>
                    <a:p>
                      <a:r>
                        <a:rPr lang="en-US" dirty="0"/>
                        <a:t>Strongly approve</a:t>
                      </a:r>
                    </a:p>
                  </a:txBody>
                  <a:tcPr/>
                </a:tc>
                <a:tc>
                  <a:txBody>
                    <a:bodyPr/>
                    <a:lstStyle/>
                    <a:p>
                      <a:pPr algn="ctr"/>
                      <a:r>
                        <a:rPr lang="en-US" dirty="0"/>
                        <a:t>3.0%</a:t>
                      </a:r>
                    </a:p>
                  </a:txBody>
                  <a:tcPr/>
                </a:tc>
                <a:tc>
                  <a:txBody>
                    <a:bodyPr/>
                    <a:lstStyle/>
                    <a:p>
                      <a:pPr algn="ctr"/>
                      <a:r>
                        <a:rPr lang="en-US" dirty="0"/>
                        <a:t>3.4%</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723477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E13AF9-935C-1F90-09EC-6BE709D69168}"/>
              </a:ext>
            </a:extLst>
          </p:cNvPr>
          <p:cNvSpPr>
            <a:spLocks noGrp="1"/>
          </p:cNvSpPr>
          <p:nvPr>
            <p:ph type="body" sz="quarter" idx="12"/>
          </p:nvPr>
        </p:nvSpPr>
        <p:spPr/>
        <p:txBody>
          <a:bodyPr>
            <a:normAutofit fontScale="92500" lnSpcReduction="10000"/>
          </a:bodyPr>
          <a:lstStyle/>
          <a:p>
            <a:r>
              <a:rPr lang="en-US"/>
              <a:t>How much do you believe people who are important to you would approve or disapprove of the following behaviors? - Asking someone who was not using a seat belt to use a seat belt</a:t>
            </a:r>
          </a:p>
        </p:txBody>
      </p:sp>
      <p:sp>
        <p:nvSpPr>
          <p:cNvPr id="3" name="Title 2">
            <a:extLst>
              <a:ext uri="{FF2B5EF4-FFF2-40B4-BE49-F238E27FC236}">
                <a16:creationId xmlns:a16="http://schemas.microsoft.com/office/drawing/2014/main" id="{BB11A8E0-8116-50C2-C95E-5B50B226CF04}"/>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9307EB08-5F7E-2856-988C-DC7A95F7A262}"/>
              </a:ext>
            </a:extLst>
          </p:cNvPr>
          <p:cNvGraphicFramePr>
            <a:graphicFrameLocks noGrp="1"/>
          </p:cNvGraphicFramePr>
          <p:nvPr>
            <p:extLst>
              <p:ext uri="{D42A27DB-BD31-4B8C-83A1-F6EECF244321}">
                <p14:modId xmlns:p14="http://schemas.microsoft.com/office/powerpoint/2010/main" val="142127019"/>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3.2%</a:t>
                      </a:r>
                    </a:p>
                  </a:txBody>
                  <a:tcPr/>
                </a:tc>
                <a:tc>
                  <a:txBody>
                    <a:bodyPr/>
                    <a:lstStyle/>
                    <a:p>
                      <a:pPr algn="ctr"/>
                      <a:r>
                        <a:rPr lang="en-US" dirty="0"/>
                        <a:t>3.8%</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2.6%</a:t>
                      </a:r>
                    </a:p>
                  </a:txBody>
                  <a:tcPr/>
                </a:tc>
                <a:tc>
                  <a:txBody>
                    <a:bodyPr/>
                    <a:lstStyle/>
                    <a:p>
                      <a:pPr algn="ctr"/>
                      <a:r>
                        <a:rPr lang="en-US" dirty="0"/>
                        <a:t>3.7%</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11.1%</a:t>
                      </a:r>
                    </a:p>
                  </a:txBody>
                  <a:tcPr/>
                </a:tc>
                <a:tc>
                  <a:txBody>
                    <a:bodyPr/>
                    <a:lstStyle/>
                    <a:p>
                      <a:pPr algn="ctr"/>
                      <a:r>
                        <a:rPr lang="en-US" dirty="0"/>
                        <a:t>11.5%</a:t>
                      </a:r>
                    </a:p>
                  </a:txBody>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21.6%</a:t>
                      </a:r>
                    </a:p>
                  </a:txBody>
                  <a:tcPr/>
                </a:tc>
                <a:tc>
                  <a:txBody>
                    <a:bodyPr/>
                    <a:lstStyle/>
                    <a:p>
                      <a:pPr algn="ctr"/>
                      <a:r>
                        <a:rPr lang="en-US" dirty="0"/>
                        <a:t>21.0%</a:t>
                      </a:r>
                    </a:p>
                  </a:txBody>
                  <a:tcPr/>
                </a:tc>
                <a:extLst>
                  <a:ext uri="{0D108BD9-81ED-4DB2-BD59-A6C34878D82A}">
                    <a16:rowId xmlns:a16="http://schemas.microsoft.com/office/drawing/2014/main" val="1369693314"/>
                  </a:ext>
                </a:extLst>
              </a:tr>
              <a:tr h="370840">
                <a:tc>
                  <a:txBody>
                    <a:bodyPr/>
                    <a:lstStyle/>
                    <a:p>
                      <a:r>
                        <a:rPr lang="en-US" dirty="0"/>
                        <a:t>Strongly approve</a:t>
                      </a:r>
                    </a:p>
                  </a:txBody>
                  <a:tcPr/>
                </a:tc>
                <a:tc>
                  <a:txBody>
                    <a:bodyPr/>
                    <a:lstStyle/>
                    <a:p>
                      <a:pPr algn="ctr"/>
                      <a:r>
                        <a:rPr lang="en-US" dirty="0"/>
                        <a:t>61.5%</a:t>
                      </a:r>
                    </a:p>
                  </a:txBody>
                  <a:tcPr/>
                </a:tc>
                <a:tc>
                  <a:txBody>
                    <a:bodyPr/>
                    <a:lstStyle/>
                    <a:p>
                      <a:pPr algn="ctr"/>
                      <a:r>
                        <a:rPr lang="en-US" dirty="0"/>
                        <a:t>60.1%</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044162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A0DEA8-B288-49FD-A246-3D324FFA1999}"/>
              </a:ext>
            </a:extLst>
          </p:cNvPr>
          <p:cNvSpPr>
            <a:spLocks noGrp="1"/>
          </p:cNvSpPr>
          <p:nvPr>
            <p:ph type="body" sz="quarter" idx="12"/>
          </p:nvPr>
        </p:nvSpPr>
        <p:spPr/>
        <p:txBody>
          <a:bodyPr>
            <a:normAutofit fontScale="85000" lnSpcReduction="20000"/>
          </a:bodyPr>
          <a:lstStyle/>
          <a:p>
            <a:r>
              <a:rPr lang="en-US"/>
              <a:t>How much do you believe people who are important to you would approve or disapprove of the following behaviors? - Taking some action to prevent someone who was going to drive who was perhaps too impaired to drive safely</a:t>
            </a:r>
          </a:p>
        </p:txBody>
      </p:sp>
      <p:sp>
        <p:nvSpPr>
          <p:cNvPr id="3" name="Title 2">
            <a:extLst>
              <a:ext uri="{FF2B5EF4-FFF2-40B4-BE49-F238E27FC236}">
                <a16:creationId xmlns:a16="http://schemas.microsoft.com/office/drawing/2014/main" id="{958853E3-2150-3042-8B9A-B27A4B9900B5}"/>
              </a:ext>
            </a:extLst>
          </p:cNvPr>
          <p:cNvSpPr>
            <a:spLocks noGrp="1"/>
          </p:cNvSpPr>
          <p:nvPr>
            <p:ph type="title"/>
          </p:nvPr>
        </p:nvSpPr>
        <p:spPr/>
        <p:txBody>
          <a:bodyPr/>
          <a:lstStyle/>
          <a:p>
            <a:r>
              <a:rPr lang="en-US"/>
              <a:t>DRIVING EXPECTATIONS</a:t>
            </a:r>
          </a:p>
        </p:txBody>
      </p:sp>
      <p:graphicFrame>
        <p:nvGraphicFramePr>
          <p:cNvPr id="4" name="Table 3">
            <a:extLst>
              <a:ext uri="{FF2B5EF4-FFF2-40B4-BE49-F238E27FC236}">
                <a16:creationId xmlns:a16="http://schemas.microsoft.com/office/drawing/2014/main" id="{29F885DF-ECB0-A427-6EFA-5FD6D1F53AFE}"/>
              </a:ext>
            </a:extLst>
          </p:cNvPr>
          <p:cNvGraphicFramePr>
            <a:graphicFrameLocks noGrp="1"/>
          </p:cNvGraphicFramePr>
          <p:nvPr>
            <p:extLst>
              <p:ext uri="{D42A27DB-BD31-4B8C-83A1-F6EECF244321}">
                <p14:modId xmlns:p14="http://schemas.microsoft.com/office/powerpoint/2010/main" val="3807580222"/>
              </p:ext>
            </p:extLst>
          </p:nvPr>
        </p:nvGraphicFramePr>
        <p:xfrm>
          <a:off x="487680" y="1768192"/>
          <a:ext cx="6096000" cy="2763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disapprove</a:t>
                      </a:r>
                    </a:p>
                  </a:txBody>
                  <a:tcPr/>
                </a:tc>
                <a:tc>
                  <a:txBody>
                    <a:bodyPr/>
                    <a:lstStyle/>
                    <a:p>
                      <a:pPr algn="ctr"/>
                      <a:r>
                        <a:rPr lang="en-US" dirty="0"/>
                        <a:t>3.1%</a:t>
                      </a:r>
                    </a:p>
                  </a:txBody>
                  <a:tcPr/>
                </a:tc>
                <a:tc>
                  <a:txBody>
                    <a:bodyPr/>
                    <a:lstStyle/>
                    <a:p>
                      <a:pPr algn="ctr"/>
                      <a:r>
                        <a:rPr lang="en-US" dirty="0"/>
                        <a:t>3.6%</a:t>
                      </a:r>
                    </a:p>
                  </a:txBody>
                  <a:tcPr/>
                </a:tc>
                <a:extLst>
                  <a:ext uri="{0D108BD9-81ED-4DB2-BD59-A6C34878D82A}">
                    <a16:rowId xmlns:a16="http://schemas.microsoft.com/office/drawing/2014/main" val="3989555942"/>
                  </a:ext>
                </a:extLst>
              </a:tr>
              <a:tr h="370840">
                <a:tc>
                  <a:txBody>
                    <a:bodyPr/>
                    <a:lstStyle/>
                    <a:p>
                      <a:r>
                        <a:rPr lang="en-US" dirty="0"/>
                        <a:t>Somewhat disapprove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1.5%</a:t>
                      </a:r>
                    </a:p>
                  </a:txBody>
                  <a:tcPr/>
                </a:tc>
                <a:tc>
                  <a:txBody>
                    <a:bodyPr/>
                    <a:lstStyle/>
                    <a:p>
                      <a:pPr algn="ctr"/>
                      <a:r>
                        <a:rPr lang="en-US" dirty="0"/>
                        <a:t>2.5%</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Neither approve nor disapprove</a:t>
                      </a:r>
                    </a:p>
                  </a:txBody>
                  <a:tcPr/>
                </a:tc>
                <a:tc>
                  <a:txBody>
                    <a:bodyPr/>
                    <a:lstStyle/>
                    <a:p>
                      <a:pPr algn="ctr"/>
                      <a:r>
                        <a:rPr lang="en-US" dirty="0"/>
                        <a:t>4.9%</a:t>
                      </a:r>
                    </a:p>
                  </a:txBody>
                  <a:tcPr/>
                </a:tc>
                <a:tc>
                  <a:txBody>
                    <a:bodyPr/>
                    <a:lstStyle/>
                    <a:p>
                      <a:pPr algn="ctr"/>
                      <a:r>
                        <a:rPr lang="en-US" dirty="0"/>
                        <a:t>5.7%</a:t>
                      </a:r>
                    </a:p>
                  </a:txBody>
                  <a:tcPr/>
                </a:tc>
                <a:extLst>
                  <a:ext uri="{0D108BD9-81ED-4DB2-BD59-A6C34878D82A}">
                    <a16:rowId xmlns:a16="http://schemas.microsoft.com/office/drawing/2014/main" val="2744976052"/>
                  </a:ext>
                </a:extLst>
              </a:tr>
              <a:tr h="370840">
                <a:tc>
                  <a:txBody>
                    <a:bodyPr/>
                    <a:lstStyle/>
                    <a:p>
                      <a:r>
                        <a:rPr lang="en-US" dirty="0"/>
                        <a:t>Somewhat approve</a:t>
                      </a:r>
                    </a:p>
                  </a:txBody>
                  <a:tcPr/>
                </a:tc>
                <a:tc>
                  <a:txBody>
                    <a:bodyPr/>
                    <a:lstStyle/>
                    <a:p>
                      <a:pPr algn="ctr"/>
                      <a:r>
                        <a:rPr lang="en-US" dirty="0"/>
                        <a:t>14.7%</a:t>
                      </a:r>
                    </a:p>
                  </a:txBody>
                  <a:tcPr/>
                </a:tc>
                <a:tc>
                  <a:txBody>
                    <a:bodyPr/>
                    <a:lstStyle/>
                    <a:p>
                      <a:pPr algn="ctr"/>
                      <a:r>
                        <a:rPr lang="en-US" dirty="0"/>
                        <a:t>14.8%</a:t>
                      </a:r>
                    </a:p>
                  </a:txBody>
                  <a:tcPr/>
                </a:tc>
                <a:extLst>
                  <a:ext uri="{0D108BD9-81ED-4DB2-BD59-A6C34878D82A}">
                    <a16:rowId xmlns:a16="http://schemas.microsoft.com/office/drawing/2014/main" val="1369693314"/>
                  </a:ext>
                </a:extLst>
              </a:tr>
              <a:tr h="370840">
                <a:tc>
                  <a:txBody>
                    <a:bodyPr/>
                    <a:lstStyle/>
                    <a:p>
                      <a:r>
                        <a:rPr lang="en-US" dirty="0"/>
                        <a:t>Strongly approve</a:t>
                      </a:r>
                    </a:p>
                  </a:txBody>
                  <a:tcPr/>
                </a:tc>
                <a:tc>
                  <a:txBody>
                    <a:bodyPr/>
                    <a:lstStyle/>
                    <a:p>
                      <a:pPr algn="ctr"/>
                      <a:r>
                        <a:rPr lang="en-US" dirty="0"/>
                        <a:t>75.7%</a:t>
                      </a:r>
                    </a:p>
                  </a:txBody>
                  <a:tcPr/>
                </a:tc>
                <a:tc>
                  <a:txBody>
                    <a:bodyPr/>
                    <a:lstStyle/>
                    <a:p>
                      <a:pPr algn="ctr"/>
                      <a:r>
                        <a:rPr lang="en-US" dirty="0"/>
                        <a:t>73.5%</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67557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EA3F6-6573-D045-AFC4-08062F6FBAC7}"/>
              </a:ext>
            </a:extLst>
          </p:cNvPr>
          <p:cNvSpPr>
            <a:spLocks noGrp="1"/>
          </p:cNvSpPr>
          <p:nvPr>
            <p:ph type="body" sz="quarter" idx="12"/>
          </p:nvPr>
        </p:nvSpPr>
        <p:spPr/>
        <p:txBody>
          <a:bodyPr/>
          <a:lstStyle/>
          <a:p>
            <a:r>
              <a:rPr lang="en-US"/>
              <a:t>In your opinion, how often do MOST PEOPLE in your community… - Drive after consuming alcohol?</a:t>
            </a:r>
          </a:p>
        </p:txBody>
      </p:sp>
      <p:sp>
        <p:nvSpPr>
          <p:cNvPr id="3" name="Title 2">
            <a:extLst>
              <a:ext uri="{FF2B5EF4-FFF2-40B4-BE49-F238E27FC236}">
                <a16:creationId xmlns:a16="http://schemas.microsoft.com/office/drawing/2014/main" id="{49503518-99FD-5FC9-A3D7-2DAB193B6DB0}"/>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8286EC98-6E01-1467-A568-056E08E0B073}"/>
              </a:ext>
            </a:extLst>
          </p:cNvPr>
          <p:cNvGraphicFramePr>
            <a:graphicFrameLocks noGrp="1"/>
          </p:cNvGraphicFramePr>
          <p:nvPr>
            <p:extLst>
              <p:ext uri="{D42A27DB-BD31-4B8C-83A1-F6EECF244321}">
                <p14:modId xmlns:p14="http://schemas.microsoft.com/office/powerpoint/2010/main" val="523865874"/>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7.6%</a:t>
                      </a:r>
                    </a:p>
                  </a:txBody>
                  <a:tcPr/>
                </a:tc>
                <a:tc>
                  <a:txBody>
                    <a:bodyPr/>
                    <a:lstStyle/>
                    <a:p>
                      <a:pPr algn="ctr"/>
                      <a:r>
                        <a:rPr lang="en-US" dirty="0"/>
                        <a:t>9.5%</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26.9%</a:t>
                      </a:r>
                    </a:p>
                  </a:txBody>
                  <a:tcPr/>
                </a:tc>
                <a:tc>
                  <a:txBody>
                    <a:bodyPr/>
                    <a:lstStyle/>
                    <a:p>
                      <a:pPr algn="ctr"/>
                      <a:r>
                        <a:rPr lang="en-US" dirty="0"/>
                        <a:t>27.0%</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53.4%</a:t>
                      </a:r>
                    </a:p>
                  </a:txBody>
                  <a:tcPr/>
                </a:tc>
                <a:tc>
                  <a:txBody>
                    <a:bodyPr/>
                    <a:lstStyle/>
                    <a:p>
                      <a:pPr algn="ctr"/>
                      <a:r>
                        <a:rPr lang="en-US" dirty="0"/>
                        <a:t>52.2%</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10.2%</a:t>
                      </a:r>
                    </a:p>
                  </a:txBody>
                  <a:tcPr/>
                </a:tc>
                <a:tc>
                  <a:txBody>
                    <a:bodyPr/>
                    <a:lstStyle/>
                    <a:p>
                      <a:pPr algn="ctr"/>
                      <a:r>
                        <a:rPr lang="en-US" dirty="0"/>
                        <a:t>9.5%</a:t>
                      </a:r>
                    </a:p>
                  </a:txBody>
                  <a:tcPr/>
                </a:tc>
                <a:extLst>
                  <a:ext uri="{0D108BD9-81ED-4DB2-BD59-A6C34878D82A}">
                    <a16:rowId xmlns:a16="http://schemas.microsoft.com/office/drawing/2014/main" val="1369693314"/>
                  </a:ext>
                </a:extLst>
              </a:tr>
              <a:tr h="370840">
                <a:tc>
                  <a:txBody>
                    <a:bodyPr/>
                    <a:lstStyle/>
                    <a:p>
                      <a:r>
                        <a:rPr lang="en-US" dirty="0"/>
                        <a:t>Always</a:t>
                      </a:r>
                    </a:p>
                  </a:txBody>
                  <a:tcPr/>
                </a:tc>
                <a:tc>
                  <a:txBody>
                    <a:bodyPr/>
                    <a:lstStyle/>
                    <a:p>
                      <a:pPr algn="ctr"/>
                      <a:r>
                        <a:rPr lang="en-US" dirty="0"/>
                        <a:t>1.9%</a:t>
                      </a:r>
                    </a:p>
                  </a:txBody>
                  <a:tcPr/>
                </a:tc>
                <a:tc>
                  <a:txBody>
                    <a:bodyPr/>
                    <a:lstStyle/>
                    <a:p>
                      <a:pPr algn="ctr"/>
                      <a:r>
                        <a:rPr lang="en-US" dirty="0"/>
                        <a:t>1.7%</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101823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3340F-7BFF-A79E-C876-2C9054FD0E53}"/>
              </a:ext>
            </a:extLst>
          </p:cNvPr>
          <p:cNvSpPr>
            <a:spLocks noGrp="1"/>
          </p:cNvSpPr>
          <p:nvPr>
            <p:ph type="body" sz="quarter" idx="12"/>
          </p:nvPr>
        </p:nvSpPr>
        <p:spPr/>
        <p:txBody>
          <a:bodyPr/>
          <a:lstStyle/>
          <a:p>
            <a:r>
              <a:rPr lang="en-US"/>
              <a:t>In your opinion, how often do MOST PEOPLE in your community… - Drive 10 mph or more over the speed limit?</a:t>
            </a:r>
          </a:p>
        </p:txBody>
      </p:sp>
      <p:sp>
        <p:nvSpPr>
          <p:cNvPr id="3" name="Title 2">
            <a:extLst>
              <a:ext uri="{FF2B5EF4-FFF2-40B4-BE49-F238E27FC236}">
                <a16:creationId xmlns:a16="http://schemas.microsoft.com/office/drawing/2014/main" id="{D8E787DE-6CD4-8D69-ACD0-C60A5D89D806}"/>
              </a:ext>
            </a:extLst>
          </p:cNvPr>
          <p:cNvSpPr>
            <a:spLocks noGrp="1"/>
          </p:cNvSpPr>
          <p:nvPr>
            <p:ph type="title"/>
          </p:nvPr>
        </p:nvSpPr>
        <p:spPr/>
        <p:txBody>
          <a:bodyPr/>
          <a:lstStyle/>
          <a:p>
            <a:r>
              <a:rPr lang="en-US"/>
              <a:t>COMMUNITY PERCEPTIONS</a:t>
            </a:r>
          </a:p>
        </p:txBody>
      </p:sp>
      <p:graphicFrame>
        <p:nvGraphicFramePr>
          <p:cNvPr id="5" name="Table 4">
            <a:extLst>
              <a:ext uri="{FF2B5EF4-FFF2-40B4-BE49-F238E27FC236}">
                <a16:creationId xmlns:a16="http://schemas.microsoft.com/office/drawing/2014/main" id="{6A8AAE38-1428-051C-7EE2-5D3A6DAF4116}"/>
              </a:ext>
            </a:extLst>
          </p:cNvPr>
          <p:cNvGraphicFramePr>
            <a:graphicFrameLocks noGrp="1"/>
          </p:cNvGraphicFramePr>
          <p:nvPr>
            <p:extLst>
              <p:ext uri="{D42A27DB-BD31-4B8C-83A1-F6EECF244321}">
                <p14:modId xmlns:p14="http://schemas.microsoft.com/office/powerpoint/2010/main" val="2679194617"/>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4.1%</a:t>
                      </a:r>
                    </a:p>
                  </a:txBody>
                  <a:tcPr/>
                </a:tc>
                <a:tc>
                  <a:txBody>
                    <a:bodyPr/>
                    <a:lstStyle/>
                    <a:p>
                      <a:pPr algn="ctr"/>
                      <a:r>
                        <a:rPr lang="en-US" dirty="0"/>
                        <a:t>4.5%</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9.5%</a:t>
                      </a:r>
                    </a:p>
                  </a:txBody>
                  <a:tcPr/>
                </a:tc>
                <a:tc>
                  <a:txBody>
                    <a:bodyPr/>
                    <a:lstStyle/>
                    <a:p>
                      <a:pPr algn="ctr"/>
                      <a:r>
                        <a:rPr lang="en-US" dirty="0"/>
                        <a:t>11.4%</a:t>
                      </a:r>
                    </a:p>
                  </a:txBody>
                  <a:tcPr>
                    <a:solidFill>
                      <a:schemeClr val="accent3">
                        <a:lumMod val="60000"/>
                        <a:lumOff val="40000"/>
                      </a:schemeClr>
                    </a:solidFill>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44.3%</a:t>
                      </a:r>
                    </a:p>
                  </a:txBody>
                  <a:tcPr/>
                </a:tc>
                <a:tc>
                  <a:txBody>
                    <a:bodyPr/>
                    <a:lstStyle/>
                    <a:p>
                      <a:pPr algn="ctr"/>
                      <a:r>
                        <a:rPr lang="en-US" dirty="0"/>
                        <a:t>42.4%</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34.6%</a:t>
                      </a:r>
                    </a:p>
                  </a:txBody>
                  <a:tcPr/>
                </a:tc>
                <a:tc>
                  <a:txBody>
                    <a:bodyPr/>
                    <a:lstStyle/>
                    <a:p>
                      <a:pPr algn="ctr"/>
                      <a:r>
                        <a:rPr lang="en-US" dirty="0"/>
                        <a:t>33.3%</a:t>
                      </a:r>
                    </a:p>
                  </a:txBody>
                  <a:tcPr/>
                </a:tc>
                <a:extLst>
                  <a:ext uri="{0D108BD9-81ED-4DB2-BD59-A6C34878D82A}">
                    <a16:rowId xmlns:a16="http://schemas.microsoft.com/office/drawing/2014/main" val="1369693314"/>
                  </a:ext>
                </a:extLst>
              </a:tr>
              <a:tr h="370840">
                <a:tc>
                  <a:txBody>
                    <a:bodyPr/>
                    <a:lstStyle/>
                    <a:p>
                      <a:r>
                        <a:rPr lang="en-US" dirty="0"/>
                        <a:t>Always</a:t>
                      </a:r>
                    </a:p>
                  </a:txBody>
                  <a:tcPr/>
                </a:tc>
                <a:tc>
                  <a:txBody>
                    <a:bodyPr/>
                    <a:lstStyle/>
                    <a:p>
                      <a:pPr algn="ctr"/>
                      <a:r>
                        <a:rPr lang="en-US" dirty="0"/>
                        <a:t>7.5%</a:t>
                      </a:r>
                    </a:p>
                  </a:txBody>
                  <a:tcPr/>
                </a:tc>
                <a:tc>
                  <a:txBody>
                    <a:bodyPr/>
                    <a:lstStyle/>
                    <a:p>
                      <a:pPr algn="ctr"/>
                      <a:r>
                        <a:rPr lang="en-US" dirty="0"/>
                        <a:t>8.4%</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682665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3956E6-4F76-B7A5-98E8-12766716ECE0}"/>
              </a:ext>
            </a:extLst>
          </p:cNvPr>
          <p:cNvSpPr>
            <a:spLocks noGrp="1"/>
          </p:cNvSpPr>
          <p:nvPr>
            <p:ph type="body" sz="quarter" idx="12"/>
          </p:nvPr>
        </p:nvSpPr>
        <p:spPr/>
        <p:txBody>
          <a:bodyPr>
            <a:normAutofit lnSpcReduction="10000"/>
          </a:bodyPr>
          <a:lstStyle/>
          <a:p>
            <a:r>
              <a:rPr lang="en-US" dirty="0"/>
              <a:t>In your opinion, how often do MOST PEOPLE in your community... – Ask someone who is not using a seat belt to use a seat belt?</a:t>
            </a:r>
          </a:p>
        </p:txBody>
      </p:sp>
      <p:sp>
        <p:nvSpPr>
          <p:cNvPr id="3" name="Title 2">
            <a:extLst>
              <a:ext uri="{FF2B5EF4-FFF2-40B4-BE49-F238E27FC236}">
                <a16:creationId xmlns:a16="http://schemas.microsoft.com/office/drawing/2014/main" id="{80713E1F-7818-D5C0-6DF3-A8DB3CF1EBBB}"/>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1CC4C6D0-E0AA-3D87-EE7D-8A3F7FBFB8F7}"/>
              </a:ext>
            </a:extLst>
          </p:cNvPr>
          <p:cNvGraphicFramePr>
            <a:graphicFrameLocks noGrp="1"/>
          </p:cNvGraphicFramePr>
          <p:nvPr>
            <p:extLst>
              <p:ext uri="{D42A27DB-BD31-4B8C-83A1-F6EECF244321}">
                <p14:modId xmlns:p14="http://schemas.microsoft.com/office/powerpoint/2010/main" val="1490271503"/>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6.6%</a:t>
                      </a:r>
                    </a:p>
                  </a:txBody>
                  <a:tcPr/>
                </a:tc>
                <a:tc>
                  <a:txBody>
                    <a:bodyPr/>
                    <a:lstStyle/>
                    <a:p>
                      <a:pPr algn="ctr"/>
                      <a:r>
                        <a:rPr lang="en-US" dirty="0"/>
                        <a:t>6.9%</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21.2%</a:t>
                      </a:r>
                    </a:p>
                  </a:txBody>
                  <a:tcPr/>
                </a:tc>
                <a:tc>
                  <a:txBody>
                    <a:bodyPr/>
                    <a:lstStyle/>
                    <a:p>
                      <a:pPr algn="ctr"/>
                      <a:r>
                        <a:rPr lang="en-US" dirty="0"/>
                        <a:t>22.1%</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32.9%</a:t>
                      </a:r>
                    </a:p>
                  </a:txBody>
                  <a:tcPr/>
                </a:tc>
                <a:tc>
                  <a:txBody>
                    <a:bodyPr/>
                    <a:lstStyle/>
                    <a:p>
                      <a:pPr algn="ctr"/>
                      <a:r>
                        <a:rPr lang="en-US" dirty="0"/>
                        <a:t>34.2%</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28.6%</a:t>
                      </a:r>
                    </a:p>
                  </a:txBody>
                  <a:tcPr/>
                </a:tc>
                <a:tc>
                  <a:txBody>
                    <a:bodyPr/>
                    <a:lstStyle/>
                    <a:p>
                      <a:pPr algn="ctr"/>
                      <a:r>
                        <a:rPr lang="en-US" dirty="0"/>
                        <a:t>24.9%</a:t>
                      </a:r>
                    </a:p>
                  </a:txBody>
                  <a:tcPr>
                    <a:solidFill>
                      <a:schemeClr val="accent6">
                        <a:lumMod val="60000"/>
                        <a:lumOff val="40000"/>
                      </a:schemeClr>
                    </a:solidFill>
                  </a:tcPr>
                </a:tc>
                <a:extLst>
                  <a:ext uri="{0D108BD9-81ED-4DB2-BD59-A6C34878D82A}">
                    <a16:rowId xmlns:a16="http://schemas.microsoft.com/office/drawing/2014/main" val="1369693314"/>
                  </a:ext>
                </a:extLst>
              </a:tr>
              <a:tr h="370840">
                <a:tc>
                  <a:txBody>
                    <a:bodyPr/>
                    <a:lstStyle/>
                    <a:p>
                      <a:r>
                        <a:rPr lang="en-US" dirty="0"/>
                        <a:t>Always</a:t>
                      </a:r>
                    </a:p>
                  </a:txBody>
                  <a:tcPr/>
                </a:tc>
                <a:tc>
                  <a:txBody>
                    <a:bodyPr/>
                    <a:lstStyle/>
                    <a:p>
                      <a:pPr algn="ctr"/>
                      <a:r>
                        <a:rPr lang="en-US" dirty="0"/>
                        <a:t>10.7%</a:t>
                      </a:r>
                    </a:p>
                  </a:txBody>
                  <a:tcPr/>
                </a:tc>
                <a:tc>
                  <a:txBody>
                    <a:bodyPr/>
                    <a:lstStyle/>
                    <a:p>
                      <a:pPr algn="ctr"/>
                      <a:r>
                        <a:rPr lang="en-US" dirty="0"/>
                        <a:t>11.9%</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202067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99E88-5F7A-26E0-A5FD-55FEB25A1C0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8F6AD1-7808-D59B-6C96-D5D6BBA11D86}"/>
              </a:ext>
            </a:extLst>
          </p:cNvPr>
          <p:cNvSpPr>
            <a:spLocks noGrp="1"/>
          </p:cNvSpPr>
          <p:nvPr>
            <p:ph type="body" sz="quarter" idx="12"/>
          </p:nvPr>
        </p:nvSpPr>
        <p:spPr/>
        <p:txBody>
          <a:bodyPr>
            <a:normAutofit fontScale="92500" lnSpcReduction="10000"/>
          </a:bodyPr>
          <a:lstStyle/>
          <a:p>
            <a:r>
              <a:rPr lang="en-US" dirty="0"/>
              <a:t>In your opinion, how often do MOST PEOPLE in your community... - Take some action to prevent someone who is going to drive who is perhaps too impaired to drive safely</a:t>
            </a:r>
          </a:p>
        </p:txBody>
      </p:sp>
      <p:sp>
        <p:nvSpPr>
          <p:cNvPr id="3" name="Title 2">
            <a:extLst>
              <a:ext uri="{FF2B5EF4-FFF2-40B4-BE49-F238E27FC236}">
                <a16:creationId xmlns:a16="http://schemas.microsoft.com/office/drawing/2014/main" id="{E94C211A-3CEB-6549-2854-A285B27D027B}"/>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7B061247-4568-32B2-4ACB-2AC6E31C699F}"/>
              </a:ext>
            </a:extLst>
          </p:cNvPr>
          <p:cNvGraphicFramePr>
            <a:graphicFrameLocks noGrp="1"/>
          </p:cNvGraphicFramePr>
          <p:nvPr>
            <p:extLst>
              <p:ext uri="{D42A27DB-BD31-4B8C-83A1-F6EECF244321}">
                <p14:modId xmlns:p14="http://schemas.microsoft.com/office/powerpoint/2010/main" val="502479808"/>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4.2%</a:t>
                      </a:r>
                    </a:p>
                  </a:txBody>
                  <a:tcPr/>
                </a:tc>
                <a:tc>
                  <a:txBody>
                    <a:bodyPr/>
                    <a:lstStyle/>
                    <a:p>
                      <a:pPr algn="ctr"/>
                      <a:r>
                        <a:rPr lang="en-US" dirty="0"/>
                        <a:t>4.0%</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13.4%</a:t>
                      </a:r>
                    </a:p>
                  </a:txBody>
                  <a:tcPr/>
                </a:tc>
                <a:tc>
                  <a:txBody>
                    <a:bodyPr/>
                    <a:lstStyle/>
                    <a:p>
                      <a:pPr algn="ctr"/>
                      <a:r>
                        <a:rPr lang="en-US" dirty="0"/>
                        <a:t>14.2%</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37.9%</a:t>
                      </a:r>
                    </a:p>
                  </a:txBody>
                  <a:tcPr/>
                </a:tc>
                <a:tc>
                  <a:txBody>
                    <a:bodyPr/>
                    <a:lstStyle/>
                    <a:p>
                      <a:pPr algn="ctr"/>
                      <a:r>
                        <a:rPr lang="en-US" dirty="0"/>
                        <a:t>40.1%</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33.9%</a:t>
                      </a:r>
                    </a:p>
                  </a:txBody>
                  <a:tcPr/>
                </a:tc>
                <a:tc>
                  <a:txBody>
                    <a:bodyPr/>
                    <a:lstStyle/>
                    <a:p>
                      <a:pPr algn="ctr"/>
                      <a:r>
                        <a:rPr lang="en-US" dirty="0"/>
                        <a:t>30.1%</a:t>
                      </a:r>
                    </a:p>
                  </a:txBody>
                  <a:tcPr>
                    <a:solidFill>
                      <a:schemeClr val="accent6">
                        <a:lumMod val="60000"/>
                        <a:lumOff val="40000"/>
                      </a:schemeClr>
                    </a:solidFill>
                  </a:tcPr>
                </a:tc>
                <a:extLst>
                  <a:ext uri="{0D108BD9-81ED-4DB2-BD59-A6C34878D82A}">
                    <a16:rowId xmlns:a16="http://schemas.microsoft.com/office/drawing/2014/main" val="1369693314"/>
                  </a:ext>
                </a:extLst>
              </a:tr>
              <a:tr h="370840">
                <a:tc>
                  <a:txBody>
                    <a:bodyPr/>
                    <a:lstStyle/>
                    <a:p>
                      <a:r>
                        <a:rPr lang="en-US" dirty="0"/>
                        <a:t>Always</a:t>
                      </a:r>
                    </a:p>
                  </a:txBody>
                  <a:tcPr/>
                </a:tc>
                <a:tc>
                  <a:txBody>
                    <a:bodyPr/>
                    <a:lstStyle/>
                    <a:p>
                      <a:pPr algn="ctr"/>
                      <a:r>
                        <a:rPr lang="en-US" dirty="0"/>
                        <a:t>10.6%</a:t>
                      </a:r>
                    </a:p>
                  </a:txBody>
                  <a:tcPr/>
                </a:tc>
                <a:tc>
                  <a:txBody>
                    <a:bodyPr/>
                    <a:lstStyle/>
                    <a:p>
                      <a:pPr algn="ctr"/>
                      <a:r>
                        <a:rPr lang="en-US" dirty="0"/>
                        <a:t>11.7%</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095424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3CD42-54BE-50EE-63AE-40C13027305F}"/>
              </a:ext>
            </a:extLst>
          </p:cNvPr>
          <p:cNvSpPr>
            <a:spLocks noGrp="1"/>
          </p:cNvSpPr>
          <p:nvPr>
            <p:ph type="body" sz="quarter" idx="12"/>
          </p:nvPr>
        </p:nvSpPr>
        <p:spPr/>
        <p:txBody>
          <a:bodyPr>
            <a:normAutofit lnSpcReduction="10000"/>
          </a:bodyPr>
          <a:lstStyle/>
          <a:p>
            <a:r>
              <a:rPr lang="en-US"/>
              <a:t>In your opinion, how often do MOST PEOPLE in your community... - Ask someone who is speeding or driving aggressively to slow down?</a:t>
            </a:r>
          </a:p>
        </p:txBody>
      </p:sp>
      <p:sp>
        <p:nvSpPr>
          <p:cNvPr id="3" name="Title 2">
            <a:extLst>
              <a:ext uri="{FF2B5EF4-FFF2-40B4-BE49-F238E27FC236}">
                <a16:creationId xmlns:a16="http://schemas.microsoft.com/office/drawing/2014/main" id="{0593576E-F142-240C-FDEA-145C270F4255}"/>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6660BBFB-71D5-60A1-F5DC-C1C7F9DB9B9A}"/>
              </a:ext>
            </a:extLst>
          </p:cNvPr>
          <p:cNvGraphicFramePr>
            <a:graphicFrameLocks noGrp="1"/>
          </p:cNvGraphicFramePr>
          <p:nvPr>
            <p:extLst>
              <p:ext uri="{D42A27DB-BD31-4B8C-83A1-F6EECF244321}">
                <p14:modId xmlns:p14="http://schemas.microsoft.com/office/powerpoint/2010/main" val="3628317729"/>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6.3%</a:t>
                      </a:r>
                    </a:p>
                  </a:txBody>
                  <a:tcPr/>
                </a:tc>
                <a:tc>
                  <a:txBody>
                    <a:bodyPr/>
                    <a:lstStyle/>
                    <a:p>
                      <a:pPr algn="ctr"/>
                      <a:r>
                        <a:rPr lang="en-US" dirty="0"/>
                        <a:t>6.6%</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24.9%</a:t>
                      </a:r>
                    </a:p>
                  </a:txBody>
                  <a:tcPr/>
                </a:tc>
                <a:tc>
                  <a:txBody>
                    <a:bodyPr/>
                    <a:lstStyle/>
                    <a:p>
                      <a:pPr algn="ctr"/>
                      <a:r>
                        <a:rPr lang="en-US" dirty="0"/>
                        <a:t>24.4%</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40.3%</a:t>
                      </a:r>
                    </a:p>
                  </a:txBody>
                  <a:tcPr/>
                </a:tc>
                <a:tc>
                  <a:txBody>
                    <a:bodyPr/>
                    <a:lstStyle/>
                    <a:p>
                      <a:pPr algn="ctr"/>
                      <a:r>
                        <a:rPr lang="en-US" dirty="0"/>
                        <a:t>42.6%</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21.1%</a:t>
                      </a:r>
                    </a:p>
                  </a:txBody>
                  <a:tcPr/>
                </a:tc>
                <a:tc>
                  <a:txBody>
                    <a:bodyPr/>
                    <a:lstStyle/>
                    <a:p>
                      <a:pPr algn="ctr"/>
                      <a:r>
                        <a:rPr lang="en-US" dirty="0"/>
                        <a:t>17.5%</a:t>
                      </a:r>
                    </a:p>
                  </a:txBody>
                  <a:tcPr>
                    <a:solidFill>
                      <a:schemeClr val="accent6">
                        <a:lumMod val="60000"/>
                        <a:lumOff val="40000"/>
                      </a:schemeClr>
                    </a:solidFill>
                  </a:tcPr>
                </a:tc>
                <a:extLst>
                  <a:ext uri="{0D108BD9-81ED-4DB2-BD59-A6C34878D82A}">
                    <a16:rowId xmlns:a16="http://schemas.microsoft.com/office/drawing/2014/main" val="1369693314"/>
                  </a:ext>
                </a:extLst>
              </a:tr>
              <a:tr h="370840">
                <a:tc>
                  <a:txBody>
                    <a:bodyPr/>
                    <a:lstStyle/>
                    <a:p>
                      <a:r>
                        <a:rPr lang="en-US" dirty="0"/>
                        <a:t>Always</a:t>
                      </a:r>
                    </a:p>
                  </a:txBody>
                  <a:tcPr/>
                </a:tc>
                <a:tc>
                  <a:txBody>
                    <a:bodyPr/>
                    <a:lstStyle/>
                    <a:p>
                      <a:pPr algn="ctr"/>
                      <a:r>
                        <a:rPr lang="en-US" dirty="0"/>
                        <a:t>7.4%</a:t>
                      </a:r>
                    </a:p>
                  </a:txBody>
                  <a:tcPr/>
                </a:tc>
                <a:tc>
                  <a:txBody>
                    <a:bodyPr/>
                    <a:lstStyle/>
                    <a:p>
                      <a:pPr algn="ctr"/>
                      <a:r>
                        <a:rPr lang="en-US" dirty="0"/>
                        <a:t>8.8%</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1619335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7885B-6EEC-C8A1-4AB8-D10621C11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9AA86-25A1-89F8-D742-0CE52682B9EE}"/>
              </a:ext>
            </a:extLst>
          </p:cNvPr>
          <p:cNvSpPr>
            <a:spLocks noGrp="1"/>
          </p:cNvSpPr>
          <p:nvPr>
            <p:ph type="title"/>
          </p:nvPr>
        </p:nvSpPr>
        <p:spPr/>
        <p:txBody>
          <a:bodyPr>
            <a:normAutofit/>
          </a:bodyPr>
          <a:lstStyle/>
          <a:p>
            <a:r>
              <a:rPr lang="en-US" sz="2000" dirty="0">
                <a:latin typeface="Urbane Bold" panose="020B0604020202020204" charset="0"/>
              </a:rPr>
              <a:t>Key Findings</a:t>
            </a:r>
            <a:endParaRPr lang="en-US" sz="2000" b="0" dirty="0">
              <a:latin typeface="Urbane Bold" panose="020B0604020202020204" charset="0"/>
            </a:endParaRPr>
          </a:p>
        </p:txBody>
      </p:sp>
      <p:sp>
        <p:nvSpPr>
          <p:cNvPr id="5" name="Text Placeholder 4">
            <a:extLst>
              <a:ext uri="{FF2B5EF4-FFF2-40B4-BE49-F238E27FC236}">
                <a16:creationId xmlns:a16="http://schemas.microsoft.com/office/drawing/2014/main" id="{0A6DB50C-C827-3518-A654-1B0551B75FE6}"/>
              </a:ext>
            </a:extLst>
          </p:cNvPr>
          <p:cNvSpPr>
            <a:spLocks noGrp="1"/>
          </p:cNvSpPr>
          <p:nvPr>
            <p:ph type="body" sz="quarter" idx="10"/>
          </p:nvPr>
        </p:nvSpPr>
        <p:spPr>
          <a:xfrm>
            <a:off x="457200" y="787653"/>
            <a:ext cx="8195165" cy="5468292"/>
          </a:xfrm>
        </p:spPr>
        <p:txBody>
          <a:bodyPr>
            <a:noAutofit/>
          </a:bodyPr>
          <a:lstStyle/>
          <a:p>
            <a:pPr marL="0" indent="0">
              <a:buNone/>
            </a:pPr>
            <a:r>
              <a:rPr lang="en-US" sz="1200" b="1" dirty="0"/>
              <a:t>Driving History</a:t>
            </a:r>
          </a:p>
          <a:p>
            <a:r>
              <a:rPr lang="en-US" sz="1200" dirty="0"/>
              <a:t>In 2024, the proportion of those who said they had not received any citations, tickets, or warnings in the past 12 months for various traffic violations is significantly higher than in 2023.</a:t>
            </a:r>
          </a:p>
          <a:p>
            <a:pPr marL="0" indent="0">
              <a:buNone/>
            </a:pPr>
            <a:r>
              <a:rPr lang="en-US" sz="1200" b="1" dirty="0"/>
              <a:t>Seat Belt Use</a:t>
            </a:r>
          </a:p>
          <a:p>
            <a:r>
              <a:rPr lang="en-US" sz="1200" dirty="0"/>
              <a:t>Compared to 2023, a significantly higher percentage of respondents said that they always wear a seat belt both within a few miles from home and many miles from home in 2024.</a:t>
            </a:r>
          </a:p>
          <a:p>
            <a:pPr marL="0" indent="0">
              <a:buNone/>
            </a:pPr>
            <a:r>
              <a:rPr lang="en-US" sz="1200" b="1" dirty="0"/>
              <a:t>Driving Behaviors</a:t>
            </a:r>
          </a:p>
          <a:p>
            <a:r>
              <a:rPr lang="en-US" sz="1200" dirty="0"/>
              <a:t>A significantly greater proportion of respondents said that in the past 30 days they had never driven while manually typing with their cell phone in 2023 than in 2024. </a:t>
            </a:r>
          </a:p>
          <a:p>
            <a:pPr marL="0" indent="0">
              <a:buNone/>
            </a:pPr>
            <a:r>
              <a:rPr lang="en-US" sz="1200" b="1" dirty="0"/>
              <a:t>Driving Rules</a:t>
            </a:r>
          </a:p>
          <a:p>
            <a:r>
              <a:rPr lang="en-US" sz="1200" dirty="0"/>
              <a:t>Compared to 2024, a significantly larger proportion respondents said that their employers and their families have various rules and policies in place for driving safety in 2023.</a:t>
            </a:r>
          </a:p>
          <a:p>
            <a:pPr marL="0" indent="0">
              <a:buNone/>
            </a:pPr>
            <a:r>
              <a:rPr lang="en-US" sz="1200" b="1" dirty="0"/>
              <a:t>Safety</a:t>
            </a:r>
          </a:p>
          <a:p>
            <a:r>
              <a:rPr lang="en-US" sz="1200" dirty="0"/>
              <a:t>In 2024, a significantly lower percentage of respondents said that they feel it is ‘Not at all dangerous’ to drive a motor vehicle on public roads compared to 2023. Similarly in 2024, a significantly higher percentage of respondents said that they feel the greatest risk to motorcycle riders’ safety is drivers not adhering to safety or traffic laws, compared to 2023.</a:t>
            </a:r>
          </a:p>
          <a:p>
            <a:pPr marL="0" indent="0">
              <a:buNone/>
            </a:pPr>
            <a:r>
              <a:rPr lang="en-US" sz="1200" b="1" dirty="0"/>
              <a:t>Driving Expectations</a:t>
            </a:r>
          </a:p>
          <a:p>
            <a:r>
              <a:rPr lang="en-US" sz="1200" dirty="0"/>
              <a:t>Compared to 2024, a significantly higher percentage of respondents said that they believe people important to them would ‘Somewhat disapprove’ of unsafe driving behaviors in 2023.</a:t>
            </a:r>
          </a:p>
          <a:p>
            <a:pPr marL="0" indent="0">
              <a:buNone/>
            </a:pPr>
            <a:r>
              <a:rPr lang="en-US" sz="1200" b="1" dirty="0"/>
              <a:t>Community Perceptions</a:t>
            </a:r>
          </a:p>
          <a:p>
            <a:r>
              <a:rPr lang="en-US" sz="1200" dirty="0"/>
              <a:t>In comparison to 2023, significantly more respondents in 2024 indicated that most people in their community are ‘Usually’ taking actions to improve road safety and ‘Never’ or ‘Rarely’ participating in unsafe behaviors.</a:t>
            </a:r>
          </a:p>
          <a:p>
            <a:pPr marL="0" indent="0">
              <a:buNone/>
            </a:pPr>
            <a:r>
              <a:rPr lang="en-US" sz="1200" b="1" dirty="0"/>
              <a:t>Driving and Cell Phone Use</a:t>
            </a:r>
          </a:p>
          <a:p>
            <a:r>
              <a:rPr lang="en-US" sz="1200" dirty="0"/>
              <a:t>A significantly smaller proportion of respondents said that it would be ‘Very difficult’ for them to NEVER talk on a cell phone while holding it and driving in 2024 compared to 2023.</a:t>
            </a:r>
          </a:p>
          <a:p>
            <a:pPr marL="0" indent="0">
              <a:buNone/>
            </a:pPr>
            <a:r>
              <a:rPr lang="en-US" sz="1200" b="1" dirty="0"/>
              <a:t>Driving Control</a:t>
            </a:r>
          </a:p>
          <a:p>
            <a:r>
              <a:rPr lang="en-US" sz="1200" dirty="0"/>
              <a:t>Compared to 2024, a significantly higher percentage of respondents said that they would be ‘Not at all comfortable’ to ask someone to use a seatbelt in 2023.</a:t>
            </a:r>
          </a:p>
          <a:p>
            <a:pPr marL="0" indent="0">
              <a:buNone/>
            </a:pPr>
            <a:r>
              <a:rPr lang="en-US" sz="1200" b="1" dirty="0"/>
              <a:t>Traffic Safety</a:t>
            </a:r>
          </a:p>
          <a:p>
            <a:r>
              <a:rPr lang="en-US" sz="1200" dirty="0"/>
              <a:t>In 2024, a significantly larger proportion of respondents strongly agree that the only acceptable number of deaths and serious injuries on our roadways should be zero as compared to 2023.</a:t>
            </a:r>
          </a:p>
          <a:p>
            <a:pPr marL="0" indent="0">
              <a:buNone/>
            </a:pPr>
            <a:r>
              <a:rPr lang="en-US" sz="1200" b="1" dirty="0"/>
              <a:t>Support for Safety Violations</a:t>
            </a:r>
          </a:p>
          <a:p>
            <a:r>
              <a:rPr lang="en-US" sz="1200" dirty="0"/>
              <a:t>A significantly larger proportion of respondents said that they would ‘Strongly oppose’ law enforcement enforcing driving under the influence of alcohol violations in 2023 as compared to 2024.</a:t>
            </a:r>
          </a:p>
        </p:txBody>
      </p:sp>
    </p:spTree>
    <p:extLst>
      <p:ext uri="{BB962C8B-B14F-4D97-AF65-F5344CB8AC3E}">
        <p14:creationId xmlns:p14="http://schemas.microsoft.com/office/powerpoint/2010/main" val="275111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081361-83A0-2A38-FC6E-09E0AF5AA73F}"/>
              </a:ext>
            </a:extLst>
          </p:cNvPr>
          <p:cNvSpPr>
            <a:spLocks noGrp="1"/>
          </p:cNvSpPr>
          <p:nvPr>
            <p:ph type="body" sz="quarter" idx="12"/>
          </p:nvPr>
        </p:nvSpPr>
        <p:spPr/>
        <p:txBody>
          <a:bodyPr>
            <a:normAutofit lnSpcReduction="10000"/>
          </a:bodyPr>
          <a:lstStyle/>
          <a:p>
            <a:r>
              <a:rPr lang="en-US"/>
              <a:t>In your opinion, how often do MOST PEOPLE in your community... - Ask a driver who is using their cell phone or who is distracted to focus on driving?</a:t>
            </a:r>
          </a:p>
        </p:txBody>
      </p:sp>
      <p:sp>
        <p:nvSpPr>
          <p:cNvPr id="3" name="Title 2">
            <a:extLst>
              <a:ext uri="{FF2B5EF4-FFF2-40B4-BE49-F238E27FC236}">
                <a16:creationId xmlns:a16="http://schemas.microsoft.com/office/drawing/2014/main" id="{5B6AC402-4858-7872-6180-43A0148C0A45}"/>
              </a:ext>
            </a:extLst>
          </p:cNvPr>
          <p:cNvSpPr>
            <a:spLocks noGrp="1"/>
          </p:cNvSpPr>
          <p:nvPr>
            <p:ph type="title"/>
          </p:nvPr>
        </p:nvSpPr>
        <p:spPr/>
        <p:txBody>
          <a:bodyPr/>
          <a:lstStyle/>
          <a:p>
            <a:r>
              <a:rPr lang="en-US"/>
              <a:t>COMMUNITY PERCEPTIONS</a:t>
            </a:r>
          </a:p>
        </p:txBody>
      </p:sp>
      <p:graphicFrame>
        <p:nvGraphicFramePr>
          <p:cNvPr id="4" name="Table 3">
            <a:extLst>
              <a:ext uri="{FF2B5EF4-FFF2-40B4-BE49-F238E27FC236}">
                <a16:creationId xmlns:a16="http://schemas.microsoft.com/office/drawing/2014/main" id="{89B7FCAD-6B88-90D1-2663-4C164CF59926}"/>
              </a:ext>
            </a:extLst>
          </p:cNvPr>
          <p:cNvGraphicFramePr>
            <a:graphicFrameLocks noGrp="1"/>
          </p:cNvGraphicFramePr>
          <p:nvPr>
            <p:extLst>
              <p:ext uri="{D42A27DB-BD31-4B8C-83A1-F6EECF244321}">
                <p14:modId xmlns:p14="http://schemas.microsoft.com/office/powerpoint/2010/main" val="1174263427"/>
              </p:ext>
            </p:extLst>
          </p:nvPr>
        </p:nvGraphicFramePr>
        <p:xfrm>
          <a:off x="487680" y="176819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Never</a:t>
                      </a:r>
                    </a:p>
                  </a:txBody>
                  <a:tcPr/>
                </a:tc>
                <a:tc>
                  <a:txBody>
                    <a:bodyPr/>
                    <a:lstStyle/>
                    <a:p>
                      <a:pPr algn="ctr"/>
                      <a:r>
                        <a:rPr lang="en-US" dirty="0"/>
                        <a:t>6.0%</a:t>
                      </a:r>
                    </a:p>
                  </a:txBody>
                  <a:tcPr/>
                </a:tc>
                <a:tc>
                  <a:txBody>
                    <a:bodyPr/>
                    <a:lstStyle/>
                    <a:p>
                      <a:pPr algn="ctr"/>
                      <a:r>
                        <a:rPr lang="en-US" dirty="0"/>
                        <a:t>6.2%</a:t>
                      </a:r>
                    </a:p>
                  </a:txBody>
                  <a:tcPr/>
                </a:tc>
                <a:extLst>
                  <a:ext uri="{0D108BD9-81ED-4DB2-BD59-A6C34878D82A}">
                    <a16:rowId xmlns:a16="http://schemas.microsoft.com/office/drawing/2014/main" val="3989555942"/>
                  </a:ext>
                </a:extLst>
              </a:tr>
              <a:tr h="370840">
                <a:tc>
                  <a:txBody>
                    <a:bodyPr/>
                    <a:lstStyle/>
                    <a:p>
                      <a:r>
                        <a:rPr lang="en-US" dirty="0"/>
                        <a:t>Rarely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23.5%</a:t>
                      </a:r>
                    </a:p>
                  </a:txBody>
                  <a:tcPr/>
                </a:tc>
                <a:tc>
                  <a:txBody>
                    <a:bodyPr/>
                    <a:lstStyle/>
                    <a:p>
                      <a:pPr algn="ctr"/>
                      <a:r>
                        <a:rPr lang="en-US" dirty="0"/>
                        <a:t>23.2%</a:t>
                      </a:r>
                    </a:p>
                  </a:txBody>
                  <a:tcPr/>
                </a:tc>
                <a:extLst>
                  <a:ext uri="{0D108BD9-81ED-4DB2-BD59-A6C34878D82A}">
                    <a16:rowId xmlns:a16="http://schemas.microsoft.com/office/drawing/2014/main" val="3400146397"/>
                  </a:ext>
                </a:extLst>
              </a:tr>
              <a:tr h="370840">
                <a:tc>
                  <a:txBody>
                    <a:bodyPr/>
                    <a:lstStyle/>
                    <a:p>
                      <a:r>
                        <a:rPr lang="en-US" dirty="0"/>
                        <a:t>Sometimes</a:t>
                      </a:r>
                    </a:p>
                  </a:txBody>
                  <a:tcPr/>
                </a:tc>
                <a:tc>
                  <a:txBody>
                    <a:bodyPr/>
                    <a:lstStyle/>
                    <a:p>
                      <a:pPr algn="ctr"/>
                      <a:r>
                        <a:rPr lang="en-US" dirty="0"/>
                        <a:t>39.1%</a:t>
                      </a:r>
                    </a:p>
                  </a:txBody>
                  <a:tcPr/>
                </a:tc>
                <a:tc>
                  <a:txBody>
                    <a:bodyPr/>
                    <a:lstStyle/>
                    <a:p>
                      <a:pPr algn="ctr"/>
                      <a:r>
                        <a:rPr lang="en-US" dirty="0"/>
                        <a:t>40.9%</a:t>
                      </a:r>
                    </a:p>
                  </a:txBody>
                  <a:tcPr/>
                </a:tc>
                <a:extLst>
                  <a:ext uri="{0D108BD9-81ED-4DB2-BD59-A6C34878D82A}">
                    <a16:rowId xmlns:a16="http://schemas.microsoft.com/office/drawing/2014/main" val="2744976052"/>
                  </a:ext>
                </a:extLst>
              </a:tr>
              <a:tr h="370840">
                <a:tc>
                  <a:txBody>
                    <a:bodyPr/>
                    <a:lstStyle/>
                    <a:p>
                      <a:r>
                        <a:rPr lang="en-US" dirty="0"/>
                        <a:t>Usually</a:t>
                      </a:r>
                    </a:p>
                  </a:txBody>
                  <a:tcPr/>
                </a:tc>
                <a:tc>
                  <a:txBody>
                    <a:bodyPr/>
                    <a:lstStyle/>
                    <a:p>
                      <a:pPr algn="ctr"/>
                      <a:r>
                        <a:rPr lang="en-US" dirty="0"/>
                        <a:t>22.6%</a:t>
                      </a:r>
                    </a:p>
                  </a:txBody>
                  <a:tcPr/>
                </a:tc>
                <a:tc>
                  <a:txBody>
                    <a:bodyPr/>
                    <a:lstStyle/>
                    <a:p>
                      <a:pPr algn="ctr"/>
                      <a:r>
                        <a:rPr lang="en-US" dirty="0"/>
                        <a:t>19.9%</a:t>
                      </a:r>
                    </a:p>
                  </a:txBody>
                  <a:tcPr>
                    <a:solidFill>
                      <a:schemeClr val="accent6">
                        <a:lumMod val="60000"/>
                        <a:lumOff val="40000"/>
                      </a:schemeClr>
                    </a:solidFill>
                  </a:tcPr>
                </a:tc>
                <a:extLst>
                  <a:ext uri="{0D108BD9-81ED-4DB2-BD59-A6C34878D82A}">
                    <a16:rowId xmlns:a16="http://schemas.microsoft.com/office/drawing/2014/main" val="1369693314"/>
                  </a:ext>
                </a:extLst>
              </a:tr>
              <a:tr h="370840">
                <a:tc>
                  <a:txBody>
                    <a:bodyPr/>
                    <a:lstStyle/>
                    <a:p>
                      <a:r>
                        <a:rPr lang="en-US" dirty="0"/>
                        <a:t>Always</a:t>
                      </a:r>
                    </a:p>
                  </a:txBody>
                  <a:tcPr/>
                </a:tc>
                <a:tc>
                  <a:txBody>
                    <a:bodyPr/>
                    <a:lstStyle/>
                    <a:p>
                      <a:pPr algn="ctr"/>
                      <a:r>
                        <a:rPr lang="en-US" dirty="0"/>
                        <a:t>8.8%</a:t>
                      </a:r>
                    </a:p>
                  </a:txBody>
                  <a:tcPr/>
                </a:tc>
                <a:tc>
                  <a:txBody>
                    <a:bodyPr/>
                    <a:lstStyle/>
                    <a:p>
                      <a:pPr algn="ctr"/>
                      <a:r>
                        <a:rPr lang="en-US" dirty="0"/>
                        <a:t>9.8%</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1502851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6C1950-F72C-D9BC-7B52-03ACB4FDB96A}"/>
              </a:ext>
            </a:extLst>
          </p:cNvPr>
          <p:cNvSpPr>
            <a:spLocks noGrp="1"/>
          </p:cNvSpPr>
          <p:nvPr>
            <p:ph type="body" sz="quarter" idx="12"/>
          </p:nvPr>
        </p:nvSpPr>
        <p:spPr/>
        <p:txBody>
          <a:bodyPr/>
          <a:lstStyle/>
          <a:p>
            <a:r>
              <a:rPr lang="en-US"/>
              <a:t>How easy or difficult would be it for you to NEVER talk on a cell phone while holding it and driving?</a:t>
            </a:r>
          </a:p>
        </p:txBody>
      </p:sp>
      <p:sp>
        <p:nvSpPr>
          <p:cNvPr id="3" name="Title 2">
            <a:extLst>
              <a:ext uri="{FF2B5EF4-FFF2-40B4-BE49-F238E27FC236}">
                <a16:creationId xmlns:a16="http://schemas.microsoft.com/office/drawing/2014/main" id="{760DEFFB-541D-E4AA-2238-2C79B024A647}"/>
              </a:ext>
            </a:extLst>
          </p:cNvPr>
          <p:cNvSpPr>
            <a:spLocks noGrp="1"/>
          </p:cNvSpPr>
          <p:nvPr>
            <p:ph type="title"/>
          </p:nvPr>
        </p:nvSpPr>
        <p:spPr/>
        <p:txBody>
          <a:bodyPr/>
          <a:lstStyle/>
          <a:p>
            <a:r>
              <a:rPr lang="en-US"/>
              <a:t>DRIVING AND CELL PHONE USE</a:t>
            </a:r>
          </a:p>
        </p:txBody>
      </p:sp>
      <p:graphicFrame>
        <p:nvGraphicFramePr>
          <p:cNvPr id="4" name="Table 3">
            <a:extLst>
              <a:ext uri="{FF2B5EF4-FFF2-40B4-BE49-F238E27FC236}">
                <a16:creationId xmlns:a16="http://schemas.microsoft.com/office/drawing/2014/main" id="{4D6CB15F-6EE7-AB31-E17C-437B0A0F5855}"/>
              </a:ext>
            </a:extLst>
          </p:cNvPr>
          <p:cNvGraphicFramePr>
            <a:graphicFrameLocks noGrp="1"/>
          </p:cNvGraphicFramePr>
          <p:nvPr>
            <p:extLst>
              <p:ext uri="{D42A27DB-BD31-4B8C-83A1-F6EECF244321}">
                <p14:modId xmlns:p14="http://schemas.microsoft.com/office/powerpoint/2010/main" val="2023782625"/>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Very difficult</a:t>
                      </a:r>
                    </a:p>
                  </a:txBody>
                  <a:tcPr/>
                </a:tc>
                <a:tc>
                  <a:txBody>
                    <a:bodyPr/>
                    <a:lstStyle/>
                    <a:p>
                      <a:pPr algn="ctr"/>
                      <a:r>
                        <a:rPr lang="en-US" dirty="0"/>
                        <a:t>2.8%</a:t>
                      </a:r>
                    </a:p>
                  </a:txBody>
                  <a:tcPr/>
                </a:tc>
                <a:tc>
                  <a:txBody>
                    <a:bodyPr/>
                    <a:lstStyle/>
                    <a:p>
                      <a:pPr algn="ctr"/>
                      <a:r>
                        <a:rPr lang="en-US" dirty="0"/>
                        <a:t>3.9%</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difficult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8.2%</a:t>
                      </a:r>
                    </a:p>
                  </a:txBody>
                  <a:tcPr/>
                </a:tc>
                <a:tc>
                  <a:txBody>
                    <a:bodyPr/>
                    <a:lstStyle/>
                    <a:p>
                      <a:pPr algn="ctr"/>
                      <a:r>
                        <a:rPr lang="en-US" dirty="0"/>
                        <a:t>9.2%</a:t>
                      </a:r>
                    </a:p>
                  </a:txBody>
                  <a:tcPr/>
                </a:tc>
                <a:extLst>
                  <a:ext uri="{0D108BD9-81ED-4DB2-BD59-A6C34878D82A}">
                    <a16:rowId xmlns:a16="http://schemas.microsoft.com/office/drawing/2014/main" val="3400146397"/>
                  </a:ext>
                </a:extLst>
              </a:tr>
              <a:tr h="370840">
                <a:tc>
                  <a:txBody>
                    <a:bodyPr/>
                    <a:lstStyle/>
                    <a:p>
                      <a:r>
                        <a:rPr lang="en-US" dirty="0"/>
                        <a:t>Neither easy nor difficult</a:t>
                      </a:r>
                    </a:p>
                  </a:txBody>
                  <a:tcPr/>
                </a:tc>
                <a:tc>
                  <a:txBody>
                    <a:bodyPr/>
                    <a:lstStyle/>
                    <a:p>
                      <a:pPr algn="ctr"/>
                      <a:r>
                        <a:rPr lang="en-US" dirty="0"/>
                        <a:t>8.0%</a:t>
                      </a:r>
                    </a:p>
                  </a:txBody>
                  <a:tcPr/>
                </a:tc>
                <a:tc>
                  <a:txBody>
                    <a:bodyPr/>
                    <a:lstStyle/>
                    <a:p>
                      <a:pPr algn="ctr"/>
                      <a:r>
                        <a:rPr lang="en-US" dirty="0"/>
                        <a:t>8.5%</a:t>
                      </a:r>
                    </a:p>
                  </a:txBody>
                  <a:tcPr/>
                </a:tc>
                <a:extLst>
                  <a:ext uri="{0D108BD9-81ED-4DB2-BD59-A6C34878D82A}">
                    <a16:rowId xmlns:a16="http://schemas.microsoft.com/office/drawing/2014/main" val="2744976052"/>
                  </a:ext>
                </a:extLst>
              </a:tr>
              <a:tr h="370840">
                <a:tc>
                  <a:txBody>
                    <a:bodyPr/>
                    <a:lstStyle/>
                    <a:p>
                      <a:r>
                        <a:rPr lang="en-US" dirty="0"/>
                        <a:t>Somewhat easy</a:t>
                      </a:r>
                    </a:p>
                  </a:txBody>
                  <a:tcPr/>
                </a:tc>
                <a:tc>
                  <a:txBody>
                    <a:bodyPr/>
                    <a:lstStyle/>
                    <a:p>
                      <a:pPr algn="ctr"/>
                      <a:r>
                        <a:rPr lang="en-US" dirty="0"/>
                        <a:t>19.5%</a:t>
                      </a:r>
                    </a:p>
                  </a:txBody>
                  <a:tcPr/>
                </a:tc>
                <a:tc>
                  <a:txBody>
                    <a:bodyPr/>
                    <a:lstStyle/>
                    <a:p>
                      <a:pPr algn="ctr"/>
                      <a:r>
                        <a:rPr lang="en-US" dirty="0"/>
                        <a:t>19.1%</a:t>
                      </a:r>
                    </a:p>
                  </a:txBody>
                  <a:tcPr/>
                </a:tc>
                <a:extLst>
                  <a:ext uri="{0D108BD9-81ED-4DB2-BD59-A6C34878D82A}">
                    <a16:rowId xmlns:a16="http://schemas.microsoft.com/office/drawing/2014/main" val="1369693314"/>
                  </a:ext>
                </a:extLst>
              </a:tr>
              <a:tr h="370840">
                <a:tc>
                  <a:txBody>
                    <a:bodyPr/>
                    <a:lstStyle/>
                    <a:p>
                      <a:r>
                        <a:rPr lang="en-US" dirty="0"/>
                        <a:t>Very easy</a:t>
                      </a:r>
                    </a:p>
                  </a:txBody>
                  <a:tcPr/>
                </a:tc>
                <a:tc>
                  <a:txBody>
                    <a:bodyPr/>
                    <a:lstStyle/>
                    <a:p>
                      <a:pPr algn="ctr"/>
                      <a:r>
                        <a:rPr lang="en-US" dirty="0"/>
                        <a:t>61.4%</a:t>
                      </a:r>
                    </a:p>
                  </a:txBody>
                  <a:tcPr/>
                </a:tc>
                <a:tc>
                  <a:txBody>
                    <a:bodyPr/>
                    <a:lstStyle/>
                    <a:p>
                      <a:pPr algn="ctr"/>
                      <a:r>
                        <a:rPr lang="en-US" dirty="0"/>
                        <a:t>59.3%</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1276516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8182C-A180-DC12-0AB4-B06E45F2AE74}"/>
              </a:ext>
            </a:extLst>
          </p:cNvPr>
          <p:cNvSpPr>
            <a:spLocks noGrp="1"/>
          </p:cNvSpPr>
          <p:nvPr>
            <p:ph type="body" sz="quarter" idx="12"/>
          </p:nvPr>
        </p:nvSpPr>
        <p:spPr/>
        <p:txBody>
          <a:bodyPr/>
          <a:lstStyle/>
          <a:p>
            <a:r>
              <a:rPr lang="en-US"/>
              <a:t>How comfortable would it be for you to… - Ask someone to use a seat belt?</a:t>
            </a:r>
          </a:p>
        </p:txBody>
      </p:sp>
      <p:sp>
        <p:nvSpPr>
          <p:cNvPr id="3" name="Title 2">
            <a:extLst>
              <a:ext uri="{FF2B5EF4-FFF2-40B4-BE49-F238E27FC236}">
                <a16:creationId xmlns:a16="http://schemas.microsoft.com/office/drawing/2014/main" id="{41A41894-BF29-0F74-DA8F-AEE5A1189977}"/>
              </a:ext>
            </a:extLst>
          </p:cNvPr>
          <p:cNvSpPr>
            <a:spLocks noGrp="1"/>
          </p:cNvSpPr>
          <p:nvPr>
            <p:ph type="title"/>
          </p:nvPr>
        </p:nvSpPr>
        <p:spPr/>
        <p:txBody>
          <a:bodyPr/>
          <a:lstStyle/>
          <a:p>
            <a:r>
              <a:rPr lang="en-US"/>
              <a:t>DRIVING CONTROL</a:t>
            </a:r>
          </a:p>
        </p:txBody>
      </p:sp>
      <p:graphicFrame>
        <p:nvGraphicFramePr>
          <p:cNvPr id="4" name="Table 3">
            <a:extLst>
              <a:ext uri="{FF2B5EF4-FFF2-40B4-BE49-F238E27FC236}">
                <a16:creationId xmlns:a16="http://schemas.microsoft.com/office/drawing/2014/main" id="{9258A067-E41F-4ACE-49D1-B1B7C870AB23}"/>
              </a:ext>
            </a:extLst>
          </p:cNvPr>
          <p:cNvGraphicFramePr>
            <a:graphicFrameLocks noGrp="1"/>
          </p:cNvGraphicFramePr>
          <p:nvPr>
            <p:extLst>
              <p:ext uri="{D42A27DB-BD31-4B8C-83A1-F6EECF244321}">
                <p14:modId xmlns:p14="http://schemas.microsoft.com/office/powerpoint/2010/main" val="440892251"/>
              </p:ext>
            </p:extLst>
          </p:nvPr>
        </p:nvGraphicFramePr>
        <p:xfrm>
          <a:off x="487680" y="1768192"/>
          <a:ext cx="6096000" cy="3302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Not at all comfortable</a:t>
                      </a:r>
                    </a:p>
                  </a:txBody>
                  <a:tcPr/>
                </a:tc>
                <a:tc>
                  <a:txBody>
                    <a:bodyPr/>
                    <a:lstStyle/>
                    <a:p>
                      <a:pPr algn="ctr"/>
                      <a:r>
                        <a:rPr lang="en-US" dirty="0"/>
                        <a:t>2.3%</a:t>
                      </a:r>
                    </a:p>
                  </a:txBody>
                  <a:tcPr/>
                </a:tc>
                <a:tc>
                  <a:txBody>
                    <a:bodyPr/>
                    <a:lstStyle/>
                    <a:p>
                      <a:pPr algn="ctr"/>
                      <a:r>
                        <a:rPr lang="en-US" dirty="0"/>
                        <a:t>3.3%</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Slightly comfortable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4.7%</a:t>
                      </a:r>
                    </a:p>
                  </a:txBody>
                  <a:tcPr/>
                </a:tc>
                <a:tc>
                  <a:txBody>
                    <a:bodyPr/>
                    <a:lstStyle/>
                    <a:p>
                      <a:pPr algn="ctr"/>
                      <a:r>
                        <a:rPr lang="en-US" dirty="0"/>
                        <a:t>6.0%</a:t>
                      </a:r>
                    </a:p>
                  </a:txBody>
                  <a:tcPr/>
                </a:tc>
                <a:extLst>
                  <a:ext uri="{0D108BD9-81ED-4DB2-BD59-A6C34878D82A}">
                    <a16:rowId xmlns:a16="http://schemas.microsoft.com/office/drawing/2014/main" val="3400146397"/>
                  </a:ext>
                </a:extLst>
              </a:tr>
              <a:tr h="370840">
                <a:tc>
                  <a:txBody>
                    <a:bodyPr/>
                    <a:lstStyle/>
                    <a:p>
                      <a:r>
                        <a:rPr lang="en-US" dirty="0"/>
                        <a:t>Moderately comfortable</a:t>
                      </a:r>
                    </a:p>
                  </a:txBody>
                  <a:tcPr/>
                </a:tc>
                <a:tc>
                  <a:txBody>
                    <a:bodyPr/>
                    <a:lstStyle/>
                    <a:p>
                      <a:pPr algn="ctr"/>
                      <a:r>
                        <a:rPr lang="en-US" dirty="0"/>
                        <a:t>11.5%</a:t>
                      </a:r>
                    </a:p>
                  </a:txBody>
                  <a:tcPr/>
                </a:tc>
                <a:tc>
                  <a:txBody>
                    <a:bodyPr/>
                    <a:lstStyle/>
                    <a:p>
                      <a:pPr algn="ctr"/>
                      <a:r>
                        <a:rPr lang="en-US" dirty="0"/>
                        <a:t>10.9%</a:t>
                      </a:r>
                    </a:p>
                  </a:txBody>
                  <a:tcPr/>
                </a:tc>
                <a:extLst>
                  <a:ext uri="{0D108BD9-81ED-4DB2-BD59-A6C34878D82A}">
                    <a16:rowId xmlns:a16="http://schemas.microsoft.com/office/drawing/2014/main" val="2744976052"/>
                  </a:ext>
                </a:extLst>
              </a:tr>
              <a:tr h="370840">
                <a:tc>
                  <a:txBody>
                    <a:bodyPr/>
                    <a:lstStyle/>
                    <a:p>
                      <a:r>
                        <a:rPr lang="en-US" dirty="0"/>
                        <a:t>Very comfortable</a:t>
                      </a:r>
                    </a:p>
                  </a:txBody>
                  <a:tcPr/>
                </a:tc>
                <a:tc>
                  <a:txBody>
                    <a:bodyPr/>
                    <a:lstStyle/>
                    <a:p>
                      <a:pPr algn="ctr"/>
                      <a:r>
                        <a:rPr lang="en-US" dirty="0"/>
                        <a:t>28.5%</a:t>
                      </a:r>
                    </a:p>
                  </a:txBody>
                  <a:tcPr/>
                </a:tc>
                <a:tc>
                  <a:txBody>
                    <a:bodyPr/>
                    <a:lstStyle/>
                    <a:p>
                      <a:pPr algn="ctr"/>
                      <a:r>
                        <a:rPr lang="en-US" dirty="0"/>
                        <a:t>28.2%</a:t>
                      </a:r>
                    </a:p>
                  </a:txBody>
                  <a:tcPr/>
                </a:tc>
                <a:extLst>
                  <a:ext uri="{0D108BD9-81ED-4DB2-BD59-A6C34878D82A}">
                    <a16:rowId xmlns:a16="http://schemas.microsoft.com/office/drawing/2014/main" val="1369693314"/>
                  </a:ext>
                </a:extLst>
              </a:tr>
              <a:tr h="370840">
                <a:tc>
                  <a:txBody>
                    <a:bodyPr/>
                    <a:lstStyle/>
                    <a:p>
                      <a:r>
                        <a:rPr lang="en-US" dirty="0"/>
                        <a:t>Extremely comfortable</a:t>
                      </a:r>
                    </a:p>
                  </a:txBody>
                  <a:tcPr/>
                </a:tc>
                <a:tc>
                  <a:txBody>
                    <a:bodyPr/>
                    <a:lstStyle/>
                    <a:p>
                      <a:pPr algn="ctr"/>
                      <a:r>
                        <a:rPr lang="en-US" dirty="0"/>
                        <a:t>53.1%</a:t>
                      </a:r>
                    </a:p>
                  </a:txBody>
                  <a:tcPr/>
                </a:tc>
                <a:tc>
                  <a:txBody>
                    <a:bodyPr/>
                    <a:lstStyle/>
                    <a:p>
                      <a:pPr algn="ctr"/>
                      <a:r>
                        <a:rPr lang="en-US" dirty="0"/>
                        <a:t>51.5%</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210006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A9D41-5CA3-53AC-CE7B-4DA30E54F418}"/>
              </a:ext>
            </a:extLst>
          </p:cNvPr>
          <p:cNvSpPr>
            <a:spLocks noGrp="1"/>
          </p:cNvSpPr>
          <p:nvPr>
            <p:ph type="body" sz="quarter" idx="12"/>
          </p:nvPr>
        </p:nvSpPr>
        <p:spPr>
          <a:xfrm>
            <a:off x="457200" y="822960"/>
            <a:ext cx="6126480" cy="640080"/>
          </a:xfrm>
        </p:spPr>
        <p:txBody>
          <a:bodyPr>
            <a:noAutofit/>
          </a:bodyPr>
          <a:lstStyle/>
          <a:p>
            <a:r>
              <a:rPr lang="en-US"/>
              <a:t>How much do you agree or disagree with the following statement? - I believe the only acceptable number of deaths and serious injuries on our roadways should be zero.</a:t>
            </a:r>
          </a:p>
        </p:txBody>
      </p:sp>
      <p:sp>
        <p:nvSpPr>
          <p:cNvPr id="3" name="Title 2">
            <a:extLst>
              <a:ext uri="{FF2B5EF4-FFF2-40B4-BE49-F238E27FC236}">
                <a16:creationId xmlns:a16="http://schemas.microsoft.com/office/drawing/2014/main" id="{FECCB767-3F5C-CCD3-1CFE-F4068BCDDAD5}"/>
              </a:ext>
            </a:extLst>
          </p:cNvPr>
          <p:cNvSpPr>
            <a:spLocks noGrp="1"/>
          </p:cNvSpPr>
          <p:nvPr>
            <p:ph type="title"/>
          </p:nvPr>
        </p:nvSpPr>
        <p:spPr/>
        <p:txBody>
          <a:bodyPr/>
          <a:lstStyle/>
          <a:p>
            <a:r>
              <a:rPr lang="en-US"/>
              <a:t>TRAFFIC SAFETY</a:t>
            </a:r>
          </a:p>
        </p:txBody>
      </p:sp>
      <p:graphicFrame>
        <p:nvGraphicFramePr>
          <p:cNvPr id="4" name="Table 3">
            <a:extLst>
              <a:ext uri="{FF2B5EF4-FFF2-40B4-BE49-F238E27FC236}">
                <a16:creationId xmlns:a16="http://schemas.microsoft.com/office/drawing/2014/main" id="{26E934C3-D9BD-7BB4-07E4-5DBF432D38AC}"/>
              </a:ext>
            </a:extLst>
          </p:cNvPr>
          <p:cNvGraphicFramePr>
            <a:graphicFrameLocks noGrp="1"/>
          </p:cNvGraphicFramePr>
          <p:nvPr>
            <p:extLst>
              <p:ext uri="{D42A27DB-BD31-4B8C-83A1-F6EECF244321}">
                <p14:modId xmlns:p14="http://schemas.microsoft.com/office/powerpoint/2010/main" val="3186722592"/>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disagree</a:t>
                      </a:r>
                    </a:p>
                  </a:txBody>
                  <a:tcPr/>
                </a:tc>
                <a:tc>
                  <a:txBody>
                    <a:bodyPr/>
                    <a:lstStyle/>
                    <a:p>
                      <a:pPr algn="ctr"/>
                      <a:r>
                        <a:rPr lang="en-US" dirty="0"/>
                        <a:t>6.2%</a:t>
                      </a:r>
                    </a:p>
                  </a:txBody>
                  <a:tcPr/>
                </a:tc>
                <a:tc>
                  <a:txBody>
                    <a:bodyPr/>
                    <a:lstStyle/>
                    <a:p>
                      <a:pPr algn="ctr"/>
                      <a:r>
                        <a:rPr lang="en-US" dirty="0"/>
                        <a:t>6.1%</a:t>
                      </a:r>
                    </a:p>
                  </a:txBody>
                  <a:tcPr/>
                </a:tc>
                <a:extLst>
                  <a:ext uri="{0D108BD9-81ED-4DB2-BD59-A6C34878D82A}">
                    <a16:rowId xmlns:a16="http://schemas.microsoft.com/office/drawing/2014/main" val="3989555942"/>
                  </a:ext>
                </a:extLst>
              </a:tr>
              <a:tr h="370840">
                <a:tc>
                  <a:txBody>
                    <a:bodyPr/>
                    <a:lstStyle/>
                    <a:p>
                      <a:r>
                        <a:rPr lang="en-US" dirty="0"/>
                        <a:t>Slightly disagree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6.2%</a:t>
                      </a:r>
                    </a:p>
                  </a:txBody>
                  <a:tcPr/>
                </a:tc>
                <a:tc>
                  <a:txBody>
                    <a:bodyPr/>
                    <a:lstStyle/>
                    <a:p>
                      <a:pPr algn="ctr"/>
                      <a:r>
                        <a:rPr lang="en-US" dirty="0"/>
                        <a:t>N/A</a:t>
                      </a:r>
                    </a:p>
                  </a:txBody>
                  <a:tcPr/>
                </a:tc>
                <a:extLst>
                  <a:ext uri="{0D108BD9-81ED-4DB2-BD59-A6C34878D82A}">
                    <a16:rowId xmlns:a16="http://schemas.microsoft.com/office/drawing/2014/main" val="3400146397"/>
                  </a:ext>
                </a:extLst>
              </a:tr>
              <a:tr h="370840">
                <a:tc>
                  <a:txBody>
                    <a:bodyPr/>
                    <a:lstStyle/>
                    <a:p>
                      <a:r>
                        <a:rPr lang="en-US" dirty="0"/>
                        <a:t>Neither agree nor disagree</a:t>
                      </a:r>
                    </a:p>
                  </a:txBody>
                  <a:tcPr/>
                </a:tc>
                <a:tc>
                  <a:txBody>
                    <a:bodyPr/>
                    <a:lstStyle/>
                    <a:p>
                      <a:pPr algn="ctr"/>
                      <a:r>
                        <a:rPr lang="en-US" dirty="0"/>
                        <a:t>11.6%</a:t>
                      </a:r>
                    </a:p>
                  </a:txBody>
                  <a:tcPr/>
                </a:tc>
                <a:tc>
                  <a:txBody>
                    <a:bodyPr/>
                    <a:lstStyle/>
                    <a:p>
                      <a:pPr algn="ctr"/>
                      <a:r>
                        <a:rPr lang="en-US" dirty="0"/>
                        <a:t>10.1%</a:t>
                      </a:r>
                    </a:p>
                  </a:txBody>
                  <a:tcPr/>
                </a:tc>
                <a:extLst>
                  <a:ext uri="{0D108BD9-81ED-4DB2-BD59-A6C34878D82A}">
                    <a16:rowId xmlns:a16="http://schemas.microsoft.com/office/drawing/2014/main" val="2744976052"/>
                  </a:ext>
                </a:extLst>
              </a:tr>
              <a:tr h="370840">
                <a:tc>
                  <a:txBody>
                    <a:bodyPr/>
                    <a:lstStyle/>
                    <a:p>
                      <a:r>
                        <a:rPr lang="en-US" dirty="0"/>
                        <a:t>Slightly agree</a:t>
                      </a:r>
                    </a:p>
                  </a:txBody>
                  <a:tcPr/>
                </a:tc>
                <a:tc>
                  <a:txBody>
                    <a:bodyPr/>
                    <a:lstStyle/>
                    <a:p>
                      <a:pPr algn="ctr"/>
                      <a:r>
                        <a:rPr lang="en-US" dirty="0"/>
                        <a:t>17.1%</a:t>
                      </a:r>
                    </a:p>
                  </a:txBody>
                  <a:tcPr/>
                </a:tc>
                <a:tc>
                  <a:txBody>
                    <a:bodyPr/>
                    <a:lstStyle/>
                    <a:p>
                      <a:pPr algn="ctr"/>
                      <a:r>
                        <a:rPr lang="en-US" dirty="0"/>
                        <a:t>N/A</a:t>
                      </a:r>
                    </a:p>
                  </a:txBody>
                  <a:tcPr/>
                </a:tc>
                <a:extLst>
                  <a:ext uri="{0D108BD9-81ED-4DB2-BD59-A6C34878D82A}">
                    <a16:rowId xmlns:a16="http://schemas.microsoft.com/office/drawing/2014/main" val="1369693314"/>
                  </a:ext>
                </a:extLst>
              </a:tr>
              <a:tr h="370840">
                <a:tc>
                  <a:txBody>
                    <a:bodyPr/>
                    <a:lstStyle/>
                    <a:p>
                      <a:r>
                        <a:rPr lang="en-US" dirty="0"/>
                        <a:t>Strongly agree</a:t>
                      </a:r>
                    </a:p>
                  </a:txBody>
                  <a:tcPr/>
                </a:tc>
                <a:tc>
                  <a:txBody>
                    <a:bodyPr/>
                    <a:lstStyle/>
                    <a:p>
                      <a:pPr algn="ctr"/>
                      <a:r>
                        <a:rPr lang="en-US" dirty="0"/>
                        <a:t>58.9%</a:t>
                      </a:r>
                    </a:p>
                  </a:txBody>
                  <a:tcPr/>
                </a:tc>
                <a:tc>
                  <a:txBody>
                    <a:bodyPr/>
                    <a:lstStyle/>
                    <a:p>
                      <a:pPr algn="ctr"/>
                      <a:r>
                        <a:rPr lang="en-US" dirty="0"/>
                        <a:t>50.5%</a:t>
                      </a:r>
                    </a:p>
                  </a:txBody>
                  <a:tcPr>
                    <a:solidFill>
                      <a:schemeClr val="accent6">
                        <a:lumMod val="60000"/>
                        <a:lumOff val="40000"/>
                      </a:schemeClr>
                    </a:solidFill>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3608278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847AF-23D3-B09E-587D-CB7E08E59B47}"/>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while using a cell phone</a:t>
            </a:r>
          </a:p>
        </p:txBody>
      </p:sp>
      <p:sp>
        <p:nvSpPr>
          <p:cNvPr id="3" name="Title 2">
            <a:extLst>
              <a:ext uri="{FF2B5EF4-FFF2-40B4-BE49-F238E27FC236}">
                <a16:creationId xmlns:a16="http://schemas.microsoft.com/office/drawing/2014/main" id="{8A33900F-3C71-345B-7B16-FD9CCCD38CE8}"/>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1E9A2AF6-D71C-B849-FEFD-0420B08E9A49}"/>
              </a:ext>
            </a:extLst>
          </p:cNvPr>
          <p:cNvGraphicFramePr>
            <a:graphicFrameLocks noGrp="1"/>
          </p:cNvGraphicFramePr>
          <p:nvPr>
            <p:extLst>
              <p:ext uri="{D42A27DB-BD31-4B8C-83A1-F6EECF244321}">
                <p14:modId xmlns:p14="http://schemas.microsoft.com/office/powerpoint/2010/main" val="986486678"/>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5.6%</a:t>
                      </a:r>
                    </a:p>
                  </a:txBody>
                  <a:tcPr/>
                </a:tc>
                <a:tc>
                  <a:txBody>
                    <a:bodyPr/>
                    <a:lstStyle/>
                    <a:p>
                      <a:pPr algn="ctr"/>
                      <a:r>
                        <a:rPr lang="en-US" dirty="0"/>
                        <a:t>7.4%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6.0%</a:t>
                      </a:r>
                    </a:p>
                  </a:txBody>
                  <a:tcPr/>
                </a:tc>
                <a:tc>
                  <a:txBody>
                    <a:bodyPr/>
                    <a:lstStyle/>
                    <a:p>
                      <a:pPr algn="ctr"/>
                      <a:r>
                        <a:rPr lang="en-US" dirty="0"/>
                        <a:t>6.1%</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8.9%</a:t>
                      </a:r>
                    </a:p>
                  </a:txBody>
                  <a:tcPr/>
                </a:tc>
                <a:tc>
                  <a:txBody>
                    <a:bodyPr/>
                    <a:lstStyle/>
                    <a:p>
                      <a:pPr algn="ctr"/>
                      <a:r>
                        <a:rPr lang="en-US" dirty="0"/>
                        <a:t>9.9%</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23.7%</a:t>
                      </a:r>
                    </a:p>
                  </a:txBody>
                  <a:tcPr/>
                </a:tc>
                <a:tc>
                  <a:txBody>
                    <a:bodyPr/>
                    <a:lstStyle/>
                    <a:p>
                      <a:pPr algn="ctr"/>
                      <a:r>
                        <a:rPr lang="en-US" dirty="0"/>
                        <a:t>22.7%</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55.8%</a:t>
                      </a:r>
                    </a:p>
                  </a:txBody>
                  <a:tcPr/>
                </a:tc>
                <a:tc>
                  <a:txBody>
                    <a:bodyPr/>
                    <a:lstStyle/>
                    <a:p>
                      <a:pPr algn="ctr"/>
                      <a:r>
                        <a:rPr lang="en-US" dirty="0"/>
                        <a:t>53.9%</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31163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7DCB56-994C-A407-1C1D-D9D8987A4374}"/>
              </a:ext>
            </a:extLst>
          </p:cNvPr>
          <p:cNvSpPr>
            <a:spLocks noGrp="1"/>
          </p:cNvSpPr>
          <p:nvPr>
            <p:ph type="body" sz="quarter" idx="12"/>
          </p:nvPr>
        </p:nvSpPr>
        <p:spPr/>
        <p:txBody>
          <a:bodyPr>
            <a:normAutofit lnSpcReduction="10000"/>
          </a:bodyPr>
          <a:lstStyle/>
          <a:p>
            <a:r>
              <a:rPr lang="en-US" dirty="0"/>
              <a:t>How much do you support or oppose law enforcement enforcing the following traffic safety violations? - Driving through a red light or not stopping at a stop sign</a:t>
            </a:r>
          </a:p>
        </p:txBody>
      </p:sp>
      <p:sp>
        <p:nvSpPr>
          <p:cNvPr id="3" name="Title 2">
            <a:extLst>
              <a:ext uri="{FF2B5EF4-FFF2-40B4-BE49-F238E27FC236}">
                <a16:creationId xmlns:a16="http://schemas.microsoft.com/office/drawing/2014/main" id="{C179ED1C-3294-5421-5126-863980EDFB1E}"/>
              </a:ext>
            </a:extLst>
          </p:cNvPr>
          <p:cNvSpPr>
            <a:spLocks noGrp="1"/>
          </p:cNvSpPr>
          <p:nvPr>
            <p:ph type="title"/>
          </p:nvPr>
        </p:nvSpPr>
        <p:spPr/>
        <p:txBody>
          <a:bodyPr/>
          <a:lstStyle/>
          <a:p>
            <a:r>
              <a:rPr lang="en-US" dirty="0"/>
              <a:t>SUPPORT FOR SAFETY VIOLATIONS</a:t>
            </a:r>
          </a:p>
        </p:txBody>
      </p:sp>
      <p:graphicFrame>
        <p:nvGraphicFramePr>
          <p:cNvPr id="5" name="Table 4">
            <a:extLst>
              <a:ext uri="{FF2B5EF4-FFF2-40B4-BE49-F238E27FC236}">
                <a16:creationId xmlns:a16="http://schemas.microsoft.com/office/drawing/2014/main" id="{74DCCDED-3194-0455-3F79-6839D924B900}"/>
              </a:ext>
            </a:extLst>
          </p:cNvPr>
          <p:cNvGraphicFramePr>
            <a:graphicFrameLocks noGrp="1"/>
          </p:cNvGraphicFramePr>
          <p:nvPr>
            <p:extLst>
              <p:ext uri="{D42A27DB-BD31-4B8C-83A1-F6EECF244321}">
                <p14:modId xmlns:p14="http://schemas.microsoft.com/office/powerpoint/2010/main" val="3268528668"/>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6.8%</a:t>
                      </a:r>
                    </a:p>
                  </a:txBody>
                  <a:tcPr/>
                </a:tc>
                <a:tc>
                  <a:txBody>
                    <a:bodyPr/>
                    <a:lstStyle/>
                    <a:p>
                      <a:pPr algn="ctr"/>
                      <a:r>
                        <a:rPr lang="en-US" dirty="0"/>
                        <a:t>8.4%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2.3%</a:t>
                      </a:r>
                    </a:p>
                  </a:txBody>
                  <a:tcPr/>
                </a:tc>
                <a:tc>
                  <a:txBody>
                    <a:bodyPr/>
                    <a:lstStyle/>
                    <a:p>
                      <a:pPr algn="ctr"/>
                      <a:r>
                        <a:rPr lang="en-US" dirty="0"/>
                        <a:t>3.0%</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4.6%</a:t>
                      </a:r>
                    </a:p>
                  </a:txBody>
                  <a:tcPr/>
                </a:tc>
                <a:tc>
                  <a:txBody>
                    <a:bodyPr/>
                    <a:lstStyle/>
                    <a:p>
                      <a:pPr algn="ctr"/>
                      <a:r>
                        <a:rPr lang="en-US" dirty="0"/>
                        <a:t>5.1%</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13.6%</a:t>
                      </a:r>
                    </a:p>
                  </a:txBody>
                  <a:tcPr/>
                </a:tc>
                <a:tc>
                  <a:txBody>
                    <a:bodyPr/>
                    <a:lstStyle/>
                    <a:p>
                      <a:pPr algn="ctr"/>
                      <a:r>
                        <a:rPr lang="en-US" dirty="0"/>
                        <a:t>13.9%</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72.7%</a:t>
                      </a:r>
                    </a:p>
                  </a:txBody>
                  <a:tcPr/>
                </a:tc>
                <a:tc>
                  <a:txBody>
                    <a:bodyPr/>
                    <a:lstStyle/>
                    <a:p>
                      <a:pPr algn="ctr"/>
                      <a:r>
                        <a:rPr lang="en-US" dirty="0"/>
                        <a:t>69.6%</a:t>
                      </a:r>
                    </a:p>
                  </a:txBody>
                  <a:tcPr>
                    <a:solidFill>
                      <a:schemeClr val="accent6">
                        <a:lumMod val="60000"/>
                        <a:lumOff val="40000"/>
                      </a:schemeClr>
                    </a:solidFill>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4069272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22A69-B7A7-8C29-666C-6CC7974E9D61}"/>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under the influence of alcohol</a:t>
            </a:r>
          </a:p>
        </p:txBody>
      </p:sp>
      <p:sp>
        <p:nvSpPr>
          <p:cNvPr id="3" name="Title 2">
            <a:extLst>
              <a:ext uri="{FF2B5EF4-FFF2-40B4-BE49-F238E27FC236}">
                <a16:creationId xmlns:a16="http://schemas.microsoft.com/office/drawing/2014/main" id="{310D8EE0-08DC-42CC-2E9A-9F4239C9E6DE}"/>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A2FD8B3A-59AB-8A2C-5D55-48F8A87FAE9A}"/>
              </a:ext>
            </a:extLst>
          </p:cNvPr>
          <p:cNvGraphicFramePr>
            <a:graphicFrameLocks noGrp="1"/>
          </p:cNvGraphicFramePr>
          <p:nvPr>
            <p:extLst>
              <p:ext uri="{D42A27DB-BD31-4B8C-83A1-F6EECF244321}">
                <p14:modId xmlns:p14="http://schemas.microsoft.com/office/powerpoint/2010/main" val="1646639769"/>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7.1%</a:t>
                      </a:r>
                    </a:p>
                  </a:txBody>
                  <a:tcPr/>
                </a:tc>
                <a:tc>
                  <a:txBody>
                    <a:bodyPr/>
                    <a:lstStyle/>
                    <a:p>
                      <a:pPr algn="ctr"/>
                      <a:r>
                        <a:rPr lang="en-US" dirty="0"/>
                        <a:t>9.2%</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1.4%</a:t>
                      </a:r>
                    </a:p>
                  </a:txBody>
                  <a:tcPr/>
                </a:tc>
                <a:tc>
                  <a:txBody>
                    <a:bodyPr/>
                    <a:lstStyle/>
                    <a:p>
                      <a:pPr algn="ctr"/>
                      <a:r>
                        <a:rPr lang="en-US" dirty="0"/>
                        <a:t>1.8%</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2.8%</a:t>
                      </a:r>
                    </a:p>
                  </a:txBody>
                  <a:tcPr/>
                </a:tc>
                <a:tc>
                  <a:txBody>
                    <a:bodyPr/>
                    <a:lstStyle/>
                    <a:p>
                      <a:pPr algn="ctr"/>
                      <a:r>
                        <a:rPr lang="en-US" dirty="0"/>
                        <a:t>3.2%</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7.0%</a:t>
                      </a:r>
                    </a:p>
                  </a:txBody>
                  <a:tcPr/>
                </a:tc>
                <a:tc>
                  <a:txBody>
                    <a:bodyPr/>
                    <a:lstStyle/>
                    <a:p>
                      <a:pPr algn="ctr"/>
                      <a:r>
                        <a:rPr lang="en-US" dirty="0"/>
                        <a:t>6.7%</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81.6%</a:t>
                      </a:r>
                    </a:p>
                  </a:txBody>
                  <a:tcPr/>
                </a:tc>
                <a:tc>
                  <a:txBody>
                    <a:bodyPr/>
                    <a:lstStyle/>
                    <a:p>
                      <a:pPr algn="ctr"/>
                      <a:r>
                        <a:rPr lang="en-US" dirty="0"/>
                        <a:t>79.1%</a:t>
                      </a:r>
                    </a:p>
                  </a:txBody>
                  <a:tcPr>
                    <a:solidFill>
                      <a:schemeClr val="accent6">
                        <a:lumMod val="60000"/>
                        <a:lumOff val="40000"/>
                      </a:schemeClr>
                    </a:solidFill>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838654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06A99F-67E7-A080-F690-3332E7FE4A04}"/>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under the influence of cannabis</a:t>
            </a:r>
          </a:p>
        </p:txBody>
      </p:sp>
      <p:sp>
        <p:nvSpPr>
          <p:cNvPr id="3" name="Title 2">
            <a:extLst>
              <a:ext uri="{FF2B5EF4-FFF2-40B4-BE49-F238E27FC236}">
                <a16:creationId xmlns:a16="http://schemas.microsoft.com/office/drawing/2014/main" id="{10C7A7FA-B3B6-EA5B-238C-F8E1C163DF38}"/>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56183F92-AB97-20EB-8F95-03FF90C454AD}"/>
              </a:ext>
            </a:extLst>
          </p:cNvPr>
          <p:cNvGraphicFramePr>
            <a:graphicFrameLocks noGrp="1"/>
          </p:cNvGraphicFramePr>
          <p:nvPr>
            <p:extLst>
              <p:ext uri="{D42A27DB-BD31-4B8C-83A1-F6EECF244321}">
                <p14:modId xmlns:p14="http://schemas.microsoft.com/office/powerpoint/2010/main" val="2559565298"/>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7.2%</a:t>
                      </a:r>
                    </a:p>
                  </a:txBody>
                  <a:tcPr/>
                </a:tc>
                <a:tc>
                  <a:txBody>
                    <a:bodyPr/>
                    <a:lstStyle/>
                    <a:p>
                      <a:pPr algn="ctr"/>
                      <a:r>
                        <a:rPr lang="en-US" dirty="0"/>
                        <a:t>9.4%</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3.4%</a:t>
                      </a:r>
                    </a:p>
                  </a:txBody>
                  <a:tcPr/>
                </a:tc>
                <a:tc>
                  <a:txBody>
                    <a:bodyPr/>
                    <a:lstStyle/>
                    <a:p>
                      <a:pPr algn="ctr"/>
                      <a:r>
                        <a:rPr lang="en-US" dirty="0"/>
                        <a:t>3.8%</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6.9%</a:t>
                      </a:r>
                    </a:p>
                  </a:txBody>
                  <a:tcPr/>
                </a:tc>
                <a:tc>
                  <a:txBody>
                    <a:bodyPr/>
                    <a:lstStyle/>
                    <a:p>
                      <a:pPr algn="ctr"/>
                      <a:r>
                        <a:rPr lang="en-US" dirty="0"/>
                        <a:t>8.9%</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13.0%</a:t>
                      </a:r>
                    </a:p>
                  </a:txBody>
                  <a:tcPr/>
                </a:tc>
                <a:tc>
                  <a:txBody>
                    <a:bodyPr/>
                    <a:lstStyle/>
                    <a:p>
                      <a:pPr algn="ctr"/>
                      <a:r>
                        <a:rPr lang="en-US" dirty="0"/>
                        <a:t>11.2%</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69.4%</a:t>
                      </a:r>
                    </a:p>
                  </a:txBody>
                  <a:tcPr/>
                </a:tc>
                <a:tc>
                  <a:txBody>
                    <a:bodyPr/>
                    <a:lstStyle/>
                    <a:p>
                      <a:pPr algn="ctr"/>
                      <a:r>
                        <a:rPr lang="en-US" dirty="0"/>
                        <a:t>66.8%</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1604033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DF1228-7593-B2A7-240E-8DEDB7B626B0}"/>
              </a:ext>
            </a:extLst>
          </p:cNvPr>
          <p:cNvSpPr>
            <a:spLocks noGrp="1"/>
          </p:cNvSpPr>
          <p:nvPr>
            <p:ph type="body" sz="quarter" idx="12"/>
          </p:nvPr>
        </p:nvSpPr>
        <p:spPr/>
        <p:txBody>
          <a:bodyPr>
            <a:normAutofit lnSpcReduction="10000"/>
          </a:bodyPr>
          <a:lstStyle/>
          <a:p>
            <a:r>
              <a:rPr lang="en-US"/>
              <a:t>How much do you support or oppose law enforcement enforcing the following traffic safety violations? - Driving while NOT wearing a seat belt</a:t>
            </a:r>
          </a:p>
        </p:txBody>
      </p:sp>
      <p:sp>
        <p:nvSpPr>
          <p:cNvPr id="3" name="Title 2">
            <a:extLst>
              <a:ext uri="{FF2B5EF4-FFF2-40B4-BE49-F238E27FC236}">
                <a16:creationId xmlns:a16="http://schemas.microsoft.com/office/drawing/2014/main" id="{C2C0EBEE-8BDE-0547-39BB-F448457BCC0E}"/>
              </a:ext>
            </a:extLst>
          </p:cNvPr>
          <p:cNvSpPr>
            <a:spLocks noGrp="1"/>
          </p:cNvSpPr>
          <p:nvPr>
            <p:ph type="title"/>
          </p:nvPr>
        </p:nvSpPr>
        <p:spPr/>
        <p:txBody>
          <a:bodyPr/>
          <a:lstStyle/>
          <a:p>
            <a:r>
              <a:rPr lang="en-US"/>
              <a:t>SUPPORT FOR SAFETY VIOLATIONS</a:t>
            </a:r>
          </a:p>
        </p:txBody>
      </p:sp>
      <p:graphicFrame>
        <p:nvGraphicFramePr>
          <p:cNvPr id="4" name="Table 3">
            <a:extLst>
              <a:ext uri="{FF2B5EF4-FFF2-40B4-BE49-F238E27FC236}">
                <a16:creationId xmlns:a16="http://schemas.microsoft.com/office/drawing/2014/main" id="{FBB57CC1-8C6B-779C-D34A-5C4D0CD8119C}"/>
              </a:ext>
            </a:extLst>
          </p:cNvPr>
          <p:cNvGraphicFramePr>
            <a:graphicFrameLocks noGrp="1"/>
          </p:cNvGraphicFramePr>
          <p:nvPr>
            <p:extLst>
              <p:ext uri="{D42A27DB-BD31-4B8C-83A1-F6EECF244321}">
                <p14:modId xmlns:p14="http://schemas.microsoft.com/office/powerpoint/2010/main" val="381989613"/>
              </p:ext>
            </p:extLst>
          </p:nvPr>
        </p:nvGraphicFramePr>
        <p:xfrm>
          <a:off x="487680" y="1768192"/>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Strongly oppose</a:t>
                      </a:r>
                    </a:p>
                  </a:txBody>
                  <a:tcPr/>
                </a:tc>
                <a:tc>
                  <a:txBody>
                    <a:bodyPr/>
                    <a:lstStyle/>
                    <a:p>
                      <a:pPr algn="ctr"/>
                      <a:r>
                        <a:rPr lang="en-US" dirty="0"/>
                        <a:t>8.7%</a:t>
                      </a:r>
                    </a:p>
                  </a:txBody>
                  <a:tcPr/>
                </a:tc>
                <a:tc>
                  <a:txBody>
                    <a:bodyPr/>
                    <a:lstStyle/>
                    <a:p>
                      <a:pPr algn="ctr"/>
                      <a:r>
                        <a:rPr lang="en-US" dirty="0"/>
                        <a:t>10.7%</a:t>
                      </a:r>
                    </a:p>
                  </a:txBody>
                  <a:tcPr>
                    <a:solidFill>
                      <a:schemeClr val="accent3">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Somewhat oppose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4.9%</a:t>
                      </a:r>
                    </a:p>
                  </a:txBody>
                  <a:tcPr/>
                </a:tc>
                <a:tc>
                  <a:txBody>
                    <a:bodyPr/>
                    <a:lstStyle/>
                    <a:p>
                      <a:pPr algn="ctr"/>
                      <a:r>
                        <a:rPr lang="en-US" dirty="0"/>
                        <a:t>5.9%</a:t>
                      </a:r>
                    </a:p>
                  </a:txBody>
                  <a:tcPr/>
                </a:tc>
                <a:extLst>
                  <a:ext uri="{0D108BD9-81ED-4DB2-BD59-A6C34878D82A}">
                    <a16:rowId xmlns:a16="http://schemas.microsoft.com/office/drawing/2014/main" val="3400146397"/>
                  </a:ext>
                </a:extLst>
              </a:tr>
              <a:tr h="370840">
                <a:tc>
                  <a:txBody>
                    <a:bodyPr/>
                    <a:lstStyle/>
                    <a:p>
                      <a:r>
                        <a:rPr lang="en-US" dirty="0"/>
                        <a:t>Neither support nor oppose</a:t>
                      </a:r>
                    </a:p>
                  </a:txBody>
                  <a:tcPr/>
                </a:tc>
                <a:tc>
                  <a:txBody>
                    <a:bodyPr/>
                    <a:lstStyle/>
                    <a:p>
                      <a:pPr algn="ctr"/>
                      <a:r>
                        <a:rPr lang="en-US" dirty="0"/>
                        <a:t>14.7%</a:t>
                      </a:r>
                    </a:p>
                  </a:txBody>
                  <a:tcPr/>
                </a:tc>
                <a:tc>
                  <a:txBody>
                    <a:bodyPr/>
                    <a:lstStyle/>
                    <a:p>
                      <a:pPr algn="ctr"/>
                      <a:r>
                        <a:rPr lang="en-US" dirty="0"/>
                        <a:t>15.0%</a:t>
                      </a:r>
                    </a:p>
                  </a:txBody>
                  <a:tcPr/>
                </a:tc>
                <a:extLst>
                  <a:ext uri="{0D108BD9-81ED-4DB2-BD59-A6C34878D82A}">
                    <a16:rowId xmlns:a16="http://schemas.microsoft.com/office/drawing/2014/main" val="2744976052"/>
                  </a:ext>
                </a:extLst>
              </a:tr>
              <a:tr h="370840">
                <a:tc>
                  <a:txBody>
                    <a:bodyPr/>
                    <a:lstStyle/>
                    <a:p>
                      <a:r>
                        <a:rPr lang="en-US" dirty="0"/>
                        <a:t>Somewhat support</a:t>
                      </a:r>
                    </a:p>
                  </a:txBody>
                  <a:tcPr/>
                </a:tc>
                <a:tc>
                  <a:txBody>
                    <a:bodyPr/>
                    <a:lstStyle/>
                    <a:p>
                      <a:pPr algn="ctr"/>
                      <a:r>
                        <a:rPr lang="en-US" dirty="0"/>
                        <a:t>22.8%</a:t>
                      </a:r>
                    </a:p>
                  </a:txBody>
                  <a:tcPr/>
                </a:tc>
                <a:tc>
                  <a:txBody>
                    <a:bodyPr/>
                    <a:lstStyle/>
                    <a:p>
                      <a:pPr algn="ctr"/>
                      <a:r>
                        <a:rPr lang="en-US" dirty="0"/>
                        <a:t>21.8%</a:t>
                      </a:r>
                    </a:p>
                  </a:txBody>
                  <a:tcPr/>
                </a:tc>
                <a:extLst>
                  <a:ext uri="{0D108BD9-81ED-4DB2-BD59-A6C34878D82A}">
                    <a16:rowId xmlns:a16="http://schemas.microsoft.com/office/drawing/2014/main" val="1369693314"/>
                  </a:ext>
                </a:extLst>
              </a:tr>
              <a:tr h="370840">
                <a:tc>
                  <a:txBody>
                    <a:bodyPr/>
                    <a:lstStyle/>
                    <a:p>
                      <a:r>
                        <a:rPr lang="en-US" dirty="0"/>
                        <a:t>Strongly support</a:t>
                      </a:r>
                    </a:p>
                  </a:txBody>
                  <a:tcPr/>
                </a:tc>
                <a:tc>
                  <a:txBody>
                    <a:bodyPr/>
                    <a:lstStyle/>
                    <a:p>
                      <a:pPr algn="ctr"/>
                      <a:r>
                        <a:rPr lang="en-US" dirty="0"/>
                        <a:t>48.9%</a:t>
                      </a:r>
                    </a:p>
                  </a:txBody>
                  <a:tcPr/>
                </a:tc>
                <a:tc>
                  <a:txBody>
                    <a:bodyPr/>
                    <a:lstStyle/>
                    <a:p>
                      <a:pPr algn="ctr"/>
                      <a:r>
                        <a:rPr lang="en-US" dirty="0"/>
                        <a:t>46.7%</a:t>
                      </a:r>
                    </a:p>
                  </a:txBody>
                  <a:tcPr/>
                </a:tc>
                <a:extLst>
                  <a:ext uri="{0D108BD9-81ED-4DB2-BD59-A6C34878D82A}">
                    <a16:rowId xmlns:a16="http://schemas.microsoft.com/office/drawing/2014/main" val="4115412497"/>
                  </a:ext>
                </a:extLst>
              </a:tr>
            </a:tbl>
          </a:graphicData>
        </a:graphic>
      </p:graphicFrame>
    </p:spTree>
    <p:extLst>
      <p:ext uri="{BB962C8B-B14F-4D97-AF65-F5344CB8AC3E}">
        <p14:creationId xmlns:p14="http://schemas.microsoft.com/office/powerpoint/2010/main" val="286215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F6F4-4437-4491-BA8E-8E834AB483C1}"/>
              </a:ext>
            </a:extLst>
          </p:cNvPr>
          <p:cNvSpPr>
            <a:spLocks noGrp="1"/>
          </p:cNvSpPr>
          <p:nvPr>
            <p:ph type="body" sz="quarter" idx="11"/>
          </p:nvPr>
        </p:nvSpPr>
        <p:spPr/>
        <p:txBody>
          <a:bodyPr>
            <a:normAutofit/>
          </a:bodyPr>
          <a:lstStyle/>
          <a:p>
            <a:r>
              <a:rPr lang="en-US" sz="5400" b="1" dirty="0"/>
              <a:t>Trends</a:t>
            </a:r>
          </a:p>
        </p:txBody>
      </p:sp>
    </p:spTree>
    <p:extLst>
      <p:ext uri="{BB962C8B-B14F-4D97-AF65-F5344CB8AC3E}">
        <p14:creationId xmlns:p14="http://schemas.microsoft.com/office/powerpoint/2010/main" val="405700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D87D2-0FA1-8E37-B180-29AE9862B954}"/>
              </a:ext>
            </a:extLst>
          </p:cNvPr>
          <p:cNvSpPr>
            <a:spLocks noGrp="1"/>
          </p:cNvSpPr>
          <p:nvPr>
            <p:ph type="body" sz="quarter" idx="12"/>
          </p:nvPr>
        </p:nvSpPr>
        <p:spPr/>
        <p:txBody>
          <a:bodyPr>
            <a:normAutofit lnSpcReduction="10000"/>
          </a:bodyPr>
          <a:lstStyle/>
          <a:p>
            <a:r>
              <a:rPr lang="en-US"/>
              <a:t>In the past 12 months, how many vehicle accidents or crashes (even minor ones) have you been involved in that were NOT your fault?</a:t>
            </a:r>
          </a:p>
        </p:txBody>
      </p:sp>
      <p:sp>
        <p:nvSpPr>
          <p:cNvPr id="3" name="Title 2">
            <a:extLst>
              <a:ext uri="{FF2B5EF4-FFF2-40B4-BE49-F238E27FC236}">
                <a16:creationId xmlns:a16="http://schemas.microsoft.com/office/drawing/2014/main" id="{635A57EF-0490-4A7F-4614-844E2651268B}"/>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4BEFCBCC-6732-440B-70AF-B183335F8709}"/>
              </a:ext>
            </a:extLst>
          </p:cNvPr>
          <p:cNvGraphicFramePr>
            <a:graphicFrameLocks noGrp="1"/>
          </p:cNvGraphicFramePr>
          <p:nvPr>
            <p:extLst>
              <p:ext uri="{D42A27DB-BD31-4B8C-83A1-F6EECF244321}">
                <p14:modId xmlns:p14="http://schemas.microsoft.com/office/powerpoint/2010/main" val="3845261701"/>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91.6%</a:t>
                      </a:r>
                    </a:p>
                  </a:txBody>
                  <a:tcPr/>
                </a:tc>
                <a:tc>
                  <a:txBody>
                    <a:bodyPr/>
                    <a:lstStyle/>
                    <a:p>
                      <a:pPr algn="ctr"/>
                      <a:r>
                        <a:rPr lang="en-US" dirty="0"/>
                        <a:t>88.8%</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7.0%</a:t>
                      </a:r>
                    </a:p>
                  </a:txBody>
                  <a:tcPr/>
                </a:tc>
                <a:tc>
                  <a:txBody>
                    <a:bodyPr/>
                    <a:lstStyle/>
                    <a:p>
                      <a:pPr algn="ctr"/>
                      <a:r>
                        <a:rPr lang="en-US" dirty="0"/>
                        <a:t>8.3%</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1.2%</a:t>
                      </a:r>
                    </a:p>
                  </a:txBody>
                  <a:tcPr/>
                </a:tc>
                <a:tc>
                  <a:txBody>
                    <a:bodyPr/>
                    <a:lstStyle/>
                    <a:p>
                      <a:pPr algn="ctr"/>
                      <a:r>
                        <a:rPr lang="en-US" dirty="0"/>
                        <a:t>2.0%</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0.5%</a:t>
                      </a:r>
                    </a:p>
                  </a:txBody>
                  <a:tcPr/>
                </a:tc>
                <a:extLst>
                  <a:ext uri="{0D108BD9-81ED-4DB2-BD59-A6C34878D82A}">
                    <a16:rowId xmlns:a16="http://schemas.microsoft.com/office/drawing/2014/main" val="146462422"/>
                  </a:ext>
                </a:extLst>
              </a:tr>
              <a:tr h="370840">
                <a:tc>
                  <a:txBody>
                    <a:bodyPr/>
                    <a:lstStyle/>
                    <a:p>
                      <a:r>
                        <a:rPr lang="en-US" dirty="0"/>
                        <a:t>3 or more</a:t>
                      </a:r>
                    </a:p>
                  </a:txBody>
                  <a:tcPr/>
                </a:tc>
                <a:tc>
                  <a:txBody>
                    <a:bodyPr/>
                    <a:lstStyle/>
                    <a:p>
                      <a:pPr algn="ctr"/>
                      <a:r>
                        <a:rPr lang="en-US" dirty="0"/>
                        <a:t>0.2%</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algn="ctr"/>
                      <a:r>
                        <a:rPr lang="en-US" dirty="0"/>
                        <a:t>0.1%</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algn="ct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95528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8112C-D09E-9F0B-0833-4958E2DDF0CF}"/>
              </a:ext>
            </a:extLst>
          </p:cNvPr>
          <p:cNvSpPr>
            <a:spLocks noGrp="1"/>
          </p:cNvSpPr>
          <p:nvPr>
            <p:ph type="body" sz="quarter" idx="12"/>
          </p:nvPr>
        </p:nvSpPr>
        <p:spPr/>
        <p:txBody>
          <a:bodyPr>
            <a:normAutofit lnSpcReduction="10000"/>
          </a:bodyPr>
          <a:lstStyle/>
          <a:p>
            <a:r>
              <a:rPr lang="en-US"/>
              <a:t>In the past 12 months, how many vehicle accidents or crashes (even minor ones) have you been involved in that were perhaps your fault?</a:t>
            </a:r>
          </a:p>
        </p:txBody>
      </p:sp>
      <p:sp>
        <p:nvSpPr>
          <p:cNvPr id="3" name="Title 2">
            <a:extLst>
              <a:ext uri="{FF2B5EF4-FFF2-40B4-BE49-F238E27FC236}">
                <a16:creationId xmlns:a16="http://schemas.microsoft.com/office/drawing/2014/main" id="{646B845E-BC69-0310-AFB2-0458372B24E3}"/>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5921593E-7EB1-85FB-787E-2341506F4870}"/>
              </a:ext>
            </a:extLst>
          </p:cNvPr>
          <p:cNvGraphicFramePr>
            <a:graphicFrameLocks noGrp="1"/>
          </p:cNvGraphicFramePr>
          <p:nvPr>
            <p:extLst>
              <p:ext uri="{D42A27DB-BD31-4B8C-83A1-F6EECF244321}">
                <p14:modId xmlns:p14="http://schemas.microsoft.com/office/powerpoint/2010/main" val="2772789995"/>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95.5%</a:t>
                      </a:r>
                    </a:p>
                  </a:txBody>
                  <a:tcPr/>
                </a:tc>
                <a:tc>
                  <a:txBody>
                    <a:bodyPr/>
                    <a:lstStyle/>
                    <a:p>
                      <a:pPr algn="ctr"/>
                      <a:r>
                        <a:rPr lang="en-US" dirty="0"/>
                        <a:t>94.2%</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4.0%</a:t>
                      </a:r>
                    </a:p>
                  </a:txBody>
                  <a:tcPr/>
                </a:tc>
                <a:tc>
                  <a:txBody>
                    <a:bodyPr/>
                    <a:lstStyle/>
                    <a:p>
                      <a:pPr algn="ctr"/>
                      <a:r>
                        <a:rPr lang="en-US" dirty="0"/>
                        <a:t>4.7%</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0.4%</a:t>
                      </a:r>
                    </a:p>
                  </a:txBody>
                  <a:tcPr/>
                </a:tc>
                <a:tc>
                  <a:txBody>
                    <a:bodyPr/>
                    <a:lstStyle/>
                    <a:p>
                      <a:pPr algn="ctr"/>
                      <a:r>
                        <a:rPr lang="en-US" dirty="0"/>
                        <a:t>0.7%</a:t>
                      </a:r>
                    </a:p>
                  </a:txBody>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995729802"/>
                  </a:ext>
                </a:extLst>
              </a:tr>
              <a:tr h="370840">
                <a:tc>
                  <a:txBody>
                    <a:bodyPr/>
                    <a:lstStyle/>
                    <a:p>
                      <a:r>
                        <a:rPr lang="en-US" dirty="0"/>
                        <a:t>3 or more</a:t>
                      </a:r>
                    </a:p>
                  </a:txBody>
                  <a:tcPr/>
                </a:tc>
                <a:tc>
                  <a:txBody>
                    <a:bodyPr/>
                    <a:lstStyle/>
                    <a:p>
                      <a:pPr algn="ctr"/>
                      <a:r>
                        <a:rPr lang="en-US" dirty="0"/>
                        <a:t>0.0%</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algn="ctr"/>
                      <a:r>
                        <a:rPr lang="en-US" dirty="0"/>
                        <a:t>0.1%</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64788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E3678-0DB8-C5F3-92AC-4B919864CFBA}"/>
              </a:ext>
            </a:extLst>
          </p:cNvPr>
          <p:cNvSpPr>
            <a:spLocks noGrp="1"/>
          </p:cNvSpPr>
          <p:nvPr>
            <p:ph type="body" sz="quarter" idx="12"/>
          </p:nvPr>
        </p:nvSpPr>
        <p:spPr/>
        <p:txBody>
          <a:bodyPr>
            <a:normAutofit lnSpcReduction="10000"/>
          </a:bodyPr>
          <a:lstStyle/>
          <a:p>
            <a:r>
              <a:rPr lang="en-US"/>
              <a:t>In the past 12 months, how many citations, tickets, or warnings have you received for the following? - Not wearing a seat belt</a:t>
            </a:r>
          </a:p>
        </p:txBody>
      </p:sp>
      <p:sp>
        <p:nvSpPr>
          <p:cNvPr id="3" name="Title 2">
            <a:extLst>
              <a:ext uri="{FF2B5EF4-FFF2-40B4-BE49-F238E27FC236}">
                <a16:creationId xmlns:a16="http://schemas.microsoft.com/office/drawing/2014/main" id="{A1FEDA3E-CFC9-D9CC-3525-FC2B4C80C1FC}"/>
              </a:ext>
            </a:extLst>
          </p:cNvPr>
          <p:cNvSpPr>
            <a:spLocks noGrp="1"/>
          </p:cNvSpPr>
          <p:nvPr>
            <p:ph type="title"/>
          </p:nvPr>
        </p:nvSpPr>
        <p:spPr/>
        <p:txBody>
          <a:bodyPr/>
          <a:lstStyle/>
          <a:p>
            <a:r>
              <a:rPr lang="en-US" sz="2000"/>
              <a:t>DRIVING HISTORY</a:t>
            </a:r>
            <a:endParaRPr lang="en-US"/>
          </a:p>
        </p:txBody>
      </p:sp>
      <p:graphicFrame>
        <p:nvGraphicFramePr>
          <p:cNvPr id="4" name="Table 3">
            <a:extLst>
              <a:ext uri="{FF2B5EF4-FFF2-40B4-BE49-F238E27FC236}">
                <a16:creationId xmlns:a16="http://schemas.microsoft.com/office/drawing/2014/main" id="{B0A2ACE6-ACCD-6036-9DCB-78291BC69ED6}"/>
              </a:ext>
            </a:extLst>
          </p:cNvPr>
          <p:cNvGraphicFramePr>
            <a:graphicFrameLocks noGrp="1"/>
          </p:cNvGraphicFramePr>
          <p:nvPr>
            <p:extLst>
              <p:ext uri="{D42A27DB-BD31-4B8C-83A1-F6EECF244321}">
                <p14:modId xmlns:p14="http://schemas.microsoft.com/office/powerpoint/2010/main" val="1485055284"/>
              </p:ext>
            </p:extLst>
          </p:nvPr>
        </p:nvGraphicFramePr>
        <p:xfrm>
          <a:off x="487680" y="1768192"/>
          <a:ext cx="6096000" cy="3337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771871142"/>
                    </a:ext>
                  </a:extLst>
                </a:gridCol>
                <a:gridCol w="2032000">
                  <a:extLst>
                    <a:ext uri="{9D8B030D-6E8A-4147-A177-3AD203B41FA5}">
                      <a16:colId xmlns:a16="http://schemas.microsoft.com/office/drawing/2014/main" val="3847150400"/>
                    </a:ext>
                  </a:extLst>
                </a:gridCol>
                <a:gridCol w="2032000">
                  <a:extLst>
                    <a:ext uri="{9D8B030D-6E8A-4147-A177-3AD203B41FA5}">
                      <a16:colId xmlns:a16="http://schemas.microsoft.com/office/drawing/2014/main" val="973221064"/>
                    </a:ext>
                  </a:extLst>
                </a:gridCol>
              </a:tblGrid>
              <a:tr h="370840">
                <a:tc>
                  <a:txBody>
                    <a:bodyPr/>
                    <a:lstStyle/>
                    <a:p>
                      <a:r>
                        <a:rPr lang="en-US" dirty="0"/>
                        <a:t>Response</a:t>
                      </a:r>
                    </a:p>
                  </a:txBody>
                  <a:tcPr/>
                </a:tc>
                <a:tc>
                  <a:txBody>
                    <a:bodyPr/>
                    <a:lstStyle/>
                    <a:p>
                      <a:pPr algn="ctr"/>
                      <a:r>
                        <a:rPr lang="en-US" dirty="0"/>
                        <a:t>2024</a:t>
                      </a:r>
                    </a:p>
                  </a:txBody>
                  <a:tcPr/>
                </a:tc>
                <a:tc>
                  <a:txBody>
                    <a:bodyPr/>
                    <a:lstStyle/>
                    <a:p>
                      <a:pPr algn="ctr"/>
                      <a:r>
                        <a:rPr lang="en-US" dirty="0"/>
                        <a:t>2023</a:t>
                      </a:r>
                    </a:p>
                  </a:txBody>
                  <a:tcPr/>
                </a:tc>
                <a:extLst>
                  <a:ext uri="{0D108BD9-81ED-4DB2-BD59-A6C34878D82A}">
                    <a16:rowId xmlns:a16="http://schemas.microsoft.com/office/drawing/2014/main" val="4120668702"/>
                  </a:ext>
                </a:extLst>
              </a:tr>
              <a:tr h="370840">
                <a:tc>
                  <a:txBody>
                    <a:bodyPr/>
                    <a:lstStyle/>
                    <a:p>
                      <a:r>
                        <a:rPr lang="en-US" dirty="0"/>
                        <a:t>None</a:t>
                      </a:r>
                    </a:p>
                  </a:txBody>
                  <a:tcPr/>
                </a:tc>
                <a:tc>
                  <a:txBody>
                    <a:bodyPr/>
                    <a:lstStyle/>
                    <a:p>
                      <a:pPr algn="ctr"/>
                      <a:r>
                        <a:rPr lang="en-US" dirty="0"/>
                        <a:t>97.7%</a:t>
                      </a:r>
                    </a:p>
                  </a:txBody>
                  <a:tcPr/>
                </a:tc>
                <a:tc>
                  <a:txBody>
                    <a:bodyPr/>
                    <a:lstStyle/>
                    <a:p>
                      <a:pPr algn="ctr"/>
                      <a:r>
                        <a:rPr lang="en-US" dirty="0"/>
                        <a:t>96.5%</a:t>
                      </a:r>
                    </a:p>
                  </a:txBody>
                  <a:tcPr>
                    <a:solidFill>
                      <a:schemeClr val="accent6">
                        <a:lumMod val="60000"/>
                        <a:lumOff val="40000"/>
                      </a:schemeClr>
                    </a:solidFill>
                  </a:tcPr>
                </a:tc>
                <a:extLst>
                  <a:ext uri="{0D108BD9-81ED-4DB2-BD59-A6C34878D82A}">
                    <a16:rowId xmlns:a16="http://schemas.microsoft.com/office/drawing/2014/main" val="3989555942"/>
                  </a:ext>
                </a:extLst>
              </a:tr>
              <a:tr h="370840">
                <a:tc>
                  <a:txBody>
                    <a:bodyPr/>
                    <a:lstStyle/>
                    <a:p>
                      <a:r>
                        <a:rPr lang="en-US" dirty="0"/>
                        <a:t>1</a:t>
                      </a:r>
                    </a:p>
                  </a:txBody>
                  <a:tcPr/>
                </a:tc>
                <a:tc>
                  <a:txBody>
                    <a:bodyPr/>
                    <a:lstStyle/>
                    <a:p>
                      <a:pPr algn="ctr"/>
                      <a:r>
                        <a:rPr lang="en-US" dirty="0"/>
                        <a:t>1.8%</a:t>
                      </a:r>
                    </a:p>
                  </a:txBody>
                  <a:tcPr/>
                </a:tc>
                <a:tc>
                  <a:txBody>
                    <a:bodyPr/>
                    <a:lstStyle/>
                    <a:p>
                      <a:pPr algn="ctr"/>
                      <a:r>
                        <a:rPr lang="en-US" dirty="0"/>
                        <a:t>2.0%</a:t>
                      </a:r>
                    </a:p>
                  </a:txBody>
                  <a:tcPr/>
                </a:tc>
                <a:extLst>
                  <a:ext uri="{0D108BD9-81ED-4DB2-BD59-A6C34878D82A}">
                    <a16:rowId xmlns:a16="http://schemas.microsoft.com/office/drawing/2014/main" val="3400146397"/>
                  </a:ext>
                </a:extLst>
              </a:tr>
              <a:tr h="370840">
                <a:tc>
                  <a:txBody>
                    <a:bodyPr/>
                    <a:lstStyle/>
                    <a:p>
                      <a:r>
                        <a:rPr lang="en-US" dirty="0"/>
                        <a:t>2</a:t>
                      </a:r>
                    </a:p>
                  </a:txBody>
                  <a:tcPr/>
                </a:tc>
                <a:tc>
                  <a:txBody>
                    <a:bodyPr/>
                    <a:lstStyle/>
                    <a:p>
                      <a:pPr algn="ctr"/>
                      <a:r>
                        <a:rPr lang="en-US" dirty="0"/>
                        <a:t>0.3%</a:t>
                      </a:r>
                    </a:p>
                  </a:txBody>
                  <a:tcPr/>
                </a:tc>
                <a:tc>
                  <a:txBody>
                    <a:bodyPr/>
                    <a:lstStyle/>
                    <a:p>
                      <a:pPr algn="ctr"/>
                      <a:r>
                        <a:rPr lang="en-US" dirty="0"/>
                        <a:t>0.8%</a:t>
                      </a:r>
                    </a:p>
                  </a:txBody>
                  <a:tcPr>
                    <a:solidFill>
                      <a:schemeClr val="accent3">
                        <a:lumMod val="60000"/>
                        <a:lumOff val="40000"/>
                      </a:schemeClr>
                    </a:solidFill>
                  </a:tcPr>
                </a:tc>
                <a:extLst>
                  <a:ext uri="{0D108BD9-81ED-4DB2-BD59-A6C34878D82A}">
                    <a16:rowId xmlns:a16="http://schemas.microsoft.com/office/drawing/2014/main" val="2744976052"/>
                  </a:ext>
                </a:extLst>
              </a:tr>
              <a:tr h="370840">
                <a:tc>
                  <a:txBody>
                    <a:bodyPr/>
                    <a:lstStyle/>
                    <a:p>
                      <a:r>
                        <a:rPr lang="en-US" dirty="0"/>
                        <a:t>3</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3780459502"/>
                  </a:ext>
                </a:extLst>
              </a:tr>
              <a:tr h="370840">
                <a:tc>
                  <a:txBody>
                    <a:bodyPr/>
                    <a:lstStyle/>
                    <a:p>
                      <a:r>
                        <a:rPr lang="en-US" dirty="0"/>
                        <a:t>3 or more</a:t>
                      </a:r>
                    </a:p>
                  </a:txBody>
                  <a:tcPr/>
                </a:tc>
                <a:tc>
                  <a:txBody>
                    <a:bodyPr/>
                    <a:lstStyle/>
                    <a:p>
                      <a:pPr algn="ctr"/>
                      <a:r>
                        <a:rPr lang="en-US" dirty="0"/>
                        <a:t>0.2%</a:t>
                      </a:r>
                    </a:p>
                  </a:txBody>
                  <a:tcPr/>
                </a:tc>
                <a:tc>
                  <a:txBody>
                    <a:bodyPr/>
                    <a:lstStyle/>
                    <a:p>
                      <a:pPr algn="ctr"/>
                      <a:r>
                        <a:rPr lang="en-US" dirty="0"/>
                        <a:t>N/A</a:t>
                      </a:r>
                    </a:p>
                  </a:txBody>
                  <a:tcPr/>
                </a:tc>
                <a:extLst>
                  <a:ext uri="{0D108BD9-81ED-4DB2-BD59-A6C34878D82A}">
                    <a16:rowId xmlns:a16="http://schemas.microsoft.com/office/drawing/2014/main" val="4088975996"/>
                  </a:ext>
                </a:extLst>
              </a:tr>
              <a:tr h="370840">
                <a:tc>
                  <a:txBody>
                    <a:bodyPr/>
                    <a:lstStyle/>
                    <a:p>
                      <a:r>
                        <a:rPr lang="en-US" dirty="0"/>
                        <a:t>4</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2543379051"/>
                  </a:ext>
                </a:extLst>
              </a:tr>
              <a:tr h="370840">
                <a:tc>
                  <a:txBody>
                    <a:bodyPr/>
                    <a:lstStyle/>
                    <a:p>
                      <a:r>
                        <a:rPr lang="en-US" dirty="0"/>
                        <a:t>5</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401516961"/>
                  </a:ext>
                </a:extLst>
              </a:tr>
              <a:tr h="370840">
                <a:tc>
                  <a:txBody>
                    <a:bodyPr/>
                    <a:lstStyle/>
                    <a:p>
                      <a:r>
                        <a:rPr lang="en-US" dirty="0"/>
                        <a:t>6 or more</a:t>
                      </a:r>
                    </a:p>
                  </a:txBody>
                  <a:tcPr/>
                </a:tc>
                <a:tc>
                  <a:txBody>
                    <a:bodyPr/>
                    <a:lstStyle/>
                    <a:p>
                      <a:pPr algn="ctr"/>
                      <a:r>
                        <a:rPr lang="en-US" dirty="0"/>
                        <a:t>N/A</a:t>
                      </a:r>
                    </a:p>
                  </a:txBody>
                  <a:tcPr/>
                </a:tc>
                <a:tc>
                  <a:txBody>
                    <a:bodyPr/>
                    <a:lstStyle/>
                    <a:p>
                      <a:pPr algn="ctr"/>
                      <a:r>
                        <a:rPr lang="en-US" dirty="0"/>
                        <a:t>0.2%</a:t>
                      </a:r>
                    </a:p>
                  </a:txBody>
                  <a:tcPr/>
                </a:tc>
                <a:extLst>
                  <a:ext uri="{0D108BD9-81ED-4DB2-BD59-A6C34878D82A}">
                    <a16:rowId xmlns:a16="http://schemas.microsoft.com/office/drawing/2014/main" val="893344410"/>
                  </a:ext>
                </a:extLst>
              </a:tr>
            </a:tbl>
          </a:graphicData>
        </a:graphic>
      </p:graphicFrame>
    </p:spTree>
    <p:extLst>
      <p:ext uri="{BB962C8B-B14F-4D97-AF65-F5344CB8AC3E}">
        <p14:creationId xmlns:p14="http://schemas.microsoft.com/office/powerpoint/2010/main" val="2225248562"/>
      </p:ext>
    </p:extLst>
  </p:cSld>
  <p:clrMapOvr>
    <a:masterClrMapping/>
  </p:clrMapOvr>
</p:sld>
</file>

<file path=ppt/theme/theme1.xml><?xml version="1.0" encoding="utf-8"?>
<a:theme xmlns:a="http://schemas.openxmlformats.org/drawingml/2006/main" name="Office Theme">
  <a:themeElements>
    <a:clrScheme name="WTSC">
      <a:dk1>
        <a:srgbClr val="000000"/>
      </a:dk1>
      <a:lt1>
        <a:srgbClr val="FFFFFF"/>
      </a:lt1>
      <a:dk2>
        <a:srgbClr val="000000"/>
      </a:dk2>
      <a:lt2>
        <a:srgbClr val="808080"/>
      </a:lt2>
      <a:accent1>
        <a:srgbClr val="13407E"/>
      </a:accent1>
      <a:accent2>
        <a:srgbClr val="1B6FB7"/>
      </a:accent2>
      <a:accent3>
        <a:srgbClr val="55BA8F"/>
      </a:accent3>
      <a:accent4>
        <a:srgbClr val="C7E4F8"/>
      </a:accent4>
      <a:accent5>
        <a:srgbClr val="6AABDD"/>
      </a:accent5>
      <a:accent6>
        <a:srgbClr val="98254D"/>
      </a:accent6>
      <a:hlink>
        <a:srgbClr val="CCCCFF"/>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BFCF4F-2098-4C53-B17C-52F59462CE98}" vid="{B281FE38-E1BA-443E-B074-EA7183D40A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D06828AA45064393908269589553A4" ma:contentTypeVersion="20" ma:contentTypeDescription="Create a new document." ma:contentTypeScope="" ma:versionID="962361f7a7fc82b09eb0fe27568af440">
  <xsd:schema xmlns:xsd="http://www.w3.org/2001/XMLSchema" xmlns:xs="http://www.w3.org/2001/XMLSchema" xmlns:p="http://schemas.microsoft.com/office/2006/metadata/properties" xmlns:ns1="http://schemas.microsoft.com/sharepoint/v3" xmlns:ns2="b5fa2d84-e915-43ad-8f13-9e9372525d4a" xmlns:ns3="07a5c668-2ee6-4575-a00a-a84628e824f7" targetNamespace="http://schemas.microsoft.com/office/2006/metadata/properties" ma:root="true" ma:fieldsID="e17e4095c55ecccbb5ee3452dd63bad8" ns1:_="" ns2:_="" ns3:_="">
    <xsd:import namespace="http://schemas.microsoft.com/sharepoint/v3"/>
    <xsd:import namespace="b5fa2d84-e915-43ad-8f13-9e9372525d4a"/>
    <xsd:import namespace="07a5c668-2ee6-4575-a00a-a84628e824f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3:MediaServiceLocation" minOccurs="0"/>
                <xsd:element ref="ns3:MediaLengthInSeconds" minOccurs="0"/>
                <xsd:element ref="ns3:lcf76f155ced4ddcb4097134ff3c332f" minOccurs="0"/>
                <xsd:element ref="ns2:TaxCatchAll" minOccurs="0"/>
                <xsd:element ref="ns3:Preview"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fa2d84-e915-43ad-8f13-9e9372525d4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7d57b8-e44d-4c5d-a761-22b2e264416a}" ma:internalName="TaxCatchAll" ma:showField="CatchAllData" ma:web="b5fa2d84-e915-43ad-8f13-9e9372525d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a5c668-2ee6-4575-a00a-a84628e824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Preview" ma:index="24" nillable="true" ma:displayName="Preview" ma:internalName="Preview">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5fa2d84-e915-43ad-8f13-9e9372525d4a" xsi:nil="true"/>
    <lcf76f155ced4ddcb4097134ff3c332f xmlns="07a5c668-2ee6-4575-a00a-a84628e824f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Preview xmlns="07a5c668-2ee6-4575-a00a-a84628e824f7" xsi:nil="true"/>
  </documentManagement>
</p:properties>
</file>

<file path=customXml/itemProps1.xml><?xml version="1.0" encoding="utf-8"?>
<ds:datastoreItem xmlns:ds="http://schemas.openxmlformats.org/officeDocument/2006/customXml" ds:itemID="{919ED508-88E9-49C2-B12E-9E64BEE03026}">
  <ds:schemaRefs>
    <ds:schemaRef ds:uri="http://schemas.microsoft.com/sharepoint/v3/contenttype/forms"/>
  </ds:schemaRefs>
</ds:datastoreItem>
</file>

<file path=customXml/itemProps2.xml><?xml version="1.0" encoding="utf-8"?>
<ds:datastoreItem xmlns:ds="http://schemas.openxmlformats.org/officeDocument/2006/customXml" ds:itemID="{B56A5A62-B310-46A4-8F93-AE92C44E64E6}"/>
</file>

<file path=customXml/itemProps3.xml><?xml version="1.0" encoding="utf-8"?>
<ds:datastoreItem xmlns:ds="http://schemas.openxmlformats.org/officeDocument/2006/customXml" ds:itemID="{8BC319CC-3291-46B9-871A-83D575A54218}">
  <ds:schemaRefs>
    <ds:schemaRef ds:uri="b8de1105-7011-428c-9a47-2ae3bde61a8e"/>
    <ds:schemaRef ds:uri="e592b2f8-dce0-42a9-b530-35b6be381ac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1382</TotalTime>
  <Words>3789</Words>
  <Application>Microsoft Office PowerPoint</Application>
  <PresentationFormat>On-screen Show (4:3)</PresentationFormat>
  <Paragraphs>1106</Paragraphs>
  <Slides>58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Calibri</vt:lpstr>
      <vt:lpstr>Urbane Bold</vt:lpstr>
      <vt:lpstr>Arial</vt:lpstr>
      <vt:lpstr>Proxima Nova Cn Rg</vt:lpstr>
      <vt:lpstr>Urbane Demi Bold</vt:lpstr>
      <vt:lpstr>Times New Roman</vt:lpstr>
      <vt:lpstr>Office Theme</vt:lpstr>
      <vt:lpstr>PowerPoint Presentation</vt:lpstr>
      <vt:lpstr>PowerPoint Presentation</vt:lpstr>
      <vt:lpstr>PowerPoint Presentation</vt:lpstr>
      <vt:lpstr>How To Read This Report</vt:lpstr>
      <vt:lpstr>Key Findings</vt:lpstr>
      <vt:lpstr>PowerPoint Presentation</vt:lpstr>
      <vt:lpstr>DRIVING HISTORY</vt:lpstr>
      <vt:lpstr>DRIVING HISTORY</vt:lpstr>
      <vt:lpstr>DRIVING HISTORY</vt:lpstr>
      <vt:lpstr>DRIVING HISTORY</vt:lpstr>
      <vt:lpstr>DRIVING HISTORY</vt:lpstr>
      <vt:lpstr>DRIVING HISTORY</vt:lpstr>
      <vt:lpstr>SEAT BELT USE</vt:lpstr>
      <vt:lpstr>SEAT BELT USE</vt:lpstr>
      <vt:lpstr>SEAT BELT USE</vt:lpstr>
      <vt:lpstr>DRIVING BEHAVIORS</vt:lpstr>
      <vt:lpstr>DRIVING BEHAVIORS</vt:lpstr>
      <vt:lpstr>DRIVING BEHAVIORS</vt:lpstr>
      <vt:lpstr>DRIVING BEHAVIORS</vt:lpstr>
      <vt:lpstr>DRIVING BEHAVIORS</vt:lpstr>
      <vt:lpstr>DRIVING BEHAVIORS</vt:lpstr>
      <vt:lpstr>DRIVING BEHAVIORS</vt:lpstr>
      <vt:lpstr>DRIVING BEHAVIORS</vt:lpstr>
      <vt:lpstr>DRIVING BEHAVIORS</vt:lpstr>
      <vt:lpstr>DRIVING RULES</vt:lpstr>
      <vt:lpstr>DRIVING RULES</vt:lpstr>
      <vt:lpstr>DRIVING RULES</vt:lpstr>
      <vt:lpstr>DRIVING RULES</vt:lpstr>
      <vt:lpstr>DRIVING RULES</vt:lpstr>
      <vt:lpstr>DRIVING RULES</vt:lpstr>
      <vt:lpstr>DRIVING RULES</vt:lpstr>
      <vt:lpstr>DRIVING RULES</vt:lpstr>
      <vt:lpstr>DRIVING RULES</vt:lpstr>
      <vt:lpstr>DRIVING RULES</vt:lpstr>
      <vt:lpstr>SAFETY</vt:lpstr>
      <vt:lpstr>SAFETY</vt:lpstr>
      <vt:lpstr>SAFETY</vt:lpstr>
      <vt:lpstr>SAFETY</vt:lpstr>
      <vt:lpstr>SAFETY</vt:lpstr>
      <vt:lpstr>SAFETY</vt:lpstr>
      <vt:lpstr>SAFETY</vt:lpstr>
      <vt:lpstr>DRIVING EXPECTATIONS</vt:lpstr>
      <vt:lpstr>DRIVING EXPECTATIONS</vt:lpstr>
      <vt:lpstr>DRIVING EXPECTATIONS</vt:lpstr>
      <vt:lpstr>COMMUNITY PERCEPTIONS</vt:lpstr>
      <vt:lpstr>COMMUNITY PERCEPTIONS</vt:lpstr>
      <vt:lpstr>COMMUNITY PERCEPTIONS</vt:lpstr>
      <vt:lpstr>COMMUNITY PERCEPTIONS</vt:lpstr>
      <vt:lpstr>COMMUNITY PERCEPTIONS</vt:lpstr>
      <vt:lpstr>COMMUNITY PERCEPTIONS</vt:lpstr>
      <vt:lpstr>DRIVING AND CELL PHONE USE</vt:lpstr>
      <vt:lpstr>DRIVING CONTROL</vt:lpstr>
      <vt:lpstr>TRAFFIC SAFETY</vt:lpstr>
      <vt:lpstr>SUPPORT FOR SAFETY VIOLATIONS</vt:lpstr>
      <vt:lpstr>SUPPORT FOR SAFETY VIOLATIONS</vt:lpstr>
      <vt:lpstr>SUPPORT FOR SAFETY VIOLATIONS</vt:lpstr>
      <vt:lpstr>SUPPORT FOR SAFETY VIOLATIONS</vt:lpstr>
      <vt:lpstr>SUPPORT FOR SAFETY VIOLATIONS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Madden</dc:creator>
  <cp:lastModifiedBy>Adam Johnson</cp:lastModifiedBy>
  <cp:revision>16</cp:revision>
  <dcterms:created xsi:type="dcterms:W3CDTF">2024-09-21T17:48:25Z</dcterms:created>
  <dcterms:modified xsi:type="dcterms:W3CDTF">2024-11-01T19:43:12Z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0x0101008FD06828AA45064393908269589553A4</vt:lpwstr>
  </property>
  <property fmtid="{D5CDD505-2E9C-101B-9397-08002B2CF9AE}" pid="3" name="MediaServiceImageTags">
    <vt:lpwstr/>
  </property>
</Properties>
</file>